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138.xml" ContentType="application/vnd.openxmlformats-officedocument.presentationml.slide+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76" r:id="rId2"/>
    <p:sldMasterId id="2147483678" r:id="rId3"/>
    <p:sldMasterId id="2147483687" r:id="rId4"/>
    <p:sldMasterId id="2147483689" r:id="rId5"/>
    <p:sldMasterId id="2147483723" r:id="rId6"/>
    <p:sldMasterId id="2147483662" r:id="rId7"/>
    <p:sldMasterId id="2147483698" r:id="rId8"/>
    <p:sldMasterId id="2147483700" r:id="rId9"/>
    <p:sldMasterId id="2147483709" r:id="rId10"/>
    <p:sldMasterId id="2147483711" r:id="rId11"/>
    <p:sldMasterId id="2147483787" r:id="rId12"/>
  </p:sldMasterIdLst>
  <p:notesMasterIdLst>
    <p:notesMasterId r:id="rId171"/>
  </p:notesMasterIdLst>
  <p:sldIdLst>
    <p:sldId id="258" r:id="rId13"/>
    <p:sldId id="314" r:id="rId14"/>
    <p:sldId id="379" r:id="rId15"/>
    <p:sldId id="315" r:id="rId16"/>
    <p:sldId id="380" r:id="rId17"/>
    <p:sldId id="381" r:id="rId18"/>
    <p:sldId id="382" r:id="rId19"/>
    <p:sldId id="383" r:id="rId20"/>
    <p:sldId id="588" r:id="rId21"/>
    <p:sldId id="589" r:id="rId22"/>
    <p:sldId id="591" r:id="rId23"/>
    <p:sldId id="593" r:id="rId24"/>
    <p:sldId id="590" r:id="rId25"/>
    <p:sldId id="587" r:id="rId26"/>
    <p:sldId id="493" r:id="rId27"/>
    <p:sldId id="592" r:id="rId28"/>
    <p:sldId id="594" r:id="rId29"/>
    <p:sldId id="463" r:id="rId30"/>
    <p:sldId id="464" r:id="rId31"/>
    <p:sldId id="465" r:id="rId32"/>
    <p:sldId id="466" r:id="rId33"/>
    <p:sldId id="384" r:id="rId34"/>
    <p:sldId id="494" r:id="rId35"/>
    <p:sldId id="385" r:id="rId36"/>
    <p:sldId id="496" r:id="rId37"/>
    <p:sldId id="495" r:id="rId38"/>
    <p:sldId id="390" r:id="rId39"/>
    <p:sldId id="391" r:id="rId40"/>
    <p:sldId id="392" r:id="rId41"/>
    <p:sldId id="389" r:id="rId42"/>
    <p:sldId id="506" r:id="rId43"/>
    <p:sldId id="507" r:id="rId44"/>
    <p:sldId id="508" r:id="rId45"/>
    <p:sldId id="509" r:id="rId46"/>
    <p:sldId id="497" r:id="rId47"/>
    <p:sldId id="498" r:id="rId48"/>
    <p:sldId id="499" r:id="rId49"/>
    <p:sldId id="500" r:id="rId50"/>
    <p:sldId id="501" r:id="rId51"/>
    <p:sldId id="502" r:id="rId52"/>
    <p:sldId id="503" r:id="rId53"/>
    <p:sldId id="504" r:id="rId54"/>
    <p:sldId id="505" r:id="rId55"/>
    <p:sldId id="386" r:id="rId56"/>
    <p:sldId id="408" r:id="rId57"/>
    <p:sldId id="409" r:id="rId58"/>
    <p:sldId id="388" r:id="rId59"/>
    <p:sldId id="510" r:id="rId60"/>
    <p:sldId id="511" r:id="rId61"/>
    <p:sldId id="576" r:id="rId62"/>
    <p:sldId id="577" r:id="rId63"/>
    <p:sldId id="578" r:id="rId64"/>
    <p:sldId id="579" r:id="rId65"/>
    <p:sldId id="580" r:id="rId66"/>
    <p:sldId id="581" r:id="rId67"/>
    <p:sldId id="582" r:id="rId68"/>
    <p:sldId id="583" r:id="rId69"/>
    <p:sldId id="584" r:id="rId70"/>
    <p:sldId id="585" r:id="rId71"/>
    <p:sldId id="586" r:id="rId72"/>
    <p:sldId id="467" r:id="rId73"/>
    <p:sldId id="468" r:id="rId74"/>
    <p:sldId id="469" r:id="rId75"/>
    <p:sldId id="470" r:id="rId76"/>
    <p:sldId id="471" r:id="rId77"/>
    <p:sldId id="473" r:id="rId78"/>
    <p:sldId id="474" r:id="rId79"/>
    <p:sldId id="475" r:id="rId80"/>
    <p:sldId id="476" r:id="rId81"/>
    <p:sldId id="477" r:id="rId82"/>
    <p:sldId id="478" r:id="rId83"/>
    <p:sldId id="479" r:id="rId84"/>
    <p:sldId id="480" r:id="rId85"/>
    <p:sldId id="481" r:id="rId86"/>
    <p:sldId id="482" r:id="rId87"/>
    <p:sldId id="483" r:id="rId88"/>
    <p:sldId id="484" r:id="rId89"/>
    <p:sldId id="485" r:id="rId90"/>
    <p:sldId id="486" r:id="rId91"/>
    <p:sldId id="487" r:id="rId92"/>
    <p:sldId id="488" r:id="rId93"/>
    <p:sldId id="489" r:id="rId94"/>
    <p:sldId id="490" r:id="rId95"/>
    <p:sldId id="491" r:id="rId96"/>
    <p:sldId id="492" r:id="rId97"/>
    <p:sldId id="523" r:id="rId98"/>
    <p:sldId id="539" r:id="rId99"/>
    <p:sldId id="527" r:id="rId100"/>
    <p:sldId id="567" r:id="rId101"/>
    <p:sldId id="565" r:id="rId102"/>
    <p:sldId id="566" r:id="rId103"/>
    <p:sldId id="550" r:id="rId104"/>
    <p:sldId id="551" r:id="rId105"/>
    <p:sldId id="552" r:id="rId106"/>
    <p:sldId id="553" r:id="rId107"/>
    <p:sldId id="554" r:id="rId108"/>
    <p:sldId id="555" r:id="rId109"/>
    <p:sldId id="556" r:id="rId110"/>
    <p:sldId id="557" r:id="rId111"/>
    <p:sldId id="558" r:id="rId112"/>
    <p:sldId id="559" r:id="rId113"/>
    <p:sldId id="560" r:id="rId114"/>
    <p:sldId id="561" r:id="rId115"/>
    <p:sldId id="562" r:id="rId116"/>
    <p:sldId id="563" r:id="rId117"/>
    <p:sldId id="564" r:id="rId118"/>
    <p:sldId id="524" r:id="rId119"/>
    <p:sldId id="525" r:id="rId120"/>
    <p:sldId id="526" r:id="rId121"/>
    <p:sldId id="540" r:id="rId122"/>
    <p:sldId id="541" r:id="rId123"/>
    <p:sldId id="542" r:id="rId124"/>
    <p:sldId id="543" r:id="rId125"/>
    <p:sldId id="547" r:id="rId126"/>
    <p:sldId id="546" r:id="rId127"/>
    <p:sldId id="548" r:id="rId128"/>
    <p:sldId id="549" r:id="rId129"/>
    <p:sldId id="528" r:id="rId130"/>
    <p:sldId id="347" r:id="rId131"/>
    <p:sldId id="426" r:id="rId132"/>
    <p:sldId id="427" r:id="rId133"/>
    <p:sldId id="428" r:id="rId134"/>
    <p:sldId id="429" r:id="rId135"/>
    <p:sldId id="430" r:id="rId136"/>
    <p:sldId id="431" r:id="rId137"/>
    <p:sldId id="432" r:id="rId138"/>
    <p:sldId id="433" r:id="rId139"/>
    <p:sldId id="434" r:id="rId140"/>
    <p:sldId id="436" r:id="rId141"/>
    <p:sldId id="443" r:id="rId142"/>
    <p:sldId id="444" r:id="rId143"/>
    <p:sldId id="445" r:id="rId144"/>
    <p:sldId id="446" r:id="rId145"/>
    <p:sldId id="447" r:id="rId146"/>
    <p:sldId id="448" r:id="rId147"/>
    <p:sldId id="449" r:id="rId148"/>
    <p:sldId id="450" r:id="rId149"/>
    <p:sldId id="451" r:id="rId150"/>
    <p:sldId id="452" r:id="rId151"/>
    <p:sldId id="453" r:id="rId152"/>
    <p:sldId id="454" r:id="rId153"/>
    <p:sldId id="455" r:id="rId154"/>
    <p:sldId id="456" r:id="rId155"/>
    <p:sldId id="457" r:id="rId156"/>
    <p:sldId id="458" r:id="rId157"/>
    <p:sldId id="459" r:id="rId158"/>
    <p:sldId id="460" r:id="rId159"/>
    <p:sldId id="461" r:id="rId160"/>
    <p:sldId id="595" r:id="rId161"/>
    <p:sldId id="569" r:id="rId162"/>
    <p:sldId id="570" r:id="rId163"/>
    <p:sldId id="572" r:id="rId164"/>
    <p:sldId id="571" r:id="rId165"/>
    <p:sldId id="568" r:id="rId166"/>
    <p:sldId id="573" r:id="rId167"/>
    <p:sldId id="574" r:id="rId168"/>
    <p:sldId id="351" r:id="rId169"/>
    <p:sldId id="538" r:id="rId170"/>
  </p:sldIdLst>
  <p:sldSz cx="9144000" cy="6858000" type="screen4x3"/>
  <p:notesSz cx="6858000" cy="9144000"/>
  <p:defaultTextStyle>
    <a:defPPr>
      <a:defRPr lang="es-ES_tradnl"/>
    </a:defPPr>
    <a:lvl1pPr algn="l" defTabSz="457200" rtl="0" fontAlgn="base">
      <a:spcBef>
        <a:spcPct val="0"/>
      </a:spcBef>
      <a:spcAft>
        <a:spcPct val="0"/>
      </a:spcAft>
      <a:defRPr kern="1200">
        <a:solidFill>
          <a:schemeClr val="tx1"/>
        </a:solidFill>
        <a:latin typeface="Arial" charset="0"/>
        <a:ea typeface="Geneva"/>
        <a:cs typeface="Geneva"/>
      </a:defRPr>
    </a:lvl1pPr>
    <a:lvl2pPr marL="457200" algn="l" defTabSz="457200" rtl="0" fontAlgn="base">
      <a:spcBef>
        <a:spcPct val="0"/>
      </a:spcBef>
      <a:spcAft>
        <a:spcPct val="0"/>
      </a:spcAft>
      <a:defRPr kern="1200">
        <a:solidFill>
          <a:schemeClr val="tx1"/>
        </a:solidFill>
        <a:latin typeface="Arial" charset="0"/>
        <a:ea typeface="Geneva"/>
        <a:cs typeface="Geneva"/>
      </a:defRPr>
    </a:lvl2pPr>
    <a:lvl3pPr marL="914400" algn="l" defTabSz="457200" rtl="0" fontAlgn="base">
      <a:spcBef>
        <a:spcPct val="0"/>
      </a:spcBef>
      <a:spcAft>
        <a:spcPct val="0"/>
      </a:spcAft>
      <a:defRPr kern="1200">
        <a:solidFill>
          <a:schemeClr val="tx1"/>
        </a:solidFill>
        <a:latin typeface="Arial" charset="0"/>
        <a:ea typeface="Geneva"/>
        <a:cs typeface="Geneva"/>
      </a:defRPr>
    </a:lvl3pPr>
    <a:lvl4pPr marL="1371600" algn="l" defTabSz="457200" rtl="0" fontAlgn="base">
      <a:spcBef>
        <a:spcPct val="0"/>
      </a:spcBef>
      <a:spcAft>
        <a:spcPct val="0"/>
      </a:spcAft>
      <a:defRPr kern="1200">
        <a:solidFill>
          <a:schemeClr val="tx1"/>
        </a:solidFill>
        <a:latin typeface="Arial" charset="0"/>
        <a:ea typeface="Geneva"/>
        <a:cs typeface="Geneva"/>
      </a:defRPr>
    </a:lvl4pPr>
    <a:lvl5pPr marL="1828800" algn="l" defTabSz="457200" rtl="0" fontAlgn="base">
      <a:spcBef>
        <a:spcPct val="0"/>
      </a:spcBef>
      <a:spcAft>
        <a:spcPct val="0"/>
      </a:spcAft>
      <a:defRPr kern="1200">
        <a:solidFill>
          <a:schemeClr val="tx1"/>
        </a:solidFill>
        <a:latin typeface="Arial" charset="0"/>
        <a:ea typeface="Geneva"/>
        <a:cs typeface="Geneva"/>
      </a:defRPr>
    </a:lvl5pPr>
    <a:lvl6pPr marL="2286000" algn="l" defTabSz="914400" rtl="0" eaLnBrk="1" latinLnBrk="0" hangingPunct="1">
      <a:defRPr kern="1200">
        <a:solidFill>
          <a:schemeClr val="tx1"/>
        </a:solidFill>
        <a:latin typeface="Arial" charset="0"/>
        <a:ea typeface="Geneva"/>
        <a:cs typeface="Geneva"/>
      </a:defRPr>
    </a:lvl6pPr>
    <a:lvl7pPr marL="2743200" algn="l" defTabSz="914400" rtl="0" eaLnBrk="1" latinLnBrk="0" hangingPunct="1">
      <a:defRPr kern="1200">
        <a:solidFill>
          <a:schemeClr val="tx1"/>
        </a:solidFill>
        <a:latin typeface="Arial" charset="0"/>
        <a:ea typeface="Geneva"/>
        <a:cs typeface="Geneva"/>
      </a:defRPr>
    </a:lvl7pPr>
    <a:lvl8pPr marL="3200400" algn="l" defTabSz="914400" rtl="0" eaLnBrk="1" latinLnBrk="0" hangingPunct="1">
      <a:defRPr kern="1200">
        <a:solidFill>
          <a:schemeClr val="tx1"/>
        </a:solidFill>
        <a:latin typeface="Arial" charset="0"/>
        <a:ea typeface="Geneva"/>
        <a:cs typeface="Geneva"/>
      </a:defRPr>
    </a:lvl8pPr>
    <a:lvl9pPr marL="3657600" algn="l" defTabSz="914400" rtl="0" eaLnBrk="1" latinLnBrk="0" hangingPunct="1">
      <a:defRPr kern="1200">
        <a:solidFill>
          <a:schemeClr val="tx1"/>
        </a:solidFill>
        <a:latin typeface="Arial" charset="0"/>
        <a:ea typeface="Geneva"/>
        <a:cs typeface="Genev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6" autoAdjust="0"/>
    <p:restoredTop sz="96944" autoAdjust="0"/>
  </p:normalViewPr>
  <p:slideViewPr>
    <p:cSldViewPr snapToGrid="0" snapToObjects="1">
      <p:cViewPr varScale="1">
        <p:scale>
          <a:sx n="126" d="100"/>
          <a:sy n="126" d="100"/>
        </p:scale>
        <p:origin x="-139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slide" Target="slides/slide142.xml"/><Relationship Id="rId159" Type="http://schemas.openxmlformats.org/officeDocument/2006/relationships/slide" Target="slides/slide147.xml"/><Relationship Id="rId175" Type="http://schemas.openxmlformats.org/officeDocument/2006/relationships/tableStyles" Target="tableStyles.xml"/><Relationship Id="rId170" Type="http://schemas.openxmlformats.org/officeDocument/2006/relationships/slide" Target="slides/slide158.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slide" Target="slides/slide148.xml"/><Relationship Id="rId165" Type="http://schemas.openxmlformats.org/officeDocument/2006/relationships/slide" Target="slides/slide15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71"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slide" Target="slides/slide149.xml"/><Relationship Id="rId166" Type="http://schemas.openxmlformats.org/officeDocument/2006/relationships/slide" Target="slides/slide15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slide" Target="slides/slide139.xml"/><Relationship Id="rId156" Type="http://schemas.openxmlformats.org/officeDocument/2006/relationships/slide" Target="slides/slide144.xml"/><Relationship Id="rId164" Type="http://schemas.openxmlformats.org/officeDocument/2006/relationships/slide" Target="slides/slide152.xml"/><Relationship Id="rId169" Type="http://schemas.openxmlformats.org/officeDocument/2006/relationships/slide" Target="slides/slide157.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presProps" Target="presProp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theme" Target="theme/theme1.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_tradnl"/>
          </a:p>
        </p:txBody>
      </p:sp>
      <p:sp>
        <p:nvSpPr>
          <p:cNvPr id="3" name="Marcador de fecha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Geneva" charset="0"/>
                <a:cs typeface="Geneva" charset="0"/>
              </a:defRPr>
            </a:lvl1pPr>
          </a:lstStyle>
          <a:p>
            <a:pPr>
              <a:defRPr/>
            </a:pPr>
            <a:fld id="{77AA82C9-9477-48E0-8209-217DE6D1A6E0}" type="datetime1">
              <a:rPr lang="es-ES_tradnl"/>
              <a:pPr>
                <a:defRPr/>
              </a:pPr>
              <a:t>05/05/2014</a:t>
            </a:fld>
            <a:endParaRPr lang="es-ES_tradnl"/>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_tradnl" noProof="0"/>
          </a:p>
        </p:txBody>
      </p:sp>
      <p:sp>
        <p:nvSpPr>
          <p:cNvPr id="5" name="Marcador de nota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_tradnl"/>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Geneva" charset="0"/>
                <a:cs typeface="Geneva" charset="0"/>
              </a:defRPr>
            </a:lvl1pPr>
          </a:lstStyle>
          <a:p>
            <a:pPr>
              <a:defRPr/>
            </a:pPr>
            <a:fld id="{769D7B11-8C92-45FC-ACB3-3C0E752F33E4}" type="slidenum">
              <a:rPr lang="es-ES_tradnl"/>
              <a:pPr>
                <a:defRPr/>
              </a:pPr>
              <a:t>‹Nr.›</a:t>
            </a:fld>
            <a:endParaRPr lang="es-ES_tradnl"/>
          </a:p>
        </p:txBody>
      </p:sp>
    </p:spTree>
    <p:extLst>
      <p:ext uri="{BB962C8B-B14F-4D97-AF65-F5344CB8AC3E}">
        <p14:creationId xmlns="" xmlns:p14="http://schemas.microsoft.com/office/powerpoint/2010/main" val="386658301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Geneva" pitchFamily="-109" charset="-128"/>
        <a:cs typeface="Geneva" pitchFamily="-109" charset="-128"/>
      </a:defRPr>
    </a:lvl1pPr>
    <a:lvl2pPr marL="457200" algn="l" defTabSz="457200" rtl="0" eaLnBrk="0" fontAlgn="base" hangingPunct="0">
      <a:spcBef>
        <a:spcPct val="30000"/>
      </a:spcBef>
      <a:spcAft>
        <a:spcPct val="0"/>
      </a:spcAft>
      <a:defRPr sz="1200" kern="1200">
        <a:solidFill>
          <a:schemeClr val="tx1"/>
        </a:solidFill>
        <a:latin typeface="+mn-lt"/>
        <a:ea typeface="Geneva" pitchFamily="-109" charset="-128"/>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20000"/>
              </a:spcBef>
              <a:buClr>
                <a:srgbClr val="CC0000"/>
              </a:buClr>
              <a:defRPr sz="3600">
                <a:solidFill>
                  <a:schemeClr val="tx1"/>
                </a:solidFill>
                <a:latin typeface="Arial" pitchFamily="34" charset="0"/>
                <a:ea typeface="MS PGothic" pitchFamily="34" charset="-128"/>
              </a:defRPr>
            </a:lvl1pPr>
            <a:lvl2pPr marL="742950" indent="-285750">
              <a:spcBef>
                <a:spcPct val="20000"/>
              </a:spcBef>
              <a:buClr>
                <a:srgbClr val="CC0000"/>
              </a:buClr>
              <a:defRPr sz="3600">
                <a:solidFill>
                  <a:schemeClr val="tx1"/>
                </a:solidFill>
                <a:latin typeface="Arial" pitchFamily="34" charset="0"/>
                <a:ea typeface="MS PGothic" pitchFamily="34" charset="-128"/>
              </a:defRPr>
            </a:lvl2pPr>
            <a:lvl3pPr marL="1143000" indent="-228600">
              <a:spcBef>
                <a:spcPct val="20000"/>
              </a:spcBef>
              <a:buClr>
                <a:srgbClr val="CC0000"/>
              </a:buClr>
              <a:defRPr sz="3600">
                <a:solidFill>
                  <a:schemeClr val="tx1"/>
                </a:solidFill>
                <a:latin typeface="Arial" pitchFamily="34" charset="0"/>
                <a:ea typeface="MS PGothic" pitchFamily="34" charset="-128"/>
              </a:defRPr>
            </a:lvl3pPr>
            <a:lvl4pPr marL="1600200" indent="-228600">
              <a:spcBef>
                <a:spcPct val="20000"/>
              </a:spcBef>
              <a:buClr>
                <a:srgbClr val="CC0000"/>
              </a:buClr>
              <a:defRPr sz="3600">
                <a:solidFill>
                  <a:schemeClr val="tx1"/>
                </a:solidFill>
                <a:latin typeface="Arial" pitchFamily="34" charset="0"/>
                <a:ea typeface="MS PGothic" pitchFamily="34" charset="-128"/>
              </a:defRPr>
            </a:lvl4pPr>
            <a:lvl5pPr marL="2057400" indent="-228600">
              <a:spcBef>
                <a:spcPct val="20000"/>
              </a:spcBef>
              <a:buClr>
                <a:srgbClr val="CC0000"/>
              </a:buClr>
              <a:defRPr sz="36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9pPr>
          </a:lstStyle>
          <a:p>
            <a:pPr algn="r">
              <a:spcBef>
                <a:spcPct val="0"/>
              </a:spcBef>
              <a:buClrTx/>
            </a:pPr>
            <a:fld id="{3ED37EBC-F1FD-4101-9D3D-3B037930A90D}" type="slidenum">
              <a:rPr lang="de-DE" sz="1200"/>
              <a:pPr algn="r">
                <a:spcBef>
                  <a:spcPct val="0"/>
                </a:spcBef>
                <a:buClrTx/>
              </a:pPr>
              <a:t>3</a:t>
            </a:fld>
            <a:endParaRPr lang="de-DE" sz="1200"/>
          </a:p>
        </p:txBody>
      </p:sp>
      <p:sp>
        <p:nvSpPr>
          <p:cNvPr id="558083" name="Rectangle 2"/>
          <p:cNvSpPr>
            <a:spLocks noGrp="1" noRot="1" noChangeAspect="1" noChangeArrowheads="1" noTextEdit="1"/>
          </p:cNvSpPr>
          <p:nvPr>
            <p:ph type="sldImg"/>
          </p:nvPr>
        </p:nvSpPr>
        <p:spPr>
          <a:ln/>
        </p:spPr>
      </p:sp>
      <p:sp>
        <p:nvSpPr>
          <p:cNvPr id="558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eaLnBrk="1" hangingPunct="1">
              <a:buFontTx/>
              <a:buAutoNum type="arabicPeriod"/>
            </a:pPr>
            <a:endParaRPr lang="de-DE" dirty="0" smtClean="0">
              <a:latin typeface="Arial" pitchFamily="34" charset="0"/>
              <a:ea typeface="ヒラギノ角ゴ Pro W3" pitchFamily="2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
            </a:r>
            <a:br>
              <a:rPr lang="de-DE" dirty="0" smtClean="0"/>
            </a:br>
            <a:r>
              <a:rPr lang="de-DE" dirty="0" smtClean="0"/>
              <a:t>A) Im Normalfall bei Demand Brücke 1 -4 sind die Innengeräte nicht gesperrt. Die Fernbedienung zeigt weiterhin den eingestellten Sollwert an und der Lüfter läuft etc., jedoch wird nicht mehr aktiv gekühlt oder geheizt. Die Innengeräte sind dann auf "</a:t>
            </a:r>
            <a:r>
              <a:rPr lang="de-DE" dirty="0" err="1" smtClean="0"/>
              <a:t>forcible</a:t>
            </a:r>
            <a:r>
              <a:rPr lang="de-DE" dirty="0" smtClean="0"/>
              <a:t> </a:t>
            </a:r>
            <a:r>
              <a:rPr lang="de-DE" dirty="0" err="1" smtClean="0"/>
              <a:t>Thermo</a:t>
            </a:r>
            <a:r>
              <a:rPr lang="de-DE" dirty="0" smtClean="0"/>
              <a:t> OFF" gestellt. Im </a:t>
            </a:r>
            <a:r>
              <a:rPr lang="de-DE" dirty="0" err="1" smtClean="0"/>
              <a:t>Kühlfall</a:t>
            </a:r>
            <a:r>
              <a:rPr lang="de-DE" dirty="0" smtClean="0"/>
              <a:t> kann man das gar nicht sehen, im </a:t>
            </a:r>
            <a:r>
              <a:rPr lang="de-DE" dirty="0" err="1" smtClean="0"/>
              <a:t>Heizfall</a:t>
            </a:r>
            <a:r>
              <a:rPr lang="de-DE" dirty="0" smtClean="0"/>
              <a:t> kommt dann das Symbol für Heizen Standby. </a:t>
            </a:r>
            <a:br>
              <a:rPr lang="de-DE" dirty="0" smtClean="0"/>
            </a:br>
            <a:r>
              <a:rPr lang="de-DE" dirty="0" smtClean="0"/>
              <a:t>Das andere Symbol kommt nur bei GHP oder </a:t>
            </a:r>
            <a:r>
              <a:rPr lang="de-DE" dirty="0" err="1" smtClean="0"/>
              <a:t>PACi</a:t>
            </a:r>
            <a:r>
              <a:rPr lang="de-DE" dirty="0" smtClean="0"/>
              <a:t>, nicht jedoch bei ECOi. </a:t>
            </a:r>
            <a:br>
              <a:rPr lang="de-DE" dirty="0" smtClean="0"/>
            </a:br>
            <a:r>
              <a:rPr lang="de-DE" dirty="0" smtClean="0"/>
              <a:t>Wenn der Kontakt geöffnet wird, kühlen, bzw. heizen die Innengeräte einfach wieder aktiv weiter. </a:t>
            </a:r>
            <a:br>
              <a:rPr lang="de-DE" dirty="0" smtClean="0"/>
            </a:br>
            <a:r>
              <a:rPr lang="de-DE" dirty="0" smtClean="0"/>
              <a:t/>
            </a:r>
            <a:br>
              <a:rPr lang="de-DE" dirty="0" smtClean="0"/>
            </a:br>
            <a:r>
              <a:rPr lang="de-DE" dirty="0" smtClean="0"/>
              <a:t>B) Bei "</a:t>
            </a:r>
            <a:r>
              <a:rPr lang="de-DE" dirty="0" err="1" smtClean="0"/>
              <a:t>Forced</a:t>
            </a:r>
            <a:r>
              <a:rPr lang="de-DE" dirty="0" smtClean="0"/>
              <a:t> </a:t>
            </a:r>
            <a:r>
              <a:rPr lang="de-DE" dirty="0" err="1" smtClean="0"/>
              <a:t>Stop</a:t>
            </a:r>
            <a:r>
              <a:rPr lang="de-DE" dirty="0" smtClean="0"/>
              <a:t>" ist das wie der zentrale </a:t>
            </a:r>
            <a:r>
              <a:rPr lang="de-DE" dirty="0" err="1" smtClean="0"/>
              <a:t>Stop</a:t>
            </a:r>
            <a:r>
              <a:rPr lang="de-DE" dirty="0" smtClean="0"/>
              <a:t>-Befehl, also hier werden die Innengeräte tatsächlich einfach abgeschaltet und laufen beim Öffnen des Kontakts nicht wieder an, sondern müssen normal wieder angeschaltet werden. </a:t>
            </a:r>
            <a:endParaRPr lang="de-DE" dirty="0"/>
          </a:p>
        </p:txBody>
      </p:sp>
      <p:sp>
        <p:nvSpPr>
          <p:cNvPr id="4" name="Foliennummernplatzhalter 3"/>
          <p:cNvSpPr>
            <a:spLocks noGrp="1"/>
          </p:cNvSpPr>
          <p:nvPr>
            <p:ph type="sldNum" sz="quarter" idx="10"/>
          </p:nvPr>
        </p:nvSpPr>
        <p:spPr/>
        <p:txBody>
          <a:bodyPr/>
          <a:lstStyle/>
          <a:p>
            <a:pPr>
              <a:defRPr/>
            </a:pPr>
            <a:fld id="{769D7B11-8C92-45FC-ACB3-3C0E752F33E4}" type="slidenum">
              <a:rPr lang="es-ES_tradnl" smtClean="0"/>
              <a:pPr>
                <a:defRPr/>
              </a:pPr>
              <a:t>45</a:t>
            </a:fld>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769D7B11-8C92-45FC-ACB3-3C0E752F33E4}" type="slidenum">
              <a:rPr lang="es-ES_tradnl" smtClean="0"/>
              <a:pPr>
                <a:defRPr/>
              </a:pPr>
              <a:t>46</a:t>
            </a:fld>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20000"/>
              </a:spcBef>
              <a:buClr>
                <a:srgbClr val="CC0000"/>
              </a:buClr>
              <a:defRPr sz="3600">
                <a:solidFill>
                  <a:schemeClr val="tx1"/>
                </a:solidFill>
                <a:latin typeface="Arial" pitchFamily="34" charset="0"/>
                <a:ea typeface="MS PGothic" pitchFamily="34" charset="-128"/>
              </a:defRPr>
            </a:lvl1pPr>
            <a:lvl2pPr marL="742950" indent="-285750">
              <a:spcBef>
                <a:spcPct val="20000"/>
              </a:spcBef>
              <a:buClr>
                <a:srgbClr val="CC0000"/>
              </a:buClr>
              <a:defRPr sz="3600">
                <a:solidFill>
                  <a:schemeClr val="tx1"/>
                </a:solidFill>
                <a:latin typeface="Arial" pitchFamily="34" charset="0"/>
                <a:ea typeface="MS PGothic" pitchFamily="34" charset="-128"/>
              </a:defRPr>
            </a:lvl2pPr>
            <a:lvl3pPr marL="1143000" indent="-228600">
              <a:spcBef>
                <a:spcPct val="20000"/>
              </a:spcBef>
              <a:buClr>
                <a:srgbClr val="CC0000"/>
              </a:buClr>
              <a:defRPr sz="3600">
                <a:solidFill>
                  <a:schemeClr val="tx1"/>
                </a:solidFill>
                <a:latin typeface="Arial" pitchFamily="34" charset="0"/>
                <a:ea typeface="MS PGothic" pitchFamily="34" charset="-128"/>
              </a:defRPr>
            </a:lvl3pPr>
            <a:lvl4pPr marL="1600200" indent="-228600">
              <a:spcBef>
                <a:spcPct val="20000"/>
              </a:spcBef>
              <a:buClr>
                <a:srgbClr val="CC0000"/>
              </a:buClr>
              <a:defRPr sz="3600">
                <a:solidFill>
                  <a:schemeClr val="tx1"/>
                </a:solidFill>
                <a:latin typeface="Arial" pitchFamily="34" charset="0"/>
                <a:ea typeface="MS PGothic" pitchFamily="34" charset="-128"/>
              </a:defRPr>
            </a:lvl4pPr>
            <a:lvl5pPr marL="2057400" indent="-228600">
              <a:spcBef>
                <a:spcPct val="20000"/>
              </a:spcBef>
              <a:buClr>
                <a:srgbClr val="CC0000"/>
              </a:buClr>
              <a:defRPr sz="36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9pPr>
          </a:lstStyle>
          <a:p>
            <a:pPr algn="r">
              <a:spcBef>
                <a:spcPct val="0"/>
              </a:spcBef>
              <a:buClrTx/>
            </a:pPr>
            <a:fld id="{3ED37EBC-F1FD-4101-9D3D-3B037930A90D}" type="slidenum">
              <a:rPr lang="de-DE" sz="1200"/>
              <a:pPr algn="r">
                <a:spcBef>
                  <a:spcPct val="0"/>
                </a:spcBef>
                <a:buClrTx/>
              </a:pPr>
              <a:t>87</a:t>
            </a:fld>
            <a:endParaRPr lang="de-DE" sz="1200"/>
          </a:p>
        </p:txBody>
      </p:sp>
      <p:sp>
        <p:nvSpPr>
          <p:cNvPr id="558083" name="Rectangle 2"/>
          <p:cNvSpPr>
            <a:spLocks noGrp="1" noRot="1" noChangeAspect="1" noChangeArrowheads="1" noTextEdit="1"/>
          </p:cNvSpPr>
          <p:nvPr>
            <p:ph type="sldImg"/>
          </p:nvPr>
        </p:nvSpPr>
        <p:spPr>
          <a:ln/>
        </p:spPr>
      </p:sp>
      <p:sp>
        <p:nvSpPr>
          <p:cNvPr id="558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eaLnBrk="1" hangingPunct="1">
              <a:buFontTx/>
              <a:buAutoNum type="arabicPeriod"/>
            </a:pPr>
            <a:endParaRPr lang="de-DE" dirty="0" smtClean="0">
              <a:latin typeface="Arial" pitchFamily="34" charset="0"/>
              <a:ea typeface="ヒラギノ角ゴ Pro W3" pitchFamily="2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Rot="1" noChangeAspect="1" noChangeArrowheads="1" noTextEdit="1"/>
          </p:cNvSpPr>
          <p:nvPr>
            <p:ph type="sldImg"/>
          </p:nvPr>
        </p:nvSpPr>
        <p:spPr>
          <a:xfrm>
            <a:off x="1146175" y="687388"/>
            <a:ext cx="4567238" cy="3425825"/>
          </a:xfrm>
          <a:ln/>
        </p:spPr>
      </p:sp>
      <p:sp>
        <p:nvSpPr>
          <p:cNvPr id="586755" name="Rectangle 3"/>
          <p:cNvSpPr>
            <a:spLocks noGrp="1" noChangeArrowheads="1"/>
          </p:cNvSpPr>
          <p:nvPr>
            <p:ph type="body" idx="1"/>
          </p:nvPr>
        </p:nvSpPr>
        <p:spPr>
          <a:xfrm>
            <a:off x="916215" y="4343798"/>
            <a:ext cx="5025571" cy="4113609"/>
          </a:xfrm>
          <a:noFill/>
          <a:ln/>
        </p:spPr>
        <p:txBody>
          <a:bodyPr/>
          <a:lstStyle/>
          <a:p>
            <a:r>
              <a:rPr lang="ja-JP" altLang="en-US" smtClean="0">
                <a:latin typeface="MS Gothic" pitchFamily="49" charset="-128"/>
                <a:ea typeface="MS Gothic" pitchFamily="49" charset="-128"/>
                <a:cs typeface="ヒラギノ角ゴ Pro W3"/>
              </a:rPr>
              <a:t>ＷＥＢ機能について説明します。</a:t>
            </a:r>
          </a:p>
          <a:p>
            <a:r>
              <a:rPr lang="en-US" altLang="ja-JP" smtClean="0">
                <a:latin typeface="MS Gothic" pitchFamily="49" charset="-128"/>
                <a:ea typeface="MS Gothic" pitchFamily="49" charset="-128"/>
                <a:cs typeface="ヒラギノ角ゴ Pro W3"/>
              </a:rPr>
              <a:t>It explains about Web Function.</a:t>
            </a:r>
          </a:p>
          <a:p>
            <a:endParaRPr lang="en-US" altLang="ja-JP" smtClean="0">
              <a:latin typeface="MS Gothic" pitchFamily="49" charset="-128"/>
              <a:ea typeface="MS Gothic" pitchFamily="49" charset="-128"/>
              <a:cs typeface="ヒラギノ角ゴ Pro W3"/>
            </a:endParaRPr>
          </a:p>
          <a:p>
            <a:r>
              <a:rPr lang="ja-JP" altLang="en-US" smtClean="0">
                <a:latin typeface="MS Gothic" pitchFamily="49" charset="-128"/>
                <a:ea typeface="MS Gothic" pitchFamily="49" charset="-128"/>
                <a:cs typeface="ヒラギノ角ゴ Pro W3"/>
              </a:rPr>
              <a:t>ＬＡＮで接続したＰＣで空調機を操作できます</a:t>
            </a:r>
          </a:p>
          <a:p>
            <a:r>
              <a:rPr lang="en-US" altLang="ja-JP" smtClean="0">
                <a:latin typeface="MS Gothic" pitchFamily="49" charset="-128"/>
                <a:ea typeface="MS Gothic" pitchFamily="49" charset="-128"/>
                <a:cs typeface="ヒラギノ角ゴ Pro W3"/>
              </a:rPr>
              <a:t>An air conditioner can be operated with the PC connected with LAN.</a:t>
            </a:r>
          </a:p>
          <a:p>
            <a:endParaRPr lang="en-US" altLang="ja-JP" smtClean="0">
              <a:latin typeface="MS Gothic" pitchFamily="49" charset="-128"/>
              <a:ea typeface="MS Gothic" pitchFamily="49" charset="-128"/>
              <a:cs typeface="ヒラギノ角ゴ Pro W3"/>
            </a:endParaRPr>
          </a:p>
          <a:p>
            <a:r>
              <a:rPr lang="ja-JP" altLang="en-US" smtClean="0">
                <a:latin typeface="MS Gothic" pitchFamily="49" charset="-128"/>
                <a:ea typeface="MS Gothic" pitchFamily="49" charset="-128"/>
                <a:cs typeface="ヒラギノ角ゴ Pro W3"/>
              </a:rPr>
              <a:t>空調機に警報が発生したとき、Ｅメールを送信します</a:t>
            </a:r>
          </a:p>
          <a:p>
            <a:r>
              <a:rPr lang="en-US" altLang="ja-JP" smtClean="0">
                <a:latin typeface="MS Gothic" pitchFamily="49" charset="-128"/>
                <a:ea typeface="MS Gothic" pitchFamily="49" charset="-128"/>
                <a:cs typeface="ヒラギノ角ゴ Pro W3"/>
              </a:rPr>
              <a:t>When an alarm occurs in the air conditioner, An E-mail is sent .</a:t>
            </a:r>
          </a:p>
          <a:p>
            <a:endParaRPr lang="en-US" altLang="ja-JP" smtClean="0">
              <a:latin typeface="MS Gothic" pitchFamily="49" charset="-128"/>
              <a:ea typeface="MS Gothic" pitchFamily="49" charset="-128"/>
              <a:cs typeface="ヒラギノ角ゴ Pro W3"/>
            </a:endParaRPr>
          </a:p>
          <a:p>
            <a:endParaRPr lang="en-US" altLang="ja-JP" smtClean="0">
              <a:latin typeface="MS Gothic" pitchFamily="49" charset="-128"/>
              <a:ea typeface="MS Gothic" pitchFamily="49" charset="-128"/>
              <a:cs typeface="ヒラギノ角ゴ Pro W3"/>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Rot="1" noChangeAspect="1" noChangeArrowheads="1" noTextEdit="1"/>
          </p:cNvSpPr>
          <p:nvPr>
            <p:ph type="sldImg"/>
          </p:nvPr>
        </p:nvSpPr>
        <p:spPr>
          <a:xfrm>
            <a:off x="1146175" y="687388"/>
            <a:ext cx="4567238" cy="3425825"/>
          </a:xfrm>
          <a:ln/>
        </p:spPr>
      </p:sp>
      <p:sp>
        <p:nvSpPr>
          <p:cNvPr id="586755" name="Rectangle 3"/>
          <p:cNvSpPr>
            <a:spLocks noGrp="1" noChangeArrowheads="1"/>
          </p:cNvSpPr>
          <p:nvPr>
            <p:ph type="body" idx="1"/>
          </p:nvPr>
        </p:nvSpPr>
        <p:spPr>
          <a:xfrm>
            <a:off x="916215" y="4343798"/>
            <a:ext cx="5025571" cy="4113609"/>
          </a:xfrm>
          <a:noFill/>
          <a:ln/>
        </p:spPr>
        <p:txBody>
          <a:bodyPr/>
          <a:lstStyle/>
          <a:p>
            <a:r>
              <a:rPr lang="ja-JP" altLang="en-US" smtClean="0">
                <a:latin typeface="MS Gothic" pitchFamily="49" charset="-128"/>
                <a:ea typeface="MS Gothic" pitchFamily="49" charset="-128"/>
                <a:cs typeface="ヒラギノ角ゴ Pro W3"/>
              </a:rPr>
              <a:t>ＷＥＢ機能について説明します。</a:t>
            </a:r>
          </a:p>
          <a:p>
            <a:r>
              <a:rPr lang="en-US" altLang="ja-JP" smtClean="0">
                <a:latin typeface="MS Gothic" pitchFamily="49" charset="-128"/>
                <a:ea typeface="MS Gothic" pitchFamily="49" charset="-128"/>
                <a:cs typeface="ヒラギノ角ゴ Pro W3"/>
              </a:rPr>
              <a:t>It explains about Web Function.</a:t>
            </a:r>
          </a:p>
          <a:p>
            <a:endParaRPr lang="en-US" altLang="ja-JP" smtClean="0">
              <a:latin typeface="MS Gothic" pitchFamily="49" charset="-128"/>
              <a:ea typeface="MS Gothic" pitchFamily="49" charset="-128"/>
              <a:cs typeface="ヒラギノ角ゴ Pro W3"/>
            </a:endParaRPr>
          </a:p>
          <a:p>
            <a:r>
              <a:rPr lang="ja-JP" altLang="en-US" smtClean="0">
                <a:latin typeface="MS Gothic" pitchFamily="49" charset="-128"/>
                <a:ea typeface="MS Gothic" pitchFamily="49" charset="-128"/>
                <a:cs typeface="ヒラギノ角ゴ Pro W3"/>
              </a:rPr>
              <a:t>ＬＡＮで接続したＰＣで空調機を操作できます</a:t>
            </a:r>
          </a:p>
          <a:p>
            <a:r>
              <a:rPr lang="en-US" altLang="ja-JP" smtClean="0">
                <a:latin typeface="MS Gothic" pitchFamily="49" charset="-128"/>
                <a:ea typeface="MS Gothic" pitchFamily="49" charset="-128"/>
                <a:cs typeface="ヒラギノ角ゴ Pro W3"/>
              </a:rPr>
              <a:t>An air conditioner can be operated with the PC connected with LAN.</a:t>
            </a:r>
          </a:p>
          <a:p>
            <a:endParaRPr lang="en-US" altLang="ja-JP" smtClean="0">
              <a:latin typeface="MS Gothic" pitchFamily="49" charset="-128"/>
              <a:ea typeface="MS Gothic" pitchFamily="49" charset="-128"/>
              <a:cs typeface="ヒラギノ角ゴ Pro W3"/>
            </a:endParaRPr>
          </a:p>
          <a:p>
            <a:r>
              <a:rPr lang="ja-JP" altLang="en-US" smtClean="0">
                <a:latin typeface="MS Gothic" pitchFamily="49" charset="-128"/>
                <a:ea typeface="MS Gothic" pitchFamily="49" charset="-128"/>
                <a:cs typeface="ヒラギノ角ゴ Pro W3"/>
              </a:rPr>
              <a:t>空調機に警報が発生したとき、Ｅメールを送信します</a:t>
            </a:r>
          </a:p>
          <a:p>
            <a:r>
              <a:rPr lang="en-US" altLang="ja-JP" smtClean="0">
                <a:latin typeface="MS Gothic" pitchFamily="49" charset="-128"/>
                <a:ea typeface="MS Gothic" pitchFamily="49" charset="-128"/>
                <a:cs typeface="ヒラギノ角ゴ Pro W3"/>
              </a:rPr>
              <a:t>When an alarm occurs in the air conditioner, An E-mail is sent .</a:t>
            </a:r>
          </a:p>
          <a:p>
            <a:endParaRPr lang="en-US" altLang="ja-JP" smtClean="0">
              <a:latin typeface="MS Gothic" pitchFamily="49" charset="-128"/>
              <a:ea typeface="MS Gothic" pitchFamily="49" charset="-128"/>
              <a:cs typeface="ヒラギノ角ゴ Pro W3"/>
            </a:endParaRPr>
          </a:p>
          <a:p>
            <a:endParaRPr lang="en-US" altLang="ja-JP" smtClean="0">
              <a:latin typeface="MS Gothic" pitchFamily="49" charset="-128"/>
              <a:ea typeface="MS Gothic" pitchFamily="49" charset="-128"/>
              <a:cs typeface="ヒラギノ角ゴ Pro W3"/>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769D7B11-8C92-45FC-ACB3-3C0E752F33E4}" type="slidenum">
              <a:rPr lang="es-ES_tradnl" smtClean="0"/>
              <a:pPr>
                <a:defRPr/>
              </a:pPr>
              <a:t>96</a:t>
            </a:fld>
            <a:endParaRPr lang="de-DE"/>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26692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769D7B11-8C92-45FC-ACB3-3C0E752F33E4}" type="slidenum">
              <a:rPr lang="es-ES_tradnl" smtClean="0"/>
              <a:pPr>
                <a:defRPr/>
              </a:pPr>
              <a:t>98</a:t>
            </a:fld>
            <a:endParaRPr lang="de-DE"/>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319794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4250715"/>
            <a:ext cx="8229600" cy="1143000"/>
          </a:xfrm>
          <a:prstGeom prst="rect">
            <a:avLst/>
          </a:prstGeom>
        </p:spPr>
        <p:txBody>
          <a:bodyPr/>
          <a:lstStyle>
            <a:lvl1pPr>
              <a:defRPr sz="2000" b="1" baseline="0"/>
            </a:lvl1pPr>
          </a:lstStyle>
          <a:p>
            <a:endParaRPr lang="es-ES_trad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3213" y="196850"/>
            <a:ext cx="6453187" cy="908050"/>
          </a:xfrm>
        </p:spPr>
        <p:txBody>
          <a:bodyPr/>
          <a:lstStyle/>
          <a:p>
            <a:r>
              <a:rPr lang="en-US"/>
              <a:t>Click to edit Master title style</a:t>
            </a:r>
          </a:p>
        </p:txBody>
      </p:sp>
      <p:sp>
        <p:nvSpPr>
          <p:cNvPr id="3" name="Content Placeholder 2"/>
          <p:cNvSpPr>
            <a:spLocks noGrp="1"/>
          </p:cNvSpPr>
          <p:nvPr>
            <p:ph idx="1"/>
          </p:nvPr>
        </p:nvSpPr>
        <p:spPr>
          <a:xfrm>
            <a:off x="303213" y="1247775"/>
            <a:ext cx="8509000" cy="5160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4250715"/>
            <a:ext cx="8229600" cy="1143000"/>
          </a:xfrm>
          <a:prstGeom prst="rect">
            <a:avLst/>
          </a:prstGeom>
        </p:spPr>
        <p:txBody>
          <a:bodyPr/>
          <a:lstStyle>
            <a:lvl1pPr>
              <a:defRPr sz="2000" b="1" baseline="0"/>
            </a:lvl1pPr>
          </a:lstStyle>
          <a:p>
            <a:r>
              <a:rPr lang="it-IT" smtClean="0"/>
              <a:t>Fare clic per modificare lo stile del titolo</a:t>
            </a:r>
            <a:endParaRPr lang="es-ES_tradnl"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smtClean="0"/>
              <a:t>Titelmasterformat durch Klicken bearbeiten</a:t>
            </a:r>
            <a:endParaRPr lang="de-DE"/>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0" name="Marcador de texto 2"/>
          <p:cNvSpPr>
            <a:spLocks noGrp="1"/>
          </p:cNvSpPr>
          <p:nvPr>
            <p:ph idx="1"/>
          </p:nvPr>
        </p:nvSpPr>
        <p:spPr bwMode="auto">
          <a:xfrm>
            <a:off x="317486" y="3861446"/>
            <a:ext cx="4254513" cy="2394317"/>
          </a:xfrm>
          <a:prstGeom prst="rect">
            <a:avLst/>
          </a:prstGeom>
          <a:noFill/>
          <a:ln w="9525">
            <a:noFill/>
            <a:miter lim="800000"/>
            <a:headEnd/>
            <a:tailEnd/>
          </a:ln>
        </p:spPr>
        <p:txBody>
          <a:bodyPr/>
          <a:lstStyle>
            <a:lvl1pPr algn="l">
              <a:defRPr sz="2800"/>
            </a:lvl1pPr>
            <a:lvl2pPr algn="l">
              <a:defRPr sz="2800"/>
            </a:lvl2pPr>
            <a:lvl3pPr algn="l">
              <a:defRPr sz="2800"/>
            </a:lvl3pPr>
            <a:lvl4pPr algn="l">
              <a:defRPr sz="2800"/>
            </a:lvl4pPr>
            <a:lvl5pPr algn="l">
              <a:defRPr sz="2800"/>
            </a:lvl5pPr>
          </a:lstStyle>
          <a:p>
            <a:pPr lvl="0"/>
            <a:r>
              <a:rPr lang="es-ES_tradnl" smtClean="0"/>
              <a:t>Haga clic para modificar el estilo de texto del patrón</a:t>
            </a:r>
          </a:p>
        </p:txBody>
      </p:sp>
      <p:sp>
        <p:nvSpPr>
          <p:cNvPr id="12" name="Marcador de posición de imagen 11"/>
          <p:cNvSpPr>
            <a:spLocks noGrp="1"/>
          </p:cNvSpPr>
          <p:nvPr>
            <p:ph type="pic" sz="quarter" idx="13"/>
          </p:nvPr>
        </p:nvSpPr>
        <p:spPr>
          <a:xfrm>
            <a:off x="4826001" y="3965126"/>
            <a:ext cx="3956538" cy="2394317"/>
          </a:xfrm>
        </p:spPr>
        <p:txBody>
          <a:bodyPr/>
          <a:lstStyle/>
          <a:p>
            <a:pPr lvl="0"/>
            <a:endParaRPr lang="es-ES_tradnl" noProof="0"/>
          </a:p>
        </p:txBody>
      </p:sp>
      <p:sp>
        <p:nvSpPr>
          <p:cNvPr id="7" name="Marcador de título 1"/>
          <p:cNvSpPr>
            <a:spLocks noGrp="1"/>
          </p:cNvSpPr>
          <p:nvPr>
            <p:ph type="title"/>
          </p:nvPr>
        </p:nvSpPr>
        <p:spPr bwMode="auto">
          <a:xfrm>
            <a:off x="303213" y="2328498"/>
            <a:ext cx="8499475" cy="1446213"/>
          </a:xfrm>
          <a:prstGeom prst="rect">
            <a:avLst/>
          </a:prstGeom>
          <a:noFill/>
          <a:ln w="9525">
            <a:noFill/>
            <a:miter lim="800000"/>
            <a:headEnd/>
            <a:tailEnd/>
          </a:ln>
        </p:spPr>
        <p:txBody>
          <a:bodyPr/>
          <a:lstStyle/>
          <a:p>
            <a:pPr lvl="0"/>
            <a:r>
              <a:rPr lang="es-ES_tradnl" dirty="0" smtClean="0"/>
              <a:t>Clic </a:t>
            </a:r>
            <a:r>
              <a:rPr lang="es-ES_tradnl" dirty="0"/>
              <a:t>para editar título</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Título 1"/>
          <p:cNvSpPr txBox="1">
            <a:spLocks/>
          </p:cNvSpPr>
          <p:nvPr userDrawn="1"/>
        </p:nvSpPr>
        <p:spPr>
          <a:xfrm>
            <a:off x="303213" y="196850"/>
            <a:ext cx="6632575" cy="908050"/>
          </a:xfrm>
          <a:prstGeom prst="rect">
            <a:avLst/>
          </a:prstGeom>
        </p:spPr>
        <p:txBody>
          <a:bodyPr>
            <a:normAutofit/>
          </a:bodyPr>
          <a:lstStyle/>
          <a:p>
            <a:pPr>
              <a:defRPr/>
            </a:pPr>
            <a:r>
              <a:rPr lang="es-ES_tradnl" sz="2200" b="1">
                <a:latin typeface="Arial" pitchFamily="34" charset="0"/>
                <a:ea typeface="Geneva" charset="0"/>
                <a:cs typeface="Arial" pitchFamily="34" charset="0"/>
              </a:rPr>
              <a:t>Clic para editar título</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5" name="Título 1"/>
          <p:cNvSpPr txBox="1">
            <a:spLocks/>
          </p:cNvSpPr>
          <p:nvPr userDrawn="1"/>
        </p:nvSpPr>
        <p:spPr>
          <a:xfrm>
            <a:off x="303213" y="196850"/>
            <a:ext cx="6632575" cy="908050"/>
          </a:xfrm>
          <a:prstGeom prst="rect">
            <a:avLst/>
          </a:prstGeom>
        </p:spPr>
        <p:txBody>
          <a:bodyPr>
            <a:normAutofit/>
          </a:bodyPr>
          <a:lstStyle/>
          <a:p>
            <a:pPr>
              <a:defRPr/>
            </a:pPr>
            <a:r>
              <a:rPr lang="es-ES_tradnl" sz="2200" b="1">
                <a:latin typeface="Arial" pitchFamily="34" charset="0"/>
                <a:ea typeface="Geneva" charset="0"/>
                <a:cs typeface="Arial" pitchFamily="34" charset="0"/>
              </a:rPr>
              <a:t>Clic para editar título</a:t>
            </a:r>
          </a:p>
        </p:txBody>
      </p:sp>
      <p:sp>
        <p:nvSpPr>
          <p:cNvPr id="9" name="Marcador de gráfico 8"/>
          <p:cNvSpPr>
            <a:spLocks noGrp="1"/>
          </p:cNvSpPr>
          <p:nvPr>
            <p:ph type="chart" sz="quarter" idx="10"/>
          </p:nvPr>
        </p:nvSpPr>
        <p:spPr>
          <a:xfrm>
            <a:off x="302846" y="2413000"/>
            <a:ext cx="5392616" cy="3849688"/>
          </a:xfrm>
        </p:spPr>
        <p:txBody>
          <a:bodyPr rtlCol="0">
            <a:noAutofit/>
          </a:bodyPr>
          <a:lstStyle/>
          <a:p>
            <a:pPr lvl="0"/>
            <a:endParaRPr lang="es-ES_tradnl" noProof="0"/>
          </a:p>
        </p:txBody>
      </p:sp>
      <p:sp>
        <p:nvSpPr>
          <p:cNvPr id="11" name="Marcador de posición de imagen 10"/>
          <p:cNvSpPr>
            <a:spLocks noGrp="1"/>
          </p:cNvSpPr>
          <p:nvPr>
            <p:ph type="pic" sz="quarter" idx="11"/>
          </p:nvPr>
        </p:nvSpPr>
        <p:spPr>
          <a:xfrm>
            <a:off x="5822277" y="2413000"/>
            <a:ext cx="2970212" cy="3849688"/>
          </a:xfrm>
        </p:spPr>
        <p:txBody>
          <a:bodyPr rtlCol="0">
            <a:noAutofit/>
          </a:bodyPr>
          <a:lstStyle/>
          <a:p>
            <a:pPr lvl="0"/>
            <a:endParaRPr lang="es-ES_tradnl" noProof="0"/>
          </a:p>
        </p:txBody>
      </p:sp>
      <p:sp>
        <p:nvSpPr>
          <p:cNvPr id="12" name="Subtítulo 2"/>
          <p:cNvSpPr>
            <a:spLocks noGrp="1"/>
          </p:cNvSpPr>
          <p:nvPr>
            <p:ph type="subTitle" idx="1"/>
          </p:nvPr>
        </p:nvSpPr>
        <p:spPr>
          <a:xfrm>
            <a:off x="302846" y="1250468"/>
            <a:ext cx="8489643" cy="58688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Título 1"/>
          <p:cNvSpPr txBox="1">
            <a:spLocks/>
          </p:cNvSpPr>
          <p:nvPr userDrawn="1"/>
        </p:nvSpPr>
        <p:spPr>
          <a:xfrm>
            <a:off x="303213" y="196850"/>
            <a:ext cx="6632575" cy="908050"/>
          </a:xfrm>
          <a:prstGeom prst="rect">
            <a:avLst/>
          </a:prstGeom>
        </p:spPr>
        <p:txBody>
          <a:bodyPr>
            <a:normAutofit/>
          </a:bodyPr>
          <a:lstStyle/>
          <a:p>
            <a:pPr>
              <a:defRPr/>
            </a:pPr>
            <a:r>
              <a:rPr lang="es-ES_tradnl" sz="2200" b="1">
                <a:latin typeface="Arial" pitchFamily="34" charset="0"/>
                <a:ea typeface="Geneva" charset="0"/>
                <a:cs typeface="Arial" pitchFamily="34" charset="0"/>
              </a:rPr>
              <a:t>Clic para editar título</a:t>
            </a:r>
          </a:p>
        </p:txBody>
      </p:sp>
      <p:sp>
        <p:nvSpPr>
          <p:cNvPr id="3" name="Subtítulo 2"/>
          <p:cNvSpPr>
            <a:spLocks noGrp="1"/>
          </p:cNvSpPr>
          <p:nvPr>
            <p:ph type="subTitle" idx="1"/>
          </p:nvPr>
        </p:nvSpPr>
        <p:spPr>
          <a:xfrm>
            <a:off x="302846" y="1250468"/>
            <a:ext cx="8479692"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Título 1"/>
          <p:cNvSpPr txBox="1">
            <a:spLocks/>
          </p:cNvSpPr>
          <p:nvPr userDrawn="1"/>
        </p:nvSpPr>
        <p:spPr>
          <a:xfrm>
            <a:off x="303213" y="196850"/>
            <a:ext cx="6632575" cy="908050"/>
          </a:xfrm>
          <a:prstGeom prst="rect">
            <a:avLst/>
          </a:prstGeom>
        </p:spPr>
        <p:txBody>
          <a:bodyPr>
            <a:normAutofit/>
          </a:bodyPr>
          <a:lstStyle/>
          <a:p>
            <a:pPr>
              <a:defRPr/>
            </a:pPr>
            <a:r>
              <a:rPr lang="es-ES_tradnl" sz="2200" b="1">
                <a:latin typeface="Arial" pitchFamily="34" charset="0"/>
                <a:ea typeface="Geneva" charset="0"/>
                <a:cs typeface="Arial" pitchFamily="34" charset="0"/>
              </a:rPr>
              <a:t>Clic para editar título</a:t>
            </a:r>
          </a:p>
        </p:txBody>
      </p:sp>
      <p:sp>
        <p:nvSpPr>
          <p:cNvPr id="3" name="Marcador de contenido 2"/>
          <p:cNvSpPr>
            <a:spLocks noGrp="1"/>
          </p:cNvSpPr>
          <p:nvPr>
            <p:ph idx="1"/>
          </p:nvPr>
        </p:nvSpPr>
        <p:spPr>
          <a:xfrm>
            <a:off x="303213" y="1248393"/>
            <a:ext cx="8509000" cy="4525962"/>
          </a:xfrm>
        </p:spPr>
        <p:txBody>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Título 1"/>
          <p:cNvSpPr txBox="1">
            <a:spLocks/>
          </p:cNvSpPr>
          <p:nvPr userDrawn="1"/>
        </p:nvSpPr>
        <p:spPr>
          <a:xfrm>
            <a:off x="303213" y="196850"/>
            <a:ext cx="6632575" cy="908050"/>
          </a:xfrm>
          <a:prstGeom prst="rect">
            <a:avLst/>
          </a:prstGeom>
        </p:spPr>
        <p:txBody>
          <a:bodyPr>
            <a:normAutofit/>
          </a:bodyPr>
          <a:lstStyle/>
          <a:p>
            <a:pPr>
              <a:defRPr/>
            </a:pPr>
            <a:r>
              <a:rPr lang="es-ES_tradnl" sz="2200" b="1">
                <a:latin typeface="Arial" pitchFamily="34" charset="0"/>
                <a:ea typeface="Geneva" charset="0"/>
                <a:cs typeface="Arial" pitchFamily="34" charset="0"/>
              </a:rPr>
              <a:t>Clic para editar título</a:t>
            </a:r>
          </a:p>
        </p:txBody>
      </p:sp>
      <p:sp>
        <p:nvSpPr>
          <p:cNvPr id="3" name="Marcador de contenido 2"/>
          <p:cNvSpPr>
            <a:spLocks noGrp="1"/>
          </p:cNvSpPr>
          <p:nvPr>
            <p:ph sz="half" idx="1"/>
          </p:nvPr>
        </p:nvSpPr>
        <p:spPr>
          <a:xfrm>
            <a:off x="302846" y="1248516"/>
            <a:ext cx="4192954" cy="4691184"/>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4" name="Marcador de contenido 3"/>
          <p:cNvSpPr>
            <a:spLocks noGrp="1"/>
          </p:cNvSpPr>
          <p:nvPr>
            <p:ph sz="half" idx="2"/>
          </p:nvPr>
        </p:nvSpPr>
        <p:spPr>
          <a:xfrm>
            <a:off x="4648200" y="1248516"/>
            <a:ext cx="4173415" cy="4691184"/>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0" name="Marcador de texto 2"/>
          <p:cNvSpPr>
            <a:spLocks noGrp="1"/>
          </p:cNvSpPr>
          <p:nvPr>
            <p:ph idx="1"/>
          </p:nvPr>
        </p:nvSpPr>
        <p:spPr bwMode="auto">
          <a:xfrm>
            <a:off x="317486" y="3861446"/>
            <a:ext cx="4254513" cy="2394317"/>
          </a:xfrm>
          <a:prstGeom prst="rect">
            <a:avLst/>
          </a:prstGeom>
          <a:noFill/>
          <a:ln w="9525">
            <a:noFill/>
            <a:miter lim="800000"/>
            <a:headEnd/>
            <a:tailEnd/>
          </a:ln>
        </p:spPr>
        <p:txBody>
          <a:bodyPr/>
          <a:lstStyle>
            <a:lvl1pPr algn="l">
              <a:defRPr sz="2800"/>
            </a:lvl1pPr>
            <a:lvl2pPr algn="l">
              <a:defRPr sz="2800"/>
            </a:lvl2pPr>
            <a:lvl3pPr algn="l">
              <a:defRPr sz="2800"/>
            </a:lvl3pPr>
            <a:lvl4pPr algn="l">
              <a:defRPr sz="2800"/>
            </a:lvl4pPr>
            <a:lvl5pPr algn="l">
              <a:defRPr sz="2800"/>
            </a:lvl5pPr>
          </a:lstStyle>
          <a:p>
            <a:pPr lvl="0"/>
            <a:r>
              <a:rPr lang="es-ES_tradnl" smtClean="0"/>
              <a:t>Haga clic para modificar el estilo de texto del patrón</a:t>
            </a:r>
          </a:p>
        </p:txBody>
      </p:sp>
      <p:sp>
        <p:nvSpPr>
          <p:cNvPr id="12" name="Marcador de posición de imagen 11"/>
          <p:cNvSpPr>
            <a:spLocks noGrp="1"/>
          </p:cNvSpPr>
          <p:nvPr>
            <p:ph type="pic" sz="quarter" idx="13"/>
          </p:nvPr>
        </p:nvSpPr>
        <p:spPr>
          <a:xfrm>
            <a:off x="4826001" y="3965126"/>
            <a:ext cx="3956538" cy="2394317"/>
          </a:xfrm>
        </p:spPr>
        <p:txBody>
          <a:bodyPr/>
          <a:lstStyle/>
          <a:p>
            <a:pPr lvl="0"/>
            <a:endParaRPr lang="es-ES_tradnl" noProof="0"/>
          </a:p>
        </p:txBody>
      </p:sp>
      <p:sp>
        <p:nvSpPr>
          <p:cNvPr id="7" name="Marcador de título 1"/>
          <p:cNvSpPr>
            <a:spLocks noGrp="1"/>
          </p:cNvSpPr>
          <p:nvPr>
            <p:ph type="title"/>
          </p:nvPr>
        </p:nvSpPr>
        <p:spPr bwMode="auto">
          <a:xfrm>
            <a:off x="303213" y="2328498"/>
            <a:ext cx="8499475" cy="1446213"/>
          </a:xfrm>
          <a:prstGeom prst="rect">
            <a:avLst/>
          </a:prstGeom>
          <a:noFill/>
          <a:ln w="9525">
            <a:noFill/>
            <a:miter lim="800000"/>
            <a:headEnd/>
            <a:tailEnd/>
          </a:ln>
        </p:spPr>
        <p:txBody>
          <a:bodyPr/>
          <a:lstStyle/>
          <a:p>
            <a:pPr lvl="0"/>
            <a:r>
              <a:rPr lang="es-ES_tradnl" dirty="0" smtClean="0"/>
              <a:t>Clic </a:t>
            </a:r>
            <a:r>
              <a:rPr lang="es-ES_tradnl" dirty="0"/>
              <a:t>para editar título</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7" name="Título 1"/>
          <p:cNvSpPr txBox="1">
            <a:spLocks/>
          </p:cNvSpPr>
          <p:nvPr userDrawn="1"/>
        </p:nvSpPr>
        <p:spPr>
          <a:xfrm>
            <a:off x="303213" y="196850"/>
            <a:ext cx="6632575" cy="908050"/>
          </a:xfrm>
          <a:prstGeom prst="rect">
            <a:avLst/>
          </a:prstGeom>
        </p:spPr>
        <p:txBody>
          <a:bodyPr>
            <a:normAutofit/>
          </a:bodyPr>
          <a:lstStyle/>
          <a:p>
            <a:pPr>
              <a:defRPr/>
            </a:pPr>
            <a:r>
              <a:rPr lang="es-ES_tradnl" sz="2200" b="1">
                <a:latin typeface="Arial" pitchFamily="34" charset="0"/>
                <a:ea typeface="Geneva" charset="0"/>
                <a:cs typeface="Arial" pitchFamily="34" charset="0"/>
              </a:rPr>
              <a:t>Clic para editar título</a:t>
            </a:r>
          </a:p>
        </p:txBody>
      </p:sp>
      <p:sp>
        <p:nvSpPr>
          <p:cNvPr id="3" name="Marcador de texto 2"/>
          <p:cNvSpPr>
            <a:spLocks noGrp="1"/>
          </p:cNvSpPr>
          <p:nvPr>
            <p:ph type="body" idx="1"/>
          </p:nvPr>
        </p:nvSpPr>
        <p:spPr>
          <a:xfrm>
            <a:off x="302846" y="1369040"/>
            <a:ext cx="4194542"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4" name="Marcador de contenido 3"/>
          <p:cNvSpPr>
            <a:spLocks noGrp="1"/>
          </p:cNvSpPr>
          <p:nvPr>
            <p:ph sz="half" idx="2"/>
          </p:nvPr>
        </p:nvSpPr>
        <p:spPr>
          <a:xfrm>
            <a:off x="302846" y="2174875"/>
            <a:ext cx="4194542"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5" name="Marcador de texto 4"/>
          <p:cNvSpPr>
            <a:spLocks noGrp="1"/>
          </p:cNvSpPr>
          <p:nvPr>
            <p:ph type="body" sz="quarter" idx="3"/>
          </p:nvPr>
        </p:nvSpPr>
        <p:spPr>
          <a:xfrm>
            <a:off x="4645026" y="1369040"/>
            <a:ext cx="4196129"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6" name="Marcador de contenido 5"/>
          <p:cNvSpPr>
            <a:spLocks noGrp="1"/>
          </p:cNvSpPr>
          <p:nvPr>
            <p:ph sz="quarter" idx="4"/>
          </p:nvPr>
        </p:nvSpPr>
        <p:spPr>
          <a:xfrm>
            <a:off x="4645025" y="2174875"/>
            <a:ext cx="4196129"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5" name="Título 1"/>
          <p:cNvSpPr txBox="1">
            <a:spLocks/>
          </p:cNvSpPr>
          <p:nvPr userDrawn="1"/>
        </p:nvSpPr>
        <p:spPr>
          <a:xfrm>
            <a:off x="303213" y="196850"/>
            <a:ext cx="6632575" cy="908050"/>
          </a:xfrm>
          <a:prstGeom prst="rect">
            <a:avLst/>
          </a:prstGeom>
        </p:spPr>
        <p:txBody>
          <a:bodyPr>
            <a:normAutofit/>
          </a:bodyPr>
          <a:lstStyle/>
          <a:p>
            <a:pPr>
              <a:defRPr/>
            </a:pPr>
            <a:r>
              <a:rPr lang="es-ES_tradnl" sz="2200" b="1">
                <a:latin typeface="Arial" pitchFamily="34" charset="0"/>
                <a:ea typeface="Geneva" charset="0"/>
                <a:cs typeface="Arial" pitchFamily="34" charset="0"/>
              </a:rPr>
              <a:t>Clic para editar título</a:t>
            </a:r>
          </a:p>
        </p:txBody>
      </p:sp>
      <p:sp>
        <p:nvSpPr>
          <p:cNvPr id="2" name="Título 1"/>
          <p:cNvSpPr>
            <a:spLocks noGrp="1"/>
          </p:cNvSpPr>
          <p:nvPr>
            <p:ph type="title"/>
          </p:nvPr>
        </p:nvSpPr>
        <p:spPr>
          <a:xfrm>
            <a:off x="302846" y="4800600"/>
            <a:ext cx="8518769" cy="566738"/>
          </a:xfrm>
          <a:prstGeom prst="rect">
            <a:avLst/>
          </a:prstGeom>
        </p:spPr>
        <p:txBody>
          <a:bodyPr anchor="b"/>
          <a:lstStyle>
            <a:lvl1pPr algn="l">
              <a:defRPr sz="2000" b="1"/>
            </a:lvl1pPr>
          </a:lstStyle>
          <a:p>
            <a:r>
              <a:rPr lang="es-ES_tradnl" dirty="0" smtClean="0"/>
              <a:t>Clic para editar título</a:t>
            </a:r>
            <a:endParaRPr lang="es-ES_tradnl" dirty="0"/>
          </a:p>
        </p:txBody>
      </p:sp>
      <p:sp>
        <p:nvSpPr>
          <p:cNvPr id="3" name="Marcador de posición de imagen 2"/>
          <p:cNvSpPr>
            <a:spLocks noGrp="1"/>
          </p:cNvSpPr>
          <p:nvPr>
            <p:ph type="pic" idx="1"/>
          </p:nvPr>
        </p:nvSpPr>
        <p:spPr>
          <a:xfrm>
            <a:off x="302846" y="1396999"/>
            <a:ext cx="8518769" cy="333057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Marcador de texto 3"/>
          <p:cNvSpPr>
            <a:spLocks noGrp="1"/>
          </p:cNvSpPr>
          <p:nvPr>
            <p:ph type="body" sz="half" idx="2"/>
          </p:nvPr>
        </p:nvSpPr>
        <p:spPr>
          <a:xfrm>
            <a:off x="302846" y="5367338"/>
            <a:ext cx="851876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0" name="Marcador de texto 2"/>
          <p:cNvSpPr>
            <a:spLocks noGrp="1"/>
          </p:cNvSpPr>
          <p:nvPr>
            <p:ph idx="1"/>
          </p:nvPr>
        </p:nvSpPr>
        <p:spPr bwMode="auto">
          <a:xfrm>
            <a:off x="317486" y="3861446"/>
            <a:ext cx="4254513" cy="2394317"/>
          </a:xfrm>
          <a:prstGeom prst="rect">
            <a:avLst/>
          </a:prstGeom>
          <a:noFill/>
          <a:ln w="9525">
            <a:noFill/>
            <a:miter lim="800000"/>
            <a:headEnd/>
            <a:tailEnd/>
          </a:ln>
        </p:spPr>
        <p:txBody>
          <a:bodyPr/>
          <a:lstStyle>
            <a:lvl1pPr algn="l">
              <a:defRPr sz="2800"/>
            </a:lvl1pPr>
            <a:lvl2pPr algn="l">
              <a:defRPr sz="2800"/>
            </a:lvl2pPr>
            <a:lvl3pPr algn="l">
              <a:defRPr sz="2800"/>
            </a:lvl3pPr>
            <a:lvl4pPr algn="l">
              <a:defRPr sz="2800"/>
            </a:lvl4pPr>
            <a:lvl5pPr algn="l">
              <a:defRPr sz="2800"/>
            </a:lvl5pPr>
          </a:lstStyle>
          <a:p>
            <a:pPr lvl="0"/>
            <a:r>
              <a:rPr lang="es-ES_tradnl" smtClean="0"/>
              <a:t>Haga clic para modificar el estilo de texto del patrón</a:t>
            </a:r>
          </a:p>
        </p:txBody>
      </p:sp>
      <p:sp>
        <p:nvSpPr>
          <p:cNvPr id="12" name="Marcador de posición de imagen 11"/>
          <p:cNvSpPr>
            <a:spLocks noGrp="1"/>
          </p:cNvSpPr>
          <p:nvPr>
            <p:ph type="pic" sz="quarter" idx="13"/>
          </p:nvPr>
        </p:nvSpPr>
        <p:spPr>
          <a:xfrm>
            <a:off x="4826001" y="3965126"/>
            <a:ext cx="3956538" cy="2394317"/>
          </a:xfrm>
        </p:spPr>
        <p:txBody>
          <a:bodyPr/>
          <a:lstStyle/>
          <a:p>
            <a:pPr lvl="0"/>
            <a:endParaRPr lang="es-ES_tradnl" noProof="0"/>
          </a:p>
        </p:txBody>
      </p:sp>
      <p:sp>
        <p:nvSpPr>
          <p:cNvPr id="7" name="Marcador de título 1"/>
          <p:cNvSpPr>
            <a:spLocks noGrp="1"/>
          </p:cNvSpPr>
          <p:nvPr>
            <p:ph type="title"/>
          </p:nvPr>
        </p:nvSpPr>
        <p:spPr bwMode="auto">
          <a:xfrm>
            <a:off x="303213" y="2328498"/>
            <a:ext cx="8499475" cy="1446213"/>
          </a:xfrm>
          <a:prstGeom prst="rect">
            <a:avLst/>
          </a:prstGeom>
          <a:noFill/>
          <a:ln w="9525">
            <a:noFill/>
            <a:miter lim="800000"/>
            <a:headEnd/>
            <a:tailEnd/>
          </a:ln>
        </p:spPr>
        <p:txBody>
          <a:bodyPr/>
          <a:lstStyle/>
          <a:p>
            <a:pPr lvl="0"/>
            <a:r>
              <a:rPr lang="es-ES_tradnl" dirty="0" smtClean="0"/>
              <a:t>Clic </a:t>
            </a:r>
            <a:r>
              <a:rPr lang="es-ES_tradnl" dirty="0"/>
              <a:t>para editar título</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5" name="Marcador de título 1"/>
          <p:cNvSpPr>
            <a:spLocks noGrp="1"/>
          </p:cNvSpPr>
          <p:nvPr>
            <p:ph type="title"/>
          </p:nvPr>
        </p:nvSpPr>
        <p:spPr bwMode="auto">
          <a:xfrm>
            <a:off x="306020" y="196486"/>
            <a:ext cx="6718300" cy="908050"/>
          </a:xfrm>
          <a:prstGeom prst="rect">
            <a:avLst/>
          </a:prstGeom>
          <a:noFill/>
          <a:ln w="9525">
            <a:noFill/>
            <a:miter lim="800000"/>
            <a:headEnd/>
            <a:tailEnd/>
          </a:ln>
        </p:spPr>
        <p:txBody>
          <a:bodyPr/>
          <a:lstStyle/>
          <a:p>
            <a:pPr lvl="0"/>
            <a:r>
              <a:rPr lang="es-ES_tradnl" dirty="0"/>
              <a:t>Clic para editar </a:t>
            </a:r>
            <a:r>
              <a:rPr lang="es-ES_tradnl" dirty="0" smtClean="0"/>
              <a:t>título</a:t>
            </a:r>
            <a:endParaRPr lang="es-ES_tradnl"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9" name="Marcador de gráfico 8"/>
          <p:cNvSpPr>
            <a:spLocks noGrp="1"/>
          </p:cNvSpPr>
          <p:nvPr>
            <p:ph type="chart" sz="quarter" idx="10"/>
          </p:nvPr>
        </p:nvSpPr>
        <p:spPr>
          <a:xfrm>
            <a:off x="302846" y="2413000"/>
            <a:ext cx="5392616" cy="3849688"/>
          </a:xfrm>
        </p:spPr>
        <p:txBody>
          <a:bodyPr rtlCol="0">
            <a:noAutofit/>
          </a:bodyPr>
          <a:lstStyle/>
          <a:p>
            <a:pPr lvl="0"/>
            <a:endParaRPr lang="es-ES_tradnl" noProof="0"/>
          </a:p>
        </p:txBody>
      </p:sp>
      <p:sp>
        <p:nvSpPr>
          <p:cNvPr id="11" name="Marcador de posición de imagen 10"/>
          <p:cNvSpPr>
            <a:spLocks noGrp="1"/>
          </p:cNvSpPr>
          <p:nvPr>
            <p:ph type="pic" sz="quarter" idx="11"/>
          </p:nvPr>
        </p:nvSpPr>
        <p:spPr>
          <a:xfrm>
            <a:off x="5822277" y="2413000"/>
            <a:ext cx="2970212" cy="3849688"/>
          </a:xfrm>
        </p:spPr>
        <p:txBody>
          <a:bodyPr rtlCol="0">
            <a:noAutofit/>
          </a:bodyPr>
          <a:lstStyle/>
          <a:p>
            <a:pPr lvl="0"/>
            <a:endParaRPr lang="es-ES_tradnl" noProof="0"/>
          </a:p>
        </p:txBody>
      </p:sp>
      <p:sp>
        <p:nvSpPr>
          <p:cNvPr id="12" name="Subtítulo 2"/>
          <p:cNvSpPr>
            <a:spLocks noGrp="1"/>
          </p:cNvSpPr>
          <p:nvPr>
            <p:ph type="subTitle" idx="1"/>
          </p:nvPr>
        </p:nvSpPr>
        <p:spPr>
          <a:xfrm>
            <a:off x="302846" y="1250468"/>
            <a:ext cx="8489643" cy="58688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
        <p:nvSpPr>
          <p:cNvPr id="10" name="Marcador de título 1"/>
          <p:cNvSpPr>
            <a:spLocks noGrp="1"/>
          </p:cNvSpPr>
          <p:nvPr>
            <p:ph type="title"/>
          </p:nvPr>
        </p:nvSpPr>
        <p:spPr bwMode="auto">
          <a:xfrm>
            <a:off x="306020" y="196486"/>
            <a:ext cx="6718300" cy="908050"/>
          </a:xfrm>
          <a:prstGeom prst="rect">
            <a:avLst/>
          </a:prstGeom>
          <a:noFill/>
          <a:ln w="9525">
            <a:noFill/>
            <a:miter lim="800000"/>
            <a:headEnd/>
            <a:tailEnd/>
          </a:ln>
        </p:spPr>
        <p:txBody>
          <a:bodyPr/>
          <a:lstStyle/>
          <a:p>
            <a:pPr lvl="0"/>
            <a:r>
              <a:rPr lang="es-ES_tradnl" dirty="0"/>
              <a:t>Clic para editar </a:t>
            </a:r>
            <a:r>
              <a:rPr lang="es-ES_tradnl" dirty="0" smtClean="0"/>
              <a:t>título</a:t>
            </a:r>
            <a:endParaRPr lang="es-ES_tradnl"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06020" y="1250468"/>
            <a:ext cx="8535134"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
        <p:nvSpPr>
          <p:cNvPr id="6" name="Marcador de título 1"/>
          <p:cNvSpPr>
            <a:spLocks noGrp="1"/>
          </p:cNvSpPr>
          <p:nvPr>
            <p:ph type="title"/>
          </p:nvPr>
        </p:nvSpPr>
        <p:spPr bwMode="auto">
          <a:xfrm>
            <a:off x="306020" y="196486"/>
            <a:ext cx="6718300" cy="908050"/>
          </a:xfrm>
          <a:prstGeom prst="rect">
            <a:avLst/>
          </a:prstGeom>
          <a:noFill/>
          <a:ln w="9525">
            <a:noFill/>
            <a:miter lim="800000"/>
            <a:headEnd/>
            <a:tailEnd/>
          </a:ln>
        </p:spPr>
        <p:txBody>
          <a:bodyPr/>
          <a:lstStyle/>
          <a:p>
            <a:pPr lvl="0"/>
            <a:r>
              <a:rPr lang="es-ES_tradnl" dirty="0"/>
              <a:t>Clic para editar </a:t>
            </a:r>
            <a:r>
              <a:rPr lang="es-ES_tradnl" dirty="0" smtClean="0"/>
              <a:t>título</a:t>
            </a:r>
            <a:endParaRPr lang="es-ES_tradnl"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3213" y="1248393"/>
            <a:ext cx="8509000" cy="4525962"/>
          </a:xfrm>
        </p:spPr>
        <p:txBody>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6" name="Marcador de título 1"/>
          <p:cNvSpPr>
            <a:spLocks noGrp="1"/>
          </p:cNvSpPr>
          <p:nvPr>
            <p:ph type="title"/>
          </p:nvPr>
        </p:nvSpPr>
        <p:spPr bwMode="auto">
          <a:xfrm>
            <a:off x="306020" y="196486"/>
            <a:ext cx="6718300" cy="908050"/>
          </a:xfrm>
          <a:prstGeom prst="rect">
            <a:avLst/>
          </a:prstGeom>
          <a:noFill/>
          <a:ln w="9525">
            <a:noFill/>
            <a:miter lim="800000"/>
            <a:headEnd/>
            <a:tailEnd/>
          </a:ln>
        </p:spPr>
        <p:txBody>
          <a:bodyPr/>
          <a:lstStyle/>
          <a:p>
            <a:pPr lvl="0"/>
            <a:r>
              <a:rPr lang="es-ES_tradnl" dirty="0"/>
              <a:t>Clic para editar </a:t>
            </a:r>
            <a:r>
              <a:rPr lang="es-ES_tradnl" dirty="0" smtClean="0"/>
              <a:t>título</a:t>
            </a:r>
            <a:endParaRPr lang="es-ES_tradnl"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02846" y="1248516"/>
            <a:ext cx="4192954" cy="4691184"/>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4" name="Marcador de contenido 3"/>
          <p:cNvSpPr>
            <a:spLocks noGrp="1"/>
          </p:cNvSpPr>
          <p:nvPr>
            <p:ph sz="half" idx="2"/>
          </p:nvPr>
        </p:nvSpPr>
        <p:spPr>
          <a:xfrm>
            <a:off x="4648200" y="1248516"/>
            <a:ext cx="4173415" cy="4691184"/>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título 1"/>
          <p:cNvSpPr>
            <a:spLocks noGrp="1"/>
          </p:cNvSpPr>
          <p:nvPr>
            <p:ph type="title"/>
          </p:nvPr>
        </p:nvSpPr>
        <p:spPr bwMode="auto">
          <a:xfrm>
            <a:off x="306020" y="196486"/>
            <a:ext cx="6718300" cy="908050"/>
          </a:xfrm>
          <a:prstGeom prst="rect">
            <a:avLst/>
          </a:prstGeom>
          <a:noFill/>
          <a:ln w="9525">
            <a:noFill/>
            <a:miter lim="800000"/>
            <a:headEnd/>
            <a:tailEnd/>
          </a:ln>
        </p:spPr>
        <p:txBody>
          <a:bodyPr/>
          <a:lstStyle/>
          <a:p>
            <a:pPr lvl="0"/>
            <a:r>
              <a:rPr lang="es-ES_tradnl" dirty="0"/>
              <a:t>Clic para editar </a:t>
            </a:r>
            <a:r>
              <a:rPr lang="es-ES_tradnl" dirty="0" smtClean="0"/>
              <a:t>título</a:t>
            </a:r>
            <a:endParaRPr lang="es-ES_tradnl"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302846" y="1378809"/>
            <a:ext cx="4194542"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4" name="Marcador de contenido 3"/>
          <p:cNvSpPr>
            <a:spLocks noGrp="1"/>
          </p:cNvSpPr>
          <p:nvPr>
            <p:ph sz="half" idx="2"/>
          </p:nvPr>
        </p:nvSpPr>
        <p:spPr>
          <a:xfrm>
            <a:off x="302846" y="2174875"/>
            <a:ext cx="4194542"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5" name="Marcador de texto 4"/>
          <p:cNvSpPr>
            <a:spLocks noGrp="1"/>
          </p:cNvSpPr>
          <p:nvPr>
            <p:ph type="body" sz="quarter" idx="3"/>
          </p:nvPr>
        </p:nvSpPr>
        <p:spPr>
          <a:xfrm>
            <a:off x="4645026" y="1378809"/>
            <a:ext cx="4196129"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6" name="Marcador de contenido 5"/>
          <p:cNvSpPr>
            <a:spLocks noGrp="1"/>
          </p:cNvSpPr>
          <p:nvPr>
            <p:ph sz="quarter" idx="4"/>
          </p:nvPr>
        </p:nvSpPr>
        <p:spPr>
          <a:xfrm>
            <a:off x="4645025" y="2174875"/>
            <a:ext cx="4196129"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título 1"/>
          <p:cNvSpPr>
            <a:spLocks noGrp="1"/>
          </p:cNvSpPr>
          <p:nvPr>
            <p:ph type="title"/>
          </p:nvPr>
        </p:nvSpPr>
        <p:spPr bwMode="auto">
          <a:xfrm>
            <a:off x="306020" y="196486"/>
            <a:ext cx="6718300" cy="908050"/>
          </a:xfrm>
          <a:prstGeom prst="rect">
            <a:avLst/>
          </a:prstGeom>
          <a:noFill/>
          <a:ln w="9525">
            <a:noFill/>
            <a:miter lim="800000"/>
            <a:headEnd/>
            <a:tailEnd/>
          </a:ln>
        </p:spPr>
        <p:txBody>
          <a:bodyPr/>
          <a:lstStyle/>
          <a:p>
            <a:pPr lvl="0"/>
            <a:r>
              <a:rPr lang="es-ES_tradnl" dirty="0"/>
              <a:t>Clic para editar </a:t>
            </a:r>
            <a:r>
              <a:rPr lang="es-ES_tradnl" dirty="0" smtClean="0"/>
              <a:t>título</a:t>
            </a:r>
            <a:endParaRPr lang="es-ES_tradnl"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5" name="Marcador de título 1"/>
          <p:cNvSpPr txBox="1">
            <a:spLocks/>
          </p:cNvSpPr>
          <p:nvPr userDrawn="1"/>
        </p:nvSpPr>
        <p:spPr bwMode="auto">
          <a:xfrm>
            <a:off x="306388" y="196850"/>
            <a:ext cx="6718300" cy="908050"/>
          </a:xfrm>
          <a:prstGeom prst="rect">
            <a:avLst/>
          </a:prstGeom>
          <a:noFill/>
          <a:ln w="9525">
            <a:noFill/>
            <a:miter lim="800000"/>
            <a:headEnd/>
            <a:tailEnd/>
          </a:ln>
        </p:spPr>
        <p:txBody>
          <a:bodyPr/>
          <a:lstStyle/>
          <a:p>
            <a:pPr>
              <a:defRPr/>
            </a:pPr>
            <a:r>
              <a:rPr lang="es-ES_tradnl" sz="2200" b="1">
                <a:latin typeface="Arial" pitchFamily="34" charset="0"/>
                <a:ea typeface="Geneva" charset="0"/>
                <a:cs typeface="Arial" pitchFamily="34" charset="0"/>
              </a:rPr>
              <a:t>Clic para editar título</a:t>
            </a:r>
          </a:p>
        </p:txBody>
      </p:sp>
      <p:sp>
        <p:nvSpPr>
          <p:cNvPr id="2" name="Título 1"/>
          <p:cNvSpPr>
            <a:spLocks noGrp="1"/>
          </p:cNvSpPr>
          <p:nvPr>
            <p:ph type="title"/>
          </p:nvPr>
        </p:nvSpPr>
        <p:spPr>
          <a:xfrm>
            <a:off x="302846" y="4800600"/>
            <a:ext cx="8518769" cy="566738"/>
          </a:xfrm>
          <a:prstGeom prst="rect">
            <a:avLst/>
          </a:prstGeom>
        </p:spPr>
        <p:txBody>
          <a:bodyPr anchor="b"/>
          <a:lstStyle>
            <a:lvl1pPr algn="l">
              <a:defRPr sz="2000" b="1"/>
            </a:lvl1pPr>
          </a:lstStyle>
          <a:p>
            <a:r>
              <a:rPr lang="es-ES_tradnl" dirty="0" smtClean="0"/>
              <a:t>Clic para editar título</a:t>
            </a:r>
            <a:endParaRPr lang="es-ES_tradnl" dirty="0"/>
          </a:p>
        </p:txBody>
      </p:sp>
      <p:sp>
        <p:nvSpPr>
          <p:cNvPr id="3" name="Marcador de posición de imagen 2"/>
          <p:cNvSpPr>
            <a:spLocks noGrp="1"/>
          </p:cNvSpPr>
          <p:nvPr>
            <p:ph type="pic" idx="1"/>
          </p:nvPr>
        </p:nvSpPr>
        <p:spPr>
          <a:xfrm>
            <a:off x="302846" y="1396999"/>
            <a:ext cx="8518769" cy="333057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Marcador de texto 3"/>
          <p:cNvSpPr>
            <a:spLocks noGrp="1"/>
          </p:cNvSpPr>
          <p:nvPr>
            <p:ph type="body" sz="half" idx="2"/>
          </p:nvPr>
        </p:nvSpPr>
        <p:spPr>
          <a:xfrm>
            <a:off x="302846" y="5367338"/>
            <a:ext cx="851876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8" name="Marcador de título 1"/>
          <p:cNvSpPr>
            <a:spLocks noGrp="1"/>
          </p:cNvSpPr>
          <p:nvPr>
            <p:ph type="title"/>
          </p:nvPr>
        </p:nvSpPr>
        <p:spPr bwMode="auto">
          <a:xfrm>
            <a:off x="303213" y="196486"/>
            <a:ext cx="6453187" cy="784242"/>
          </a:xfrm>
          <a:prstGeom prst="rect">
            <a:avLst/>
          </a:prstGeom>
          <a:noFill/>
          <a:ln w="9525">
            <a:noFill/>
            <a:miter lim="800000"/>
            <a:headEnd/>
            <a:tailEnd/>
          </a:ln>
        </p:spPr>
        <p:txBody>
          <a:bodyPr>
            <a:normAutofit/>
          </a:bodyPr>
          <a:lstStyle/>
          <a:p>
            <a:pPr lvl="0"/>
            <a:endParaRPr lang="es-ES_tradnl"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0" name="Marcador de texto 2"/>
          <p:cNvSpPr>
            <a:spLocks noGrp="1"/>
          </p:cNvSpPr>
          <p:nvPr>
            <p:ph idx="1"/>
          </p:nvPr>
        </p:nvSpPr>
        <p:spPr bwMode="auto">
          <a:xfrm>
            <a:off x="317486" y="3861446"/>
            <a:ext cx="4254513" cy="2394317"/>
          </a:xfrm>
          <a:prstGeom prst="rect">
            <a:avLst/>
          </a:prstGeom>
          <a:noFill/>
          <a:ln w="9525">
            <a:noFill/>
            <a:miter lim="800000"/>
            <a:headEnd/>
            <a:tailEnd/>
          </a:ln>
        </p:spPr>
        <p:txBody>
          <a:bodyPr/>
          <a:lstStyle>
            <a:lvl1pPr algn="l">
              <a:defRPr sz="2800"/>
            </a:lvl1pPr>
            <a:lvl2pPr algn="l">
              <a:defRPr sz="2800"/>
            </a:lvl2pPr>
            <a:lvl3pPr algn="l">
              <a:defRPr sz="2800"/>
            </a:lvl3pPr>
            <a:lvl4pPr algn="l">
              <a:defRPr sz="2800"/>
            </a:lvl4pPr>
            <a:lvl5pPr algn="l">
              <a:defRPr sz="2800"/>
            </a:lvl5pPr>
          </a:lstStyle>
          <a:p>
            <a:pPr lvl="0"/>
            <a:r>
              <a:rPr lang="es-ES_tradnl" smtClean="0"/>
              <a:t>Haga clic para modificar el estilo de texto del patrón</a:t>
            </a:r>
          </a:p>
        </p:txBody>
      </p:sp>
      <p:sp>
        <p:nvSpPr>
          <p:cNvPr id="12" name="Marcador de posición de imagen 11"/>
          <p:cNvSpPr>
            <a:spLocks noGrp="1"/>
          </p:cNvSpPr>
          <p:nvPr>
            <p:ph type="pic" sz="quarter" idx="13"/>
          </p:nvPr>
        </p:nvSpPr>
        <p:spPr>
          <a:xfrm>
            <a:off x="4826001" y="3965126"/>
            <a:ext cx="3956538" cy="2394317"/>
          </a:xfrm>
        </p:spPr>
        <p:txBody>
          <a:bodyPr/>
          <a:lstStyle/>
          <a:p>
            <a:pPr lvl="0"/>
            <a:endParaRPr lang="es-ES_tradnl" noProof="0"/>
          </a:p>
        </p:txBody>
      </p:sp>
      <p:sp>
        <p:nvSpPr>
          <p:cNvPr id="8" name="Marcador de título 1"/>
          <p:cNvSpPr>
            <a:spLocks noGrp="1"/>
          </p:cNvSpPr>
          <p:nvPr>
            <p:ph type="title"/>
          </p:nvPr>
        </p:nvSpPr>
        <p:spPr bwMode="auto">
          <a:xfrm>
            <a:off x="303213" y="2328498"/>
            <a:ext cx="8499475" cy="1446213"/>
          </a:xfrm>
          <a:prstGeom prst="rect">
            <a:avLst/>
          </a:prstGeom>
          <a:noFill/>
          <a:ln w="9525">
            <a:noFill/>
            <a:miter lim="800000"/>
            <a:headEnd/>
            <a:tailEnd/>
          </a:ln>
        </p:spPr>
        <p:txBody>
          <a:bodyPr/>
          <a:lstStyle/>
          <a:p>
            <a:pPr lvl="0"/>
            <a:r>
              <a:rPr lang="es-ES_tradnl" dirty="0" smtClean="0"/>
              <a:t>Clic </a:t>
            </a:r>
            <a:r>
              <a:rPr lang="es-ES_tradnl" dirty="0"/>
              <a:t>para editar título</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4" name="Marcador de título 1"/>
          <p:cNvSpPr>
            <a:spLocks noGrp="1"/>
          </p:cNvSpPr>
          <p:nvPr>
            <p:ph type="title"/>
          </p:nvPr>
        </p:nvSpPr>
        <p:spPr bwMode="auto">
          <a:xfrm>
            <a:off x="306020" y="196486"/>
            <a:ext cx="6718300" cy="908050"/>
          </a:xfrm>
          <a:prstGeom prst="rect">
            <a:avLst/>
          </a:prstGeom>
          <a:noFill/>
          <a:ln w="9525">
            <a:noFill/>
            <a:miter lim="800000"/>
            <a:headEnd/>
            <a:tailEnd/>
          </a:ln>
        </p:spPr>
        <p:txBody>
          <a:bodyPr/>
          <a:lstStyle/>
          <a:p>
            <a:pPr lvl="0"/>
            <a:r>
              <a:rPr lang="es-ES_tradnl" dirty="0"/>
              <a:t>Clic para editar </a:t>
            </a:r>
            <a:r>
              <a:rPr lang="es-ES_tradnl" dirty="0" smtClean="0"/>
              <a:t>título</a:t>
            </a:r>
            <a:endParaRPr lang="es-ES_tradnl"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9" name="Marcador de gráfico 8"/>
          <p:cNvSpPr>
            <a:spLocks noGrp="1"/>
          </p:cNvSpPr>
          <p:nvPr>
            <p:ph type="chart" sz="quarter" idx="10"/>
          </p:nvPr>
        </p:nvSpPr>
        <p:spPr>
          <a:xfrm>
            <a:off x="302846" y="2413000"/>
            <a:ext cx="5392616" cy="3849688"/>
          </a:xfrm>
        </p:spPr>
        <p:txBody>
          <a:bodyPr rtlCol="0">
            <a:noAutofit/>
          </a:bodyPr>
          <a:lstStyle/>
          <a:p>
            <a:pPr lvl="0"/>
            <a:endParaRPr lang="es-ES_tradnl" noProof="0"/>
          </a:p>
        </p:txBody>
      </p:sp>
      <p:sp>
        <p:nvSpPr>
          <p:cNvPr id="11" name="Marcador de posición de imagen 10"/>
          <p:cNvSpPr>
            <a:spLocks noGrp="1"/>
          </p:cNvSpPr>
          <p:nvPr>
            <p:ph type="pic" sz="quarter" idx="11"/>
          </p:nvPr>
        </p:nvSpPr>
        <p:spPr>
          <a:xfrm>
            <a:off x="5822277" y="2413000"/>
            <a:ext cx="2970212" cy="3849688"/>
          </a:xfrm>
        </p:spPr>
        <p:txBody>
          <a:bodyPr rtlCol="0">
            <a:noAutofit/>
          </a:bodyPr>
          <a:lstStyle/>
          <a:p>
            <a:pPr lvl="0"/>
            <a:endParaRPr lang="es-ES_tradnl" noProof="0"/>
          </a:p>
        </p:txBody>
      </p:sp>
      <p:sp>
        <p:nvSpPr>
          <p:cNvPr id="12" name="Subtítulo 2"/>
          <p:cNvSpPr>
            <a:spLocks noGrp="1"/>
          </p:cNvSpPr>
          <p:nvPr>
            <p:ph type="subTitle" idx="1"/>
          </p:nvPr>
        </p:nvSpPr>
        <p:spPr>
          <a:xfrm>
            <a:off x="302846" y="1250468"/>
            <a:ext cx="8489643" cy="58688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
        <p:nvSpPr>
          <p:cNvPr id="7" name="Marcador de título 1"/>
          <p:cNvSpPr>
            <a:spLocks noGrp="1"/>
          </p:cNvSpPr>
          <p:nvPr>
            <p:ph type="title"/>
          </p:nvPr>
        </p:nvSpPr>
        <p:spPr bwMode="auto">
          <a:xfrm>
            <a:off x="306020" y="196486"/>
            <a:ext cx="6718300" cy="908050"/>
          </a:xfrm>
          <a:prstGeom prst="rect">
            <a:avLst/>
          </a:prstGeom>
          <a:noFill/>
          <a:ln w="9525">
            <a:noFill/>
            <a:miter lim="800000"/>
            <a:headEnd/>
            <a:tailEnd/>
          </a:ln>
        </p:spPr>
        <p:txBody>
          <a:bodyPr/>
          <a:lstStyle/>
          <a:p>
            <a:pPr lvl="0"/>
            <a:r>
              <a:rPr lang="es-ES_tradnl" dirty="0"/>
              <a:t>Clic para editar </a:t>
            </a:r>
            <a:r>
              <a:rPr lang="es-ES_tradnl" dirty="0" smtClean="0"/>
              <a:t>título</a:t>
            </a:r>
            <a:endParaRPr lang="es-ES_tradnl"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02847" y="1250468"/>
            <a:ext cx="8612554"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
        <p:nvSpPr>
          <p:cNvPr id="5" name="Marcador de título 1"/>
          <p:cNvSpPr>
            <a:spLocks noGrp="1"/>
          </p:cNvSpPr>
          <p:nvPr>
            <p:ph type="title"/>
          </p:nvPr>
        </p:nvSpPr>
        <p:spPr bwMode="auto">
          <a:xfrm>
            <a:off x="306020" y="196486"/>
            <a:ext cx="6718300" cy="908050"/>
          </a:xfrm>
          <a:prstGeom prst="rect">
            <a:avLst/>
          </a:prstGeom>
          <a:noFill/>
          <a:ln w="9525">
            <a:noFill/>
            <a:miter lim="800000"/>
            <a:headEnd/>
            <a:tailEnd/>
          </a:ln>
        </p:spPr>
        <p:txBody>
          <a:bodyPr/>
          <a:lstStyle/>
          <a:p>
            <a:pPr lvl="0"/>
            <a:r>
              <a:rPr lang="es-ES_tradnl" dirty="0"/>
              <a:t>Clic para editar </a:t>
            </a:r>
            <a:r>
              <a:rPr lang="es-ES_tradnl" dirty="0" smtClean="0"/>
              <a:t>título</a:t>
            </a:r>
            <a:endParaRPr lang="es-ES_tradnl"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5" name="Marcador de título 1"/>
          <p:cNvSpPr>
            <a:spLocks noGrp="1"/>
          </p:cNvSpPr>
          <p:nvPr>
            <p:ph type="title"/>
          </p:nvPr>
        </p:nvSpPr>
        <p:spPr bwMode="auto">
          <a:xfrm>
            <a:off x="306020" y="196486"/>
            <a:ext cx="6718300" cy="908050"/>
          </a:xfrm>
          <a:prstGeom prst="rect">
            <a:avLst/>
          </a:prstGeom>
          <a:noFill/>
          <a:ln w="9525">
            <a:noFill/>
            <a:miter lim="800000"/>
            <a:headEnd/>
            <a:tailEnd/>
          </a:ln>
        </p:spPr>
        <p:txBody>
          <a:bodyPr/>
          <a:lstStyle/>
          <a:p>
            <a:pPr lvl="0"/>
            <a:r>
              <a:rPr lang="es-ES_tradnl" dirty="0"/>
              <a:t>Clic para editar </a:t>
            </a:r>
            <a:r>
              <a:rPr lang="es-ES_tradnl" dirty="0" smtClean="0"/>
              <a:t>título</a:t>
            </a:r>
            <a:endParaRPr lang="es-ES_tradnl"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02846" y="1248516"/>
            <a:ext cx="4192954" cy="4691184"/>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4" name="Marcador de contenido 3"/>
          <p:cNvSpPr>
            <a:spLocks noGrp="1"/>
          </p:cNvSpPr>
          <p:nvPr>
            <p:ph sz="half" idx="2"/>
          </p:nvPr>
        </p:nvSpPr>
        <p:spPr>
          <a:xfrm>
            <a:off x="4648200" y="1248516"/>
            <a:ext cx="4173415" cy="4691184"/>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6" name="Marcador de título 1"/>
          <p:cNvSpPr>
            <a:spLocks noGrp="1"/>
          </p:cNvSpPr>
          <p:nvPr>
            <p:ph type="title"/>
          </p:nvPr>
        </p:nvSpPr>
        <p:spPr bwMode="auto">
          <a:xfrm>
            <a:off x="306020" y="196486"/>
            <a:ext cx="6718300" cy="908050"/>
          </a:xfrm>
          <a:prstGeom prst="rect">
            <a:avLst/>
          </a:prstGeom>
          <a:noFill/>
          <a:ln w="9525">
            <a:noFill/>
            <a:miter lim="800000"/>
            <a:headEnd/>
            <a:tailEnd/>
          </a:ln>
        </p:spPr>
        <p:txBody>
          <a:bodyPr/>
          <a:lstStyle/>
          <a:p>
            <a:pPr lvl="0"/>
            <a:r>
              <a:rPr lang="es-ES_tradnl" dirty="0"/>
              <a:t>Clic para editar </a:t>
            </a:r>
            <a:r>
              <a:rPr lang="es-ES_tradnl" dirty="0" smtClean="0"/>
              <a:t>título</a:t>
            </a:r>
            <a:endParaRPr lang="es-ES_tradnl"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302846" y="1378809"/>
            <a:ext cx="4194542"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4" name="Marcador de contenido 3"/>
          <p:cNvSpPr>
            <a:spLocks noGrp="1"/>
          </p:cNvSpPr>
          <p:nvPr>
            <p:ph sz="half" idx="2"/>
          </p:nvPr>
        </p:nvSpPr>
        <p:spPr>
          <a:xfrm>
            <a:off x="302846" y="2174875"/>
            <a:ext cx="4194542"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5" name="Marcador de texto 4"/>
          <p:cNvSpPr>
            <a:spLocks noGrp="1"/>
          </p:cNvSpPr>
          <p:nvPr>
            <p:ph type="body" sz="quarter" idx="3"/>
          </p:nvPr>
        </p:nvSpPr>
        <p:spPr>
          <a:xfrm>
            <a:off x="4645026" y="1378809"/>
            <a:ext cx="4196129"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6" name="Marcador de contenido 5"/>
          <p:cNvSpPr>
            <a:spLocks noGrp="1"/>
          </p:cNvSpPr>
          <p:nvPr>
            <p:ph sz="quarter" idx="4"/>
          </p:nvPr>
        </p:nvSpPr>
        <p:spPr>
          <a:xfrm>
            <a:off x="4645025" y="2174875"/>
            <a:ext cx="4196129"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8" name="Marcador de título 1"/>
          <p:cNvSpPr>
            <a:spLocks noGrp="1"/>
          </p:cNvSpPr>
          <p:nvPr>
            <p:ph type="title"/>
          </p:nvPr>
        </p:nvSpPr>
        <p:spPr bwMode="auto">
          <a:xfrm>
            <a:off x="306020" y="196486"/>
            <a:ext cx="6718300" cy="908050"/>
          </a:xfrm>
          <a:prstGeom prst="rect">
            <a:avLst/>
          </a:prstGeom>
          <a:noFill/>
          <a:ln w="9525">
            <a:noFill/>
            <a:miter lim="800000"/>
            <a:headEnd/>
            <a:tailEnd/>
          </a:ln>
        </p:spPr>
        <p:txBody>
          <a:bodyPr/>
          <a:lstStyle/>
          <a:p>
            <a:pPr lvl="0"/>
            <a:r>
              <a:rPr lang="es-ES_tradnl" dirty="0"/>
              <a:t>Clic para editar </a:t>
            </a:r>
            <a:r>
              <a:rPr lang="es-ES_tradnl" dirty="0" smtClean="0"/>
              <a:t>título</a:t>
            </a:r>
            <a:endParaRPr lang="es-ES_tradnl"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5" name="Marcador de título 1"/>
          <p:cNvSpPr txBox="1">
            <a:spLocks/>
          </p:cNvSpPr>
          <p:nvPr userDrawn="1"/>
        </p:nvSpPr>
        <p:spPr bwMode="auto">
          <a:xfrm>
            <a:off x="306388" y="196850"/>
            <a:ext cx="6718300" cy="908050"/>
          </a:xfrm>
          <a:prstGeom prst="rect">
            <a:avLst/>
          </a:prstGeom>
          <a:noFill/>
          <a:ln w="9525">
            <a:noFill/>
            <a:miter lim="800000"/>
            <a:headEnd/>
            <a:tailEnd/>
          </a:ln>
        </p:spPr>
        <p:txBody>
          <a:bodyPr/>
          <a:lstStyle/>
          <a:p>
            <a:pPr>
              <a:defRPr/>
            </a:pPr>
            <a:r>
              <a:rPr lang="es-ES_tradnl" sz="2200" b="1">
                <a:latin typeface="Arial" pitchFamily="34" charset="0"/>
                <a:ea typeface="Geneva" charset="0"/>
                <a:cs typeface="Arial" pitchFamily="34" charset="0"/>
              </a:rPr>
              <a:t>Clic para editar título</a:t>
            </a:r>
          </a:p>
        </p:txBody>
      </p:sp>
      <p:sp>
        <p:nvSpPr>
          <p:cNvPr id="2" name="Título 1"/>
          <p:cNvSpPr>
            <a:spLocks noGrp="1"/>
          </p:cNvSpPr>
          <p:nvPr>
            <p:ph type="title"/>
          </p:nvPr>
        </p:nvSpPr>
        <p:spPr>
          <a:xfrm>
            <a:off x="302846" y="4800600"/>
            <a:ext cx="8518769" cy="566738"/>
          </a:xfrm>
          <a:prstGeom prst="rect">
            <a:avLst/>
          </a:prstGeom>
        </p:spPr>
        <p:txBody>
          <a:bodyPr anchor="b"/>
          <a:lstStyle>
            <a:lvl1pPr algn="l">
              <a:defRPr sz="2000" b="1"/>
            </a:lvl1pPr>
          </a:lstStyle>
          <a:p>
            <a:r>
              <a:rPr lang="es-ES_tradnl" dirty="0" smtClean="0"/>
              <a:t>Clic para editar título</a:t>
            </a:r>
            <a:endParaRPr lang="es-ES_tradnl" dirty="0"/>
          </a:p>
        </p:txBody>
      </p:sp>
      <p:sp>
        <p:nvSpPr>
          <p:cNvPr id="3" name="Marcador de posición de imagen 2"/>
          <p:cNvSpPr>
            <a:spLocks noGrp="1"/>
          </p:cNvSpPr>
          <p:nvPr>
            <p:ph type="pic" idx="1"/>
          </p:nvPr>
        </p:nvSpPr>
        <p:spPr>
          <a:xfrm>
            <a:off x="302846" y="1396999"/>
            <a:ext cx="8518769" cy="333057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Marcador de texto 3"/>
          <p:cNvSpPr>
            <a:spLocks noGrp="1"/>
          </p:cNvSpPr>
          <p:nvPr>
            <p:ph type="body" sz="half" idx="2"/>
          </p:nvPr>
        </p:nvSpPr>
        <p:spPr>
          <a:xfrm>
            <a:off x="302846" y="5367338"/>
            <a:ext cx="851876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0" name="Marcador de texto 2"/>
          <p:cNvSpPr>
            <a:spLocks noGrp="1"/>
          </p:cNvSpPr>
          <p:nvPr>
            <p:ph idx="1"/>
          </p:nvPr>
        </p:nvSpPr>
        <p:spPr bwMode="auto">
          <a:xfrm>
            <a:off x="317486" y="3861446"/>
            <a:ext cx="4254513" cy="2394317"/>
          </a:xfrm>
          <a:prstGeom prst="rect">
            <a:avLst/>
          </a:prstGeom>
          <a:noFill/>
          <a:ln w="9525">
            <a:noFill/>
            <a:miter lim="800000"/>
            <a:headEnd/>
            <a:tailEnd/>
          </a:ln>
        </p:spPr>
        <p:txBody>
          <a:bodyPr/>
          <a:lstStyle>
            <a:lvl1pPr algn="l">
              <a:defRPr sz="2800"/>
            </a:lvl1pPr>
            <a:lvl2pPr algn="l">
              <a:defRPr sz="2800"/>
            </a:lvl2pPr>
            <a:lvl3pPr algn="l">
              <a:defRPr sz="2800"/>
            </a:lvl3pPr>
            <a:lvl4pPr algn="l">
              <a:defRPr sz="2800"/>
            </a:lvl4pPr>
            <a:lvl5pPr algn="l">
              <a:defRPr sz="2800"/>
            </a:lvl5pPr>
          </a:lstStyle>
          <a:p>
            <a:pPr lvl="0"/>
            <a:r>
              <a:rPr lang="es-ES_tradnl" smtClean="0"/>
              <a:t>Haga clic para modificar el estilo de texto del patrón</a:t>
            </a:r>
          </a:p>
        </p:txBody>
      </p:sp>
      <p:sp>
        <p:nvSpPr>
          <p:cNvPr id="12" name="Marcador de posición de imagen 11"/>
          <p:cNvSpPr>
            <a:spLocks noGrp="1"/>
          </p:cNvSpPr>
          <p:nvPr>
            <p:ph type="pic" sz="quarter" idx="13"/>
          </p:nvPr>
        </p:nvSpPr>
        <p:spPr>
          <a:xfrm>
            <a:off x="4826001" y="3965126"/>
            <a:ext cx="3956538" cy="2394317"/>
          </a:xfrm>
        </p:spPr>
        <p:txBody>
          <a:bodyPr/>
          <a:lstStyle/>
          <a:p>
            <a:pPr lvl="0"/>
            <a:endParaRPr lang="es-ES_tradnl" noProof="0"/>
          </a:p>
        </p:txBody>
      </p:sp>
      <p:sp>
        <p:nvSpPr>
          <p:cNvPr id="7" name="Marcador de título 1"/>
          <p:cNvSpPr>
            <a:spLocks noGrp="1"/>
          </p:cNvSpPr>
          <p:nvPr>
            <p:ph type="title"/>
          </p:nvPr>
        </p:nvSpPr>
        <p:spPr bwMode="auto">
          <a:xfrm>
            <a:off x="303213" y="2328498"/>
            <a:ext cx="8499475" cy="1446213"/>
          </a:xfrm>
          <a:prstGeom prst="rect">
            <a:avLst/>
          </a:prstGeom>
          <a:noFill/>
          <a:ln w="9525">
            <a:noFill/>
            <a:miter lim="800000"/>
            <a:headEnd/>
            <a:tailEnd/>
          </a:ln>
        </p:spPr>
        <p:txBody>
          <a:bodyPr/>
          <a:lstStyle/>
          <a:p>
            <a:pPr lvl="0"/>
            <a:r>
              <a:rPr lang="es-ES_tradnl" dirty="0" smtClean="0"/>
              <a:t>Clic </a:t>
            </a:r>
            <a:r>
              <a:rPr lang="es-ES_tradnl" dirty="0"/>
              <a:t>para editar título</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4" name="Marcador de título 1"/>
          <p:cNvSpPr>
            <a:spLocks noGrp="1"/>
          </p:cNvSpPr>
          <p:nvPr>
            <p:ph type="title"/>
          </p:nvPr>
        </p:nvSpPr>
        <p:spPr bwMode="auto">
          <a:xfrm>
            <a:off x="303213" y="196486"/>
            <a:ext cx="6453187" cy="908050"/>
          </a:xfrm>
          <a:prstGeom prst="rect">
            <a:avLst/>
          </a:prstGeom>
          <a:noFill/>
          <a:ln w="9525">
            <a:noFill/>
            <a:miter lim="800000"/>
            <a:headEnd/>
            <a:tailEnd/>
          </a:ln>
        </p:spPr>
        <p:txBody>
          <a:bodyPr/>
          <a:lstStyle/>
          <a:p>
            <a:pPr lvl="0"/>
            <a:endParaRPr lang="es-ES_tradn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9" name="Marcador de gráfico 8"/>
          <p:cNvSpPr>
            <a:spLocks noGrp="1"/>
          </p:cNvSpPr>
          <p:nvPr>
            <p:ph type="chart" sz="quarter" idx="10"/>
          </p:nvPr>
        </p:nvSpPr>
        <p:spPr>
          <a:xfrm>
            <a:off x="302846" y="2413000"/>
            <a:ext cx="5392616" cy="3849688"/>
          </a:xfrm>
        </p:spPr>
        <p:txBody>
          <a:bodyPr rtlCol="0">
            <a:noAutofit/>
          </a:bodyPr>
          <a:lstStyle/>
          <a:p>
            <a:pPr lvl="0"/>
            <a:endParaRPr lang="es-ES_tradnl" noProof="0"/>
          </a:p>
        </p:txBody>
      </p:sp>
      <p:sp>
        <p:nvSpPr>
          <p:cNvPr id="11" name="Marcador de posición de imagen 10"/>
          <p:cNvSpPr>
            <a:spLocks noGrp="1"/>
          </p:cNvSpPr>
          <p:nvPr>
            <p:ph type="pic" sz="quarter" idx="11"/>
          </p:nvPr>
        </p:nvSpPr>
        <p:spPr>
          <a:xfrm>
            <a:off x="5822277" y="2413000"/>
            <a:ext cx="2970212" cy="3849688"/>
          </a:xfrm>
        </p:spPr>
        <p:txBody>
          <a:bodyPr rtlCol="0">
            <a:noAutofit/>
          </a:bodyPr>
          <a:lstStyle/>
          <a:p>
            <a:pPr lvl="0"/>
            <a:endParaRPr lang="es-ES_tradnl" noProof="0"/>
          </a:p>
        </p:txBody>
      </p:sp>
      <p:sp>
        <p:nvSpPr>
          <p:cNvPr id="12" name="Subtítulo 2"/>
          <p:cNvSpPr>
            <a:spLocks noGrp="1"/>
          </p:cNvSpPr>
          <p:nvPr>
            <p:ph type="subTitle" idx="1"/>
          </p:nvPr>
        </p:nvSpPr>
        <p:spPr>
          <a:xfrm>
            <a:off x="302846" y="1250468"/>
            <a:ext cx="8489643" cy="58688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
        <p:nvSpPr>
          <p:cNvPr id="15" name="Marcador de título 1"/>
          <p:cNvSpPr>
            <a:spLocks noGrp="1"/>
          </p:cNvSpPr>
          <p:nvPr>
            <p:ph type="title"/>
          </p:nvPr>
        </p:nvSpPr>
        <p:spPr bwMode="auto">
          <a:xfrm>
            <a:off x="303213" y="196486"/>
            <a:ext cx="6453187" cy="908050"/>
          </a:xfrm>
          <a:prstGeom prst="rect">
            <a:avLst/>
          </a:prstGeom>
          <a:noFill/>
          <a:ln w="9525">
            <a:noFill/>
            <a:miter lim="800000"/>
            <a:headEnd/>
            <a:tailEnd/>
          </a:ln>
        </p:spPr>
        <p:txBody>
          <a:bodyPr/>
          <a:lstStyle/>
          <a:p>
            <a:pPr lvl="0"/>
            <a:endParaRPr lang="es-ES_tradnl"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9" name="Marcador de gráfico 8"/>
          <p:cNvSpPr>
            <a:spLocks noGrp="1"/>
          </p:cNvSpPr>
          <p:nvPr>
            <p:ph type="chart" sz="quarter" idx="10"/>
          </p:nvPr>
        </p:nvSpPr>
        <p:spPr>
          <a:xfrm>
            <a:off x="302846" y="2413000"/>
            <a:ext cx="5392616" cy="3849688"/>
          </a:xfrm>
        </p:spPr>
        <p:txBody>
          <a:bodyPr rtlCol="0">
            <a:noAutofit/>
          </a:bodyPr>
          <a:lstStyle/>
          <a:p>
            <a:pPr lvl="0"/>
            <a:endParaRPr lang="es-ES_tradnl" noProof="0"/>
          </a:p>
        </p:txBody>
      </p:sp>
      <p:sp>
        <p:nvSpPr>
          <p:cNvPr id="11" name="Marcador de posición de imagen 10"/>
          <p:cNvSpPr>
            <a:spLocks noGrp="1"/>
          </p:cNvSpPr>
          <p:nvPr>
            <p:ph type="pic" sz="quarter" idx="11"/>
          </p:nvPr>
        </p:nvSpPr>
        <p:spPr>
          <a:xfrm>
            <a:off x="5822277" y="2413000"/>
            <a:ext cx="2970212" cy="3849688"/>
          </a:xfrm>
        </p:spPr>
        <p:txBody>
          <a:bodyPr rtlCol="0">
            <a:noAutofit/>
          </a:bodyPr>
          <a:lstStyle/>
          <a:p>
            <a:pPr lvl="0"/>
            <a:endParaRPr lang="es-ES_tradnl" noProof="0"/>
          </a:p>
        </p:txBody>
      </p:sp>
      <p:sp>
        <p:nvSpPr>
          <p:cNvPr id="12" name="Subtítulo 2"/>
          <p:cNvSpPr>
            <a:spLocks noGrp="1"/>
          </p:cNvSpPr>
          <p:nvPr>
            <p:ph type="subTitle" idx="1"/>
          </p:nvPr>
        </p:nvSpPr>
        <p:spPr>
          <a:xfrm>
            <a:off x="302846" y="1250468"/>
            <a:ext cx="8489643" cy="58688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
        <p:nvSpPr>
          <p:cNvPr id="7" name="Marcador de título 1"/>
          <p:cNvSpPr>
            <a:spLocks noGrp="1"/>
          </p:cNvSpPr>
          <p:nvPr>
            <p:ph type="title"/>
          </p:nvPr>
        </p:nvSpPr>
        <p:spPr bwMode="auto">
          <a:xfrm>
            <a:off x="303213" y="196486"/>
            <a:ext cx="6453187" cy="908050"/>
          </a:xfrm>
          <a:prstGeom prst="rect">
            <a:avLst/>
          </a:prstGeom>
          <a:noFill/>
          <a:ln w="9525">
            <a:noFill/>
            <a:miter lim="800000"/>
            <a:headEnd/>
            <a:tailEnd/>
          </a:ln>
        </p:spPr>
        <p:txBody>
          <a:bodyPr/>
          <a:lstStyle/>
          <a:p>
            <a:pPr lvl="0"/>
            <a:endParaRPr lang="es-ES_tradnl"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5" name="Marcador de título 1"/>
          <p:cNvSpPr>
            <a:spLocks noGrp="1"/>
          </p:cNvSpPr>
          <p:nvPr>
            <p:ph type="title"/>
          </p:nvPr>
        </p:nvSpPr>
        <p:spPr bwMode="auto">
          <a:xfrm>
            <a:off x="303213" y="196486"/>
            <a:ext cx="6453187" cy="908050"/>
          </a:xfrm>
          <a:prstGeom prst="rect">
            <a:avLst/>
          </a:prstGeom>
          <a:noFill/>
          <a:ln w="9525">
            <a:noFill/>
            <a:miter lim="800000"/>
            <a:headEnd/>
            <a:tailEnd/>
          </a:ln>
        </p:spPr>
        <p:txBody>
          <a:bodyPr/>
          <a:lstStyle/>
          <a:p>
            <a:pPr lvl="0"/>
            <a:endParaRPr lang="es-ES_tradnl" dirty="0"/>
          </a:p>
        </p:txBody>
      </p:sp>
      <p:sp>
        <p:nvSpPr>
          <p:cNvPr id="8" name="Subtítulo 2"/>
          <p:cNvSpPr>
            <a:spLocks noGrp="1"/>
          </p:cNvSpPr>
          <p:nvPr>
            <p:ph type="subTitle" idx="1"/>
          </p:nvPr>
        </p:nvSpPr>
        <p:spPr>
          <a:xfrm>
            <a:off x="302846" y="1240699"/>
            <a:ext cx="8528539"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5" name="Marcador de título 1"/>
          <p:cNvSpPr>
            <a:spLocks noGrp="1"/>
          </p:cNvSpPr>
          <p:nvPr>
            <p:ph type="title"/>
          </p:nvPr>
        </p:nvSpPr>
        <p:spPr bwMode="auto">
          <a:xfrm>
            <a:off x="303213" y="196486"/>
            <a:ext cx="6453187" cy="908050"/>
          </a:xfrm>
          <a:prstGeom prst="rect">
            <a:avLst/>
          </a:prstGeom>
          <a:noFill/>
          <a:ln w="9525">
            <a:noFill/>
            <a:miter lim="800000"/>
            <a:headEnd/>
            <a:tailEnd/>
          </a:ln>
        </p:spPr>
        <p:txBody>
          <a:bodyPr/>
          <a:lstStyle/>
          <a:p>
            <a:pPr lvl="0"/>
            <a:endParaRPr lang="es-ES_tradnl"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02846" y="1248516"/>
            <a:ext cx="4192954" cy="4691184"/>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4" name="Marcador de contenido 3"/>
          <p:cNvSpPr>
            <a:spLocks noGrp="1"/>
          </p:cNvSpPr>
          <p:nvPr>
            <p:ph sz="half" idx="2"/>
          </p:nvPr>
        </p:nvSpPr>
        <p:spPr>
          <a:xfrm>
            <a:off x="4648200" y="1248516"/>
            <a:ext cx="4173415" cy="4691184"/>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6" name="Marcador de título 1"/>
          <p:cNvSpPr>
            <a:spLocks noGrp="1"/>
          </p:cNvSpPr>
          <p:nvPr>
            <p:ph type="title"/>
          </p:nvPr>
        </p:nvSpPr>
        <p:spPr bwMode="auto">
          <a:xfrm>
            <a:off x="303213" y="196486"/>
            <a:ext cx="6453187" cy="908050"/>
          </a:xfrm>
          <a:prstGeom prst="rect">
            <a:avLst/>
          </a:prstGeom>
          <a:noFill/>
          <a:ln w="9525">
            <a:noFill/>
            <a:miter lim="800000"/>
            <a:headEnd/>
            <a:tailEnd/>
          </a:ln>
        </p:spPr>
        <p:txBody>
          <a:bodyPr/>
          <a:lstStyle/>
          <a:p>
            <a:pPr lvl="0"/>
            <a:endParaRPr lang="es-ES_tradnl"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4" name="Marcador de contenido 3"/>
          <p:cNvSpPr>
            <a:spLocks noGrp="1"/>
          </p:cNvSpPr>
          <p:nvPr>
            <p:ph sz="half" idx="2"/>
          </p:nvPr>
        </p:nvSpPr>
        <p:spPr>
          <a:xfrm>
            <a:off x="302846" y="2174875"/>
            <a:ext cx="4194542"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6" name="Marcador de contenido 5"/>
          <p:cNvSpPr>
            <a:spLocks noGrp="1"/>
          </p:cNvSpPr>
          <p:nvPr>
            <p:ph sz="quarter" idx="4"/>
          </p:nvPr>
        </p:nvSpPr>
        <p:spPr>
          <a:xfrm>
            <a:off x="4645025" y="2174875"/>
            <a:ext cx="4196129"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8" name="Marcador de título 1"/>
          <p:cNvSpPr>
            <a:spLocks noGrp="1"/>
          </p:cNvSpPr>
          <p:nvPr>
            <p:ph type="title"/>
          </p:nvPr>
        </p:nvSpPr>
        <p:spPr bwMode="auto">
          <a:xfrm>
            <a:off x="303213" y="196486"/>
            <a:ext cx="6453187" cy="908050"/>
          </a:xfrm>
          <a:prstGeom prst="rect">
            <a:avLst/>
          </a:prstGeom>
          <a:noFill/>
          <a:ln w="9525">
            <a:noFill/>
            <a:miter lim="800000"/>
            <a:headEnd/>
            <a:tailEnd/>
          </a:ln>
        </p:spPr>
        <p:txBody>
          <a:bodyPr/>
          <a:lstStyle/>
          <a:p>
            <a:pPr lvl="0"/>
            <a:endParaRPr lang="es-ES_tradnl" dirty="0"/>
          </a:p>
        </p:txBody>
      </p:sp>
      <p:sp>
        <p:nvSpPr>
          <p:cNvPr id="11" name="Marcador de texto 2"/>
          <p:cNvSpPr>
            <a:spLocks noGrp="1"/>
          </p:cNvSpPr>
          <p:nvPr>
            <p:ph type="body" idx="1"/>
          </p:nvPr>
        </p:nvSpPr>
        <p:spPr>
          <a:xfrm>
            <a:off x="302846" y="1378809"/>
            <a:ext cx="4194542"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12" name="Marcador de texto 4"/>
          <p:cNvSpPr>
            <a:spLocks noGrp="1"/>
          </p:cNvSpPr>
          <p:nvPr>
            <p:ph type="body" sz="quarter" idx="3"/>
          </p:nvPr>
        </p:nvSpPr>
        <p:spPr>
          <a:xfrm>
            <a:off x="4645026" y="1378809"/>
            <a:ext cx="4196129"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5" name="Marcador de título 1"/>
          <p:cNvSpPr txBox="1">
            <a:spLocks/>
          </p:cNvSpPr>
          <p:nvPr userDrawn="1"/>
        </p:nvSpPr>
        <p:spPr bwMode="auto">
          <a:xfrm>
            <a:off x="306388" y="196850"/>
            <a:ext cx="6718300" cy="908050"/>
          </a:xfrm>
          <a:prstGeom prst="rect">
            <a:avLst/>
          </a:prstGeom>
          <a:noFill/>
          <a:ln w="9525">
            <a:noFill/>
            <a:miter lim="800000"/>
            <a:headEnd/>
            <a:tailEnd/>
          </a:ln>
        </p:spPr>
        <p:txBody>
          <a:bodyPr/>
          <a:lstStyle/>
          <a:p>
            <a:pPr>
              <a:defRPr/>
            </a:pPr>
            <a:r>
              <a:rPr lang="es-ES_tradnl" sz="2200" b="1">
                <a:latin typeface="Arial" pitchFamily="34" charset="0"/>
                <a:ea typeface="Geneva" charset="0"/>
                <a:cs typeface="Arial" pitchFamily="34" charset="0"/>
              </a:rPr>
              <a:t>Clic para editar título</a:t>
            </a:r>
          </a:p>
        </p:txBody>
      </p:sp>
      <p:sp>
        <p:nvSpPr>
          <p:cNvPr id="2" name="Título 1"/>
          <p:cNvSpPr>
            <a:spLocks noGrp="1"/>
          </p:cNvSpPr>
          <p:nvPr>
            <p:ph type="title"/>
          </p:nvPr>
        </p:nvSpPr>
        <p:spPr>
          <a:xfrm>
            <a:off x="302846" y="4800600"/>
            <a:ext cx="8518769" cy="566738"/>
          </a:xfrm>
          <a:prstGeom prst="rect">
            <a:avLst/>
          </a:prstGeom>
        </p:spPr>
        <p:txBody>
          <a:bodyPr anchor="b"/>
          <a:lstStyle>
            <a:lvl1pPr algn="l">
              <a:defRPr sz="2000" b="1"/>
            </a:lvl1pPr>
          </a:lstStyle>
          <a:p>
            <a:r>
              <a:rPr lang="es-ES_tradnl" dirty="0" smtClean="0"/>
              <a:t>Clic para editar título</a:t>
            </a:r>
            <a:endParaRPr lang="es-ES_tradnl" dirty="0"/>
          </a:p>
        </p:txBody>
      </p:sp>
      <p:sp>
        <p:nvSpPr>
          <p:cNvPr id="3" name="Marcador de posición de imagen 2"/>
          <p:cNvSpPr>
            <a:spLocks noGrp="1"/>
          </p:cNvSpPr>
          <p:nvPr>
            <p:ph type="pic" idx="1"/>
          </p:nvPr>
        </p:nvSpPr>
        <p:spPr>
          <a:xfrm>
            <a:off x="302846" y="1396999"/>
            <a:ext cx="8518769" cy="333057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Marcador de texto 3"/>
          <p:cNvSpPr>
            <a:spLocks noGrp="1"/>
          </p:cNvSpPr>
          <p:nvPr>
            <p:ph type="body" sz="half" idx="2"/>
          </p:nvPr>
        </p:nvSpPr>
        <p:spPr>
          <a:xfrm>
            <a:off x="302846" y="5367338"/>
            <a:ext cx="851876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4250715"/>
            <a:ext cx="8229600" cy="1143000"/>
          </a:xfrm>
          <a:prstGeom prst="rect">
            <a:avLst/>
          </a:prstGeom>
        </p:spPr>
        <p:txBody>
          <a:bodyPr/>
          <a:lstStyle>
            <a:lvl1pPr>
              <a:defRPr sz="2000" b="1" baseline="0"/>
            </a:lvl1pPr>
          </a:lstStyle>
          <a:p>
            <a:endParaRPr lang="es-ES_trad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02846" y="1250468"/>
            <a:ext cx="8479692"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
        <p:nvSpPr>
          <p:cNvPr id="8" name="Marcador de título 1"/>
          <p:cNvSpPr>
            <a:spLocks noGrp="1"/>
          </p:cNvSpPr>
          <p:nvPr>
            <p:ph type="title"/>
          </p:nvPr>
        </p:nvSpPr>
        <p:spPr bwMode="auto">
          <a:xfrm>
            <a:off x="303213" y="196486"/>
            <a:ext cx="6453187" cy="908050"/>
          </a:xfrm>
          <a:prstGeom prst="rect">
            <a:avLst/>
          </a:prstGeom>
          <a:noFill/>
          <a:ln w="9525">
            <a:noFill/>
            <a:miter lim="800000"/>
            <a:headEnd/>
            <a:tailEnd/>
          </a:ln>
        </p:spPr>
        <p:txBody>
          <a:bodyPr/>
          <a:lstStyle/>
          <a:p>
            <a:pPr lvl="0"/>
            <a:endParaRPr lang="es-ES_trad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3213" y="1247775"/>
            <a:ext cx="8509000" cy="5145768"/>
          </a:xfrm>
        </p:spPr>
        <p:txBody>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8" name="Marcador de título 1"/>
          <p:cNvSpPr>
            <a:spLocks noGrp="1"/>
          </p:cNvSpPr>
          <p:nvPr>
            <p:ph type="title"/>
          </p:nvPr>
        </p:nvSpPr>
        <p:spPr bwMode="auto">
          <a:xfrm>
            <a:off x="303213" y="196486"/>
            <a:ext cx="6453187" cy="908050"/>
          </a:xfrm>
          <a:prstGeom prst="rect">
            <a:avLst/>
          </a:prstGeom>
          <a:noFill/>
          <a:ln w="9525">
            <a:noFill/>
            <a:miter lim="800000"/>
            <a:headEnd/>
            <a:tailEnd/>
          </a:ln>
        </p:spPr>
        <p:txBody>
          <a:bodyPr/>
          <a:lstStyle/>
          <a:p>
            <a:pPr lvl="0"/>
            <a:endParaRPr lang="es-ES_tradn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02846" y="1258285"/>
            <a:ext cx="4192954" cy="4691184"/>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4" name="Marcador de contenido 3"/>
          <p:cNvSpPr>
            <a:spLocks noGrp="1"/>
          </p:cNvSpPr>
          <p:nvPr>
            <p:ph sz="half" idx="2"/>
          </p:nvPr>
        </p:nvSpPr>
        <p:spPr>
          <a:xfrm>
            <a:off x="4648200" y="1258285"/>
            <a:ext cx="4173415" cy="4691184"/>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8" name="Marcador de título 1"/>
          <p:cNvSpPr>
            <a:spLocks noGrp="1"/>
          </p:cNvSpPr>
          <p:nvPr>
            <p:ph type="title"/>
          </p:nvPr>
        </p:nvSpPr>
        <p:spPr bwMode="auto">
          <a:xfrm>
            <a:off x="303213" y="196486"/>
            <a:ext cx="6453187" cy="908050"/>
          </a:xfrm>
          <a:prstGeom prst="rect">
            <a:avLst/>
          </a:prstGeom>
          <a:noFill/>
          <a:ln w="9525">
            <a:noFill/>
            <a:miter lim="800000"/>
            <a:headEnd/>
            <a:tailEnd/>
          </a:ln>
        </p:spPr>
        <p:txBody>
          <a:bodyPr/>
          <a:lstStyle/>
          <a:p>
            <a:pPr lvl="0"/>
            <a:endParaRPr lang="es-ES_tradn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302846" y="1378809"/>
            <a:ext cx="4194542"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4" name="Marcador de contenido 3"/>
          <p:cNvSpPr>
            <a:spLocks noGrp="1"/>
          </p:cNvSpPr>
          <p:nvPr>
            <p:ph sz="half" idx="2"/>
          </p:nvPr>
        </p:nvSpPr>
        <p:spPr>
          <a:xfrm>
            <a:off x="302846" y="2174875"/>
            <a:ext cx="4194542"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5" name="Marcador de texto 4"/>
          <p:cNvSpPr>
            <a:spLocks noGrp="1"/>
          </p:cNvSpPr>
          <p:nvPr>
            <p:ph type="body" sz="quarter" idx="3"/>
          </p:nvPr>
        </p:nvSpPr>
        <p:spPr>
          <a:xfrm>
            <a:off x="4645026" y="1378809"/>
            <a:ext cx="4196129"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6" name="Marcador de contenido 5"/>
          <p:cNvSpPr>
            <a:spLocks noGrp="1"/>
          </p:cNvSpPr>
          <p:nvPr>
            <p:ph sz="quarter" idx="4"/>
          </p:nvPr>
        </p:nvSpPr>
        <p:spPr>
          <a:xfrm>
            <a:off x="4645025" y="2174875"/>
            <a:ext cx="4196129"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10" name="Marcador de título 1"/>
          <p:cNvSpPr>
            <a:spLocks noGrp="1"/>
          </p:cNvSpPr>
          <p:nvPr>
            <p:ph type="title"/>
          </p:nvPr>
        </p:nvSpPr>
        <p:spPr bwMode="auto">
          <a:xfrm>
            <a:off x="303213" y="196486"/>
            <a:ext cx="6453187" cy="908050"/>
          </a:xfrm>
          <a:prstGeom prst="rect">
            <a:avLst/>
          </a:prstGeom>
          <a:noFill/>
          <a:ln w="9525">
            <a:noFill/>
            <a:miter lim="800000"/>
            <a:headEnd/>
            <a:tailEnd/>
          </a:ln>
        </p:spPr>
        <p:txBody>
          <a:bodyPr/>
          <a:lstStyle/>
          <a:p>
            <a:pPr lvl="0"/>
            <a:endParaRPr lang="es-ES_tradn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5" name="Título 1"/>
          <p:cNvSpPr txBox="1">
            <a:spLocks/>
          </p:cNvSpPr>
          <p:nvPr userDrawn="1"/>
        </p:nvSpPr>
        <p:spPr>
          <a:xfrm>
            <a:off x="303213" y="196850"/>
            <a:ext cx="6632575" cy="908050"/>
          </a:xfrm>
          <a:prstGeom prst="rect">
            <a:avLst/>
          </a:prstGeom>
        </p:spPr>
        <p:txBody>
          <a:bodyPr>
            <a:normAutofit/>
          </a:bodyPr>
          <a:lstStyle/>
          <a:p>
            <a:pPr>
              <a:defRPr/>
            </a:pPr>
            <a:r>
              <a:rPr lang="es-ES_tradnl" sz="2200" b="1">
                <a:latin typeface="Arial" pitchFamily="34" charset="0"/>
                <a:ea typeface="Geneva" charset="0"/>
                <a:cs typeface="Arial" pitchFamily="34" charset="0"/>
              </a:rPr>
              <a:t>Clic para editar título</a:t>
            </a:r>
          </a:p>
        </p:txBody>
      </p:sp>
      <p:sp>
        <p:nvSpPr>
          <p:cNvPr id="2" name="Título 1"/>
          <p:cNvSpPr>
            <a:spLocks noGrp="1"/>
          </p:cNvSpPr>
          <p:nvPr>
            <p:ph type="title"/>
          </p:nvPr>
        </p:nvSpPr>
        <p:spPr>
          <a:xfrm>
            <a:off x="302846" y="4800600"/>
            <a:ext cx="8518769" cy="566738"/>
          </a:xfrm>
        </p:spPr>
        <p:txBody>
          <a:bodyPr anchor="b"/>
          <a:lstStyle>
            <a:lvl1pPr algn="l">
              <a:defRPr sz="2000" b="1"/>
            </a:lvl1pPr>
          </a:lstStyle>
          <a:p>
            <a:r>
              <a:rPr lang="es-ES_tradnl" dirty="0" smtClean="0"/>
              <a:t>Clic para editar título</a:t>
            </a:r>
            <a:endParaRPr lang="es-ES_tradnl" dirty="0"/>
          </a:p>
        </p:txBody>
      </p:sp>
      <p:sp>
        <p:nvSpPr>
          <p:cNvPr id="3" name="Marcador de posición de imagen 2"/>
          <p:cNvSpPr>
            <a:spLocks noGrp="1"/>
          </p:cNvSpPr>
          <p:nvPr>
            <p:ph type="pic" idx="1"/>
          </p:nvPr>
        </p:nvSpPr>
        <p:spPr>
          <a:xfrm>
            <a:off x="302846" y="1396999"/>
            <a:ext cx="8518769" cy="333057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Marcador de texto 3"/>
          <p:cNvSpPr>
            <a:spLocks noGrp="1"/>
          </p:cNvSpPr>
          <p:nvPr>
            <p:ph type="body" sz="half" idx="2"/>
          </p:nvPr>
        </p:nvSpPr>
        <p:spPr>
          <a:xfrm>
            <a:off x="302846" y="5367338"/>
            <a:ext cx="851876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0.xml"/><Relationship Id="rId1" Type="http://schemas.openxmlformats.org/officeDocument/2006/relationships/slideLayout" Target="../slideLayouts/slideLayout38.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11.jpe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2.xml"/><Relationship Id="rId1" Type="http://schemas.openxmlformats.org/officeDocument/2006/relationships/slideLayout" Target="../slideLayouts/slideLayout4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7.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n 3" descr="PANASONIC_COVER_1_LOGO.jp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2" r:id="rId1"/>
  </p:sldLayoutIdLst>
  <p:txStyles>
    <p:titleStyle>
      <a:lvl1pPr algn="ctr" defTabSz="457200" rtl="0" eaLnBrk="0" fontAlgn="base" hangingPunct="0">
        <a:spcBef>
          <a:spcPct val="0"/>
        </a:spcBef>
        <a:spcAft>
          <a:spcPct val="0"/>
        </a:spcAft>
        <a:defRPr sz="4400" kern="1200">
          <a:solidFill>
            <a:schemeClr val="tx1"/>
          </a:solidFill>
          <a:latin typeface="+mj-lt"/>
          <a:ea typeface="Geneva" pitchFamily="-109" charset="-128"/>
          <a:cs typeface="Geneva" pitchFamily="-109" charset="-128"/>
        </a:defRPr>
      </a:lvl1pPr>
      <a:lvl2pPr algn="ctr" defTabSz="457200" rtl="0" eaLnBrk="0" fontAlgn="base" hangingPunct="0">
        <a:spcBef>
          <a:spcPct val="0"/>
        </a:spcBef>
        <a:spcAft>
          <a:spcPct val="0"/>
        </a:spcAft>
        <a:defRPr sz="4400">
          <a:solidFill>
            <a:schemeClr val="tx1"/>
          </a:solidFill>
          <a:latin typeface="Calibri" charset="0"/>
          <a:ea typeface="Geneva" pitchFamily="-109" charset="-128"/>
          <a:cs typeface="Geneva" pitchFamily="-109" charset="-128"/>
        </a:defRPr>
      </a:lvl2pPr>
      <a:lvl3pPr algn="ctr" defTabSz="457200" rtl="0" eaLnBrk="0" fontAlgn="base" hangingPunct="0">
        <a:spcBef>
          <a:spcPct val="0"/>
        </a:spcBef>
        <a:spcAft>
          <a:spcPct val="0"/>
        </a:spcAft>
        <a:defRPr sz="4400">
          <a:solidFill>
            <a:schemeClr val="tx1"/>
          </a:solidFill>
          <a:latin typeface="Calibri" charset="0"/>
          <a:ea typeface="Geneva" pitchFamily="-109" charset="-128"/>
          <a:cs typeface="Geneva" pitchFamily="-109" charset="-128"/>
        </a:defRPr>
      </a:lvl3pPr>
      <a:lvl4pPr algn="ctr" defTabSz="457200" rtl="0" eaLnBrk="0" fontAlgn="base" hangingPunct="0">
        <a:spcBef>
          <a:spcPct val="0"/>
        </a:spcBef>
        <a:spcAft>
          <a:spcPct val="0"/>
        </a:spcAft>
        <a:defRPr sz="4400">
          <a:solidFill>
            <a:schemeClr val="tx1"/>
          </a:solidFill>
          <a:latin typeface="Calibri" charset="0"/>
          <a:ea typeface="Geneva" pitchFamily="-109" charset="-128"/>
          <a:cs typeface="Geneva" pitchFamily="-109" charset="-128"/>
        </a:defRPr>
      </a:lvl4pPr>
      <a:lvl5pPr algn="ctr" defTabSz="457200" rtl="0" eaLnBrk="0" fontAlgn="base" hangingPunct="0">
        <a:spcBef>
          <a:spcPct val="0"/>
        </a:spcBef>
        <a:spcAft>
          <a:spcPct val="0"/>
        </a:spcAft>
        <a:defRPr sz="4400">
          <a:solidFill>
            <a:schemeClr val="tx1"/>
          </a:solidFill>
          <a:latin typeface="Calibri" charset="0"/>
          <a:ea typeface="Geneva" pitchFamily="-109" charset="-128"/>
          <a:cs typeface="Geneva" pitchFamily="-109" charset="-128"/>
        </a:defRPr>
      </a:lvl5pPr>
      <a:lvl6pPr marL="457200" algn="ctr" defTabSz="457200" rtl="0" fontAlgn="base">
        <a:spcBef>
          <a:spcPct val="0"/>
        </a:spcBef>
        <a:spcAft>
          <a:spcPct val="0"/>
        </a:spcAft>
        <a:defRPr sz="4400">
          <a:solidFill>
            <a:schemeClr val="tx1"/>
          </a:solidFill>
          <a:latin typeface="Calibri" charset="0"/>
          <a:ea typeface="Geneva" pitchFamily="-109" charset="-128"/>
          <a:cs typeface="Geneva" pitchFamily="-109" charset="-128"/>
        </a:defRPr>
      </a:lvl6pPr>
      <a:lvl7pPr marL="914400" algn="ctr" defTabSz="457200" rtl="0" fontAlgn="base">
        <a:spcBef>
          <a:spcPct val="0"/>
        </a:spcBef>
        <a:spcAft>
          <a:spcPct val="0"/>
        </a:spcAft>
        <a:defRPr sz="4400">
          <a:solidFill>
            <a:schemeClr val="tx1"/>
          </a:solidFill>
          <a:latin typeface="Calibri" charset="0"/>
          <a:ea typeface="Geneva" pitchFamily="-109" charset="-128"/>
          <a:cs typeface="Geneva" pitchFamily="-109" charset="-128"/>
        </a:defRPr>
      </a:lvl7pPr>
      <a:lvl8pPr marL="1371600" algn="ctr" defTabSz="457200" rtl="0" fontAlgn="base">
        <a:spcBef>
          <a:spcPct val="0"/>
        </a:spcBef>
        <a:spcAft>
          <a:spcPct val="0"/>
        </a:spcAft>
        <a:defRPr sz="4400">
          <a:solidFill>
            <a:schemeClr val="tx1"/>
          </a:solidFill>
          <a:latin typeface="Calibri" charset="0"/>
          <a:ea typeface="Geneva" pitchFamily="-109" charset="-128"/>
          <a:cs typeface="Geneva" pitchFamily="-109" charset="-128"/>
        </a:defRPr>
      </a:lvl8pPr>
      <a:lvl9pPr marL="1828800" algn="ctr" defTabSz="457200" rtl="0" fontAlgn="base">
        <a:spcBef>
          <a:spcPct val="0"/>
        </a:spcBef>
        <a:spcAft>
          <a:spcPct val="0"/>
        </a:spcAft>
        <a:defRPr sz="4400">
          <a:solidFill>
            <a:schemeClr val="tx1"/>
          </a:solidFill>
          <a:latin typeface="Calibri" charset="0"/>
          <a:ea typeface="Geneva" pitchFamily="-109" charset="-128"/>
          <a:cs typeface="Geneva" pitchFamily="-109"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Geneva" pitchFamily="-109" charset="-128"/>
          <a:cs typeface="Geneva" pitchFamily="-109"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Geneva" pitchFamily="-109" charset="-128"/>
          <a:cs typeface="Geneva"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5058" name="Imagen 4" descr="PANASONIC_COVER_10_LOGOS.jp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5059" name="Marcador de texto 2"/>
          <p:cNvSpPr>
            <a:spLocks noGrp="1"/>
          </p:cNvSpPr>
          <p:nvPr>
            <p:ph type="body" idx="1"/>
          </p:nvPr>
        </p:nvSpPr>
        <p:spPr bwMode="auto">
          <a:xfrm>
            <a:off x="303213" y="3860800"/>
            <a:ext cx="8499475" cy="2395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p:txBody>
      </p:sp>
      <p:sp>
        <p:nvSpPr>
          <p:cNvPr id="45060" name="Marcador de título 1"/>
          <p:cNvSpPr>
            <a:spLocks noGrp="1"/>
          </p:cNvSpPr>
          <p:nvPr>
            <p:ph type="title"/>
          </p:nvPr>
        </p:nvSpPr>
        <p:spPr bwMode="auto">
          <a:xfrm>
            <a:off x="303213" y="2328863"/>
            <a:ext cx="8499475" cy="1446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Clic para editar título</a:t>
            </a:r>
          </a:p>
        </p:txBody>
      </p:sp>
    </p:spTree>
  </p:cSld>
  <p:clrMap bg1="lt1" tx1="dk1" bg2="lt2" tx2="dk2" accent1="accent1" accent2="accent2" accent3="accent3" accent4="accent4" accent5="accent5" accent6="accent6" hlink="hlink" folHlink="folHlink"/>
  <p:sldLayoutIdLst>
    <p:sldLayoutId id="2147483759" r:id="rId1"/>
  </p:sldLayoutIdLst>
  <p:txStyles>
    <p:titleStyle>
      <a:lvl1pPr algn="l" defTabSz="457200" rtl="0" eaLnBrk="0" fontAlgn="base" hangingPunct="0">
        <a:spcBef>
          <a:spcPct val="0"/>
        </a:spcBef>
        <a:spcAft>
          <a:spcPct val="0"/>
        </a:spcAft>
        <a:defRPr sz="4200" b="1" kern="1200">
          <a:solidFill>
            <a:schemeClr val="tx1"/>
          </a:solidFill>
          <a:latin typeface="Arial"/>
          <a:ea typeface="Geneva" pitchFamily="-109" charset="-128"/>
          <a:cs typeface="Arial"/>
        </a:defRPr>
      </a:lvl1pPr>
      <a:lvl2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2pPr>
      <a:lvl3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3pPr>
      <a:lvl4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4pPr>
      <a:lvl5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5pPr>
      <a:lvl6pPr marL="4572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6pPr>
      <a:lvl7pPr marL="9144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7pPr>
      <a:lvl8pPr marL="13716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8pPr>
      <a:lvl9pPr marL="18288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9pPr>
    </p:titleStyle>
    <p:bodyStyle>
      <a:lvl1pPr marL="342900" indent="-342900" algn="l" defTabSz="457200" rtl="0" eaLnBrk="0" fontAlgn="base" hangingPunct="0">
        <a:spcBef>
          <a:spcPct val="20000"/>
        </a:spcBef>
        <a:spcAft>
          <a:spcPct val="0"/>
        </a:spcAft>
        <a:buFont typeface="Arial" charset="0"/>
        <a:defRPr sz="2800" b="1" kern="1200">
          <a:solidFill>
            <a:schemeClr val="tx1"/>
          </a:solidFill>
          <a:latin typeface="Arial"/>
          <a:ea typeface="Geneva" pitchFamily="-109" charset="-128"/>
          <a:cs typeface="Arial"/>
        </a:defRPr>
      </a:lvl1pPr>
      <a:lvl2pPr marL="742950" indent="-285750" algn="l" defTabSz="457200" rtl="0" eaLnBrk="0" fontAlgn="base" hangingPunct="0">
        <a:spcBef>
          <a:spcPct val="20000"/>
        </a:spcBef>
        <a:spcAft>
          <a:spcPct val="0"/>
        </a:spcAft>
        <a:buFont typeface="Arial" charset="0"/>
        <a:defRPr sz="2800" kern="1200">
          <a:solidFill>
            <a:schemeClr val="tx1"/>
          </a:solidFill>
          <a:latin typeface="Arial"/>
          <a:ea typeface="Geneva" pitchFamily="-109" charset="-128"/>
          <a:cs typeface="Arial"/>
        </a:defRPr>
      </a:lvl2pPr>
      <a:lvl3pPr marL="1143000" indent="-228600" algn="l" defTabSz="457200" rtl="0" eaLnBrk="0" fontAlgn="base" hangingPunct="0">
        <a:spcBef>
          <a:spcPct val="20000"/>
        </a:spcBef>
        <a:spcAft>
          <a:spcPct val="0"/>
        </a:spcAft>
        <a:buFont typeface="Arial" charset="0"/>
        <a:defRPr sz="2400" kern="1200">
          <a:solidFill>
            <a:schemeClr val="tx1"/>
          </a:solidFill>
          <a:latin typeface="Arial"/>
          <a:ea typeface="Geneva" pitchFamily="-109"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Geneva" pitchFamily="-109"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Geneva" pitchFamily="-109"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7106" name="Imagen 5" descr="PANASONIC_COVER_11_LOGOS.jpg"/>
          <p:cNvPicPr>
            <a:picLocks noChangeAspect="1"/>
          </p:cNvPicPr>
          <p:nvPr userDrawn="1"/>
        </p:nvPicPr>
        <p:blipFill>
          <a:blip r:embed="rId9"/>
          <a:srcRect/>
          <a:stretch>
            <a:fillRect/>
          </a:stretch>
        </p:blipFill>
        <p:spPr bwMode="auto">
          <a:xfrm>
            <a:off x="0" y="0"/>
            <a:ext cx="9144000" cy="6858000"/>
          </a:xfrm>
          <a:prstGeom prst="rect">
            <a:avLst/>
          </a:prstGeom>
          <a:noFill/>
          <a:ln w="9525">
            <a:noFill/>
            <a:miter lim="800000"/>
            <a:headEnd/>
            <a:tailEnd/>
          </a:ln>
        </p:spPr>
      </p:pic>
      <p:sp>
        <p:nvSpPr>
          <p:cNvPr id="47107" name="Marcador de texto 2"/>
          <p:cNvSpPr>
            <a:spLocks noGrp="1"/>
          </p:cNvSpPr>
          <p:nvPr>
            <p:ph type="body" idx="1"/>
          </p:nvPr>
        </p:nvSpPr>
        <p:spPr bwMode="auto">
          <a:xfrm>
            <a:off x="303213" y="1247775"/>
            <a:ext cx="850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47108" name="Marcador de título 1"/>
          <p:cNvSpPr>
            <a:spLocks noGrp="1"/>
          </p:cNvSpPr>
          <p:nvPr>
            <p:ph type="title"/>
          </p:nvPr>
        </p:nvSpPr>
        <p:spPr bwMode="auto">
          <a:xfrm>
            <a:off x="306388" y="196850"/>
            <a:ext cx="6718300"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Clic para editar título</a:t>
            </a:r>
          </a:p>
        </p:txBody>
      </p:sp>
    </p:spTree>
  </p:cSld>
  <p:clrMap bg1="lt1" tx1="dk1" bg2="lt2" tx2="dk2" accent1="accent1" accent2="accent2" accent3="accent3" accent4="accent4" accent5="accent5" accent6="accent6" hlink="hlink" folHlink="folHlink"/>
  <p:sldLayoutIdLst>
    <p:sldLayoutId id="2147483765" r:id="rId1"/>
    <p:sldLayoutId id="2147483764" r:id="rId2"/>
    <p:sldLayoutId id="2147483763" r:id="rId3"/>
    <p:sldLayoutId id="2147483762" r:id="rId4"/>
    <p:sldLayoutId id="2147483761" r:id="rId5"/>
    <p:sldLayoutId id="2147483760" r:id="rId6"/>
    <p:sldLayoutId id="2147483785" r:id="rId7"/>
  </p:sldLayoutIdLst>
  <p:txStyles>
    <p:titleStyle>
      <a:lvl1pPr algn="l" defTabSz="457200" rtl="0" eaLnBrk="0" fontAlgn="base" hangingPunct="0">
        <a:spcBef>
          <a:spcPct val="0"/>
        </a:spcBef>
        <a:spcAft>
          <a:spcPct val="0"/>
        </a:spcAft>
        <a:defRPr sz="2200" b="1" kern="1200">
          <a:solidFill>
            <a:schemeClr val="tx1"/>
          </a:solidFill>
          <a:latin typeface="Arial"/>
          <a:ea typeface="Geneva" pitchFamily="-109" charset="-128"/>
          <a:cs typeface="Arial"/>
        </a:defRPr>
      </a:lvl1pPr>
      <a:lvl2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2pPr>
      <a:lvl3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3pPr>
      <a:lvl4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4pPr>
      <a:lvl5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5pPr>
      <a:lvl6pPr marL="457200" algn="l" defTabSz="457200" rtl="0" fontAlgn="base">
        <a:spcBef>
          <a:spcPct val="0"/>
        </a:spcBef>
        <a:spcAft>
          <a:spcPct val="0"/>
        </a:spcAft>
        <a:defRPr sz="2200" b="1">
          <a:solidFill>
            <a:schemeClr val="tx1"/>
          </a:solidFill>
          <a:latin typeface="Arial" pitchFamily="-109" charset="0"/>
          <a:ea typeface="Geneva" pitchFamily="-109" charset="-128"/>
        </a:defRPr>
      </a:lvl6pPr>
      <a:lvl7pPr marL="914400" algn="l" defTabSz="457200" rtl="0" fontAlgn="base">
        <a:spcBef>
          <a:spcPct val="0"/>
        </a:spcBef>
        <a:spcAft>
          <a:spcPct val="0"/>
        </a:spcAft>
        <a:defRPr sz="2200" b="1">
          <a:solidFill>
            <a:schemeClr val="tx1"/>
          </a:solidFill>
          <a:latin typeface="Arial" pitchFamily="-109" charset="0"/>
          <a:ea typeface="Geneva" pitchFamily="-109" charset="-128"/>
        </a:defRPr>
      </a:lvl7pPr>
      <a:lvl8pPr marL="1371600" algn="l" defTabSz="457200" rtl="0" fontAlgn="base">
        <a:spcBef>
          <a:spcPct val="0"/>
        </a:spcBef>
        <a:spcAft>
          <a:spcPct val="0"/>
        </a:spcAft>
        <a:defRPr sz="2200" b="1">
          <a:solidFill>
            <a:schemeClr val="tx1"/>
          </a:solidFill>
          <a:latin typeface="Arial" pitchFamily="-109" charset="0"/>
          <a:ea typeface="Geneva" pitchFamily="-109" charset="-128"/>
        </a:defRPr>
      </a:lvl8pPr>
      <a:lvl9pPr marL="1828800" algn="l" defTabSz="457200" rtl="0" fontAlgn="base">
        <a:spcBef>
          <a:spcPct val="0"/>
        </a:spcBef>
        <a:spcAft>
          <a:spcPct val="0"/>
        </a:spcAft>
        <a:defRPr sz="2200" b="1">
          <a:solidFill>
            <a:schemeClr val="tx1"/>
          </a:solidFill>
          <a:latin typeface="Arial" pitchFamily="-109" charset="0"/>
          <a:ea typeface="Geneva" pitchFamily="-109" charset="-128"/>
        </a:defRPr>
      </a:lvl9pPr>
    </p:titleStyle>
    <p:bodyStyle>
      <a:lvl1pPr marL="342900" indent="-342900" algn="l" defTabSz="457200" rtl="0" eaLnBrk="0" fontAlgn="base" hangingPunct="0">
        <a:spcBef>
          <a:spcPct val="20000"/>
        </a:spcBef>
        <a:spcAft>
          <a:spcPct val="0"/>
        </a:spcAft>
        <a:buFont typeface="Arial" charset="0"/>
        <a:defRPr sz="2200" b="1" kern="1200">
          <a:solidFill>
            <a:schemeClr val="tx1"/>
          </a:solidFill>
          <a:latin typeface="Arial"/>
          <a:ea typeface="Geneva" pitchFamily="-109" charset="-128"/>
          <a:cs typeface="Arial"/>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2pPr>
      <a:lvl3pPr marL="11430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3pPr>
      <a:lvl4pPr marL="16002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4pPr>
      <a:lvl5pPr marL="20574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266" name="Imagen 3" descr="PANASONIC_COVER_1_LOGO.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8" r:id="rId1"/>
  </p:sldLayoutIdLst>
  <p:txStyles>
    <p:titleStyle>
      <a:lvl1pPr algn="ctr" defTabSz="457200" rtl="0" eaLnBrk="0" fontAlgn="base" hangingPunct="0">
        <a:spcBef>
          <a:spcPct val="0"/>
        </a:spcBef>
        <a:spcAft>
          <a:spcPct val="0"/>
        </a:spcAft>
        <a:defRPr sz="4400" kern="1200">
          <a:solidFill>
            <a:schemeClr val="tx1"/>
          </a:solidFill>
          <a:latin typeface="+mj-lt"/>
          <a:ea typeface="Geneva" pitchFamily="-109" charset="-128"/>
          <a:cs typeface="Geneva" pitchFamily="-109" charset="-128"/>
        </a:defRPr>
      </a:lvl1pPr>
      <a:lvl2pPr algn="ctr" defTabSz="457200" rtl="0" eaLnBrk="0" fontAlgn="base" hangingPunct="0">
        <a:spcBef>
          <a:spcPct val="0"/>
        </a:spcBef>
        <a:spcAft>
          <a:spcPct val="0"/>
        </a:spcAft>
        <a:defRPr sz="4400">
          <a:solidFill>
            <a:schemeClr val="tx1"/>
          </a:solidFill>
          <a:latin typeface="Calibri" charset="0"/>
          <a:ea typeface="Geneva" pitchFamily="-109" charset="-128"/>
          <a:cs typeface="Geneva" pitchFamily="-109" charset="-128"/>
        </a:defRPr>
      </a:lvl2pPr>
      <a:lvl3pPr algn="ctr" defTabSz="457200" rtl="0" eaLnBrk="0" fontAlgn="base" hangingPunct="0">
        <a:spcBef>
          <a:spcPct val="0"/>
        </a:spcBef>
        <a:spcAft>
          <a:spcPct val="0"/>
        </a:spcAft>
        <a:defRPr sz="4400">
          <a:solidFill>
            <a:schemeClr val="tx1"/>
          </a:solidFill>
          <a:latin typeface="Calibri" charset="0"/>
          <a:ea typeface="Geneva" pitchFamily="-109" charset="-128"/>
          <a:cs typeface="Geneva" pitchFamily="-109" charset="-128"/>
        </a:defRPr>
      </a:lvl3pPr>
      <a:lvl4pPr algn="ctr" defTabSz="457200" rtl="0" eaLnBrk="0" fontAlgn="base" hangingPunct="0">
        <a:spcBef>
          <a:spcPct val="0"/>
        </a:spcBef>
        <a:spcAft>
          <a:spcPct val="0"/>
        </a:spcAft>
        <a:defRPr sz="4400">
          <a:solidFill>
            <a:schemeClr val="tx1"/>
          </a:solidFill>
          <a:latin typeface="Calibri" charset="0"/>
          <a:ea typeface="Geneva" pitchFamily="-109" charset="-128"/>
          <a:cs typeface="Geneva" pitchFamily="-109" charset="-128"/>
        </a:defRPr>
      </a:lvl4pPr>
      <a:lvl5pPr algn="ctr" defTabSz="457200" rtl="0" eaLnBrk="0" fontAlgn="base" hangingPunct="0">
        <a:spcBef>
          <a:spcPct val="0"/>
        </a:spcBef>
        <a:spcAft>
          <a:spcPct val="0"/>
        </a:spcAft>
        <a:defRPr sz="4400">
          <a:solidFill>
            <a:schemeClr val="tx1"/>
          </a:solidFill>
          <a:latin typeface="Calibri" charset="0"/>
          <a:ea typeface="Geneva" pitchFamily="-109" charset="-128"/>
          <a:cs typeface="Geneva" pitchFamily="-109" charset="-128"/>
        </a:defRPr>
      </a:lvl5pPr>
      <a:lvl6pPr marL="457200" algn="ctr" defTabSz="457200" rtl="0" fontAlgn="base">
        <a:spcBef>
          <a:spcPct val="0"/>
        </a:spcBef>
        <a:spcAft>
          <a:spcPct val="0"/>
        </a:spcAft>
        <a:defRPr sz="4400">
          <a:solidFill>
            <a:schemeClr val="tx1"/>
          </a:solidFill>
          <a:latin typeface="Calibri" charset="0"/>
          <a:ea typeface="Geneva" pitchFamily="-109" charset="-128"/>
          <a:cs typeface="Geneva" pitchFamily="-109" charset="-128"/>
        </a:defRPr>
      </a:lvl6pPr>
      <a:lvl7pPr marL="914400" algn="ctr" defTabSz="457200" rtl="0" fontAlgn="base">
        <a:spcBef>
          <a:spcPct val="0"/>
        </a:spcBef>
        <a:spcAft>
          <a:spcPct val="0"/>
        </a:spcAft>
        <a:defRPr sz="4400">
          <a:solidFill>
            <a:schemeClr val="tx1"/>
          </a:solidFill>
          <a:latin typeface="Calibri" charset="0"/>
          <a:ea typeface="Geneva" pitchFamily="-109" charset="-128"/>
          <a:cs typeface="Geneva" pitchFamily="-109" charset="-128"/>
        </a:defRPr>
      </a:lvl7pPr>
      <a:lvl8pPr marL="1371600" algn="ctr" defTabSz="457200" rtl="0" fontAlgn="base">
        <a:spcBef>
          <a:spcPct val="0"/>
        </a:spcBef>
        <a:spcAft>
          <a:spcPct val="0"/>
        </a:spcAft>
        <a:defRPr sz="4400">
          <a:solidFill>
            <a:schemeClr val="tx1"/>
          </a:solidFill>
          <a:latin typeface="Calibri" charset="0"/>
          <a:ea typeface="Geneva" pitchFamily="-109" charset="-128"/>
          <a:cs typeface="Geneva" pitchFamily="-109" charset="-128"/>
        </a:defRPr>
      </a:lvl8pPr>
      <a:lvl9pPr marL="1828800" algn="ctr" defTabSz="457200" rtl="0" fontAlgn="base">
        <a:spcBef>
          <a:spcPct val="0"/>
        </a:spcBef>
        <a:spcAft>
          <a:spcPct val="0"/>
        </a:spcAft>
        <a:defRPr sz="4400">
          <a:solidFill>
            <a:schemeClr val="tx1"/>
          </a:solidFill>
          <a:latin typeface="Calibri" charset="0"/>
          <a:ea typeface="Geneva" pitchFamily="-109" charset="-128"/>
          <a:cs typeface="Geneva" pitchFamily="-109"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Geneva" pitchFamily="-109" charset="-128"/>
          <a:cs typeface="Geneva" pitchFamily="-109"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Geneva" pitchFamily="-109" charset="-128"/>
          <a:cs typeface="Geneva"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Geneva"/>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Geneva"/>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Gene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Imagen 5" descr="PANASONIC_COVER_2_LOGO.jp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075" name="Marcador de título 1"/>
          <p:cNvSpPr>
            <a:spLocks noGrp="1"/>
          </p:cNvSpPr>
          <p:nvPr>
            <p:ph type="title"/>
          </p:nvPr>
        </p:nvSpPr>
        <p:spPr bwMode="auto">
          <a:xfrm>
            <a:off x="303213" y="2328863"/>
            <a:ext cx="8499475" cy="1446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Clic para editar título</a:t>
            </a:r>
          </a:p>
        </p:txBody>
      </p:sp>
      <p:sp>
        <p:nvSpPr>
          <p:cNvPr id="3076" name="Marcador de texto 2"/>
          <p:cNvSpPr>
            <a:spLocks noGrp="1"/>
          </p:cNvSpPr>
          <p:nvPr>
            <p:ph type="body" idx="1"/>
          </p:nvPr>
        </p:nvSpPr>
        <p:spPr bwMode="auto">
          <a:xfrm>
            <a:off x="303213" y="3852863"/>
            <a:ext cx="8499475" cy="2393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p:txBody>
      </p:sp>
    </p:spTree>
  </p:cSld>
  <p:clrMap bg1="lt1" tx1="dk1" bg2="lt2" tx2="dk2" accent1="accent1" accent2="accent2" accent3="accent3" accent4="accent4" accent5="accent5" accent6="accent6" hlink="hlink" folHlink="folHlink"/>
  <p:sldLayoutIdLst>
    <p:sldLayoutId id="2147483743" r:id="rId1"/>
  </p:sldLayoutIdLst>
  <p:txStyles>
    <p:titleStyle>
      <a:lvl1pPr algn="l" defTabSz="457200" rtl="0" eaLnBrk="0" fontAlgn="base" hangingPunct="0">
        <a:spcBef>
          <a:spcPct val="0"/>
        </a:spcBef>
        <a:spcAft>
          <a:spcPct val="0"/>
        </a:spcAft>
        <a:defRPr sz="4200" b="1" kern="1200">
          <a:solidFill>
            <a:schemeClr val="tx1"/>
          </a:solidFill>
          <a:latin typeface="Arial"/>
          <a:ea typeface="Geneva" pitchFamily="-109" charset="-128"/>
          <a:cs typeface="Arial"/>
        </a:defRPr>
      </a:lvl1pPr>
      <a:lvl2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2pPr>
      <a:lvl3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3pPr>
      <a:lvl4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4pPr>
      <a:lvl5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5pPr>
      <a:lvl6pPr marL="4572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6pPr>
      <a:lvl7pPr marL="9144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7pPr>
      <a:lvl8pPr marL="13716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8pPr>
      <a:lvl9pPr marL="18288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9pPr>
    </p:titleStyle>
    <p:bodyStyle>
      <a:lvl1pPr marL="342900" indent="-342900" algn="l" defTabSz="457200" rtl="0" eaLnBrk="0" fontAlgn="base" hangingPunct="0">
        <a:spcBef>
          <a:spcPct val="20000"/>
        </a:spcBef>
        <a:spcAft>
          <a:spcPct val="0"/>
        </a:spcAft>
        <a:buFont typeface="Arial" charset="0"/>
        <a:defRPr sz="2800" b="1" kern="1200">
          <a:solidFill>
            <a:schemeClr val="tx1"/>
          </a:solidFill>
          <a:latin typeface="Arial"/>
          <a:ea typeface="Geneva" pitchFamily="-109" charset="-128"/>
          <a:cs typeface="Arial"/>
        </a:defRPr>
      </a:lvl1pPr>
      <a:lvl2pPr marL="742950" indent="-285750" algn="l" defTabSz="457200" rtl="0" eaLnBrk="0" fontAlgn="base" hangingPunct="0">
        <a:spcBef>
          <a:spcPct val="20000"/>
        </a:spcBef>
        <a:spcAft>
          <a:spcPct val="0"/>
        </a:spcAft>
        <a:buFont typeface="Arial" charset="0"/>
        <a:defRPr sz="2800" kern="1200">
          <a:solidFill>
            <a:schemeClr val="tx1"/>
          </a:solidFill>
          <a:latin typeface="Arial"/>
          <a:ea typeface="Geneva" pitchFamily="-109" charset="-128"/>
          <a:cs typeface="Arial"/>
        </a:defRPr>
      </a:lvl2pPr>
      <a:lvl3pPr marL="1143000" indent="-228600" algn="l" defTabSz="457200" rtl="0" eaLnBrk="0" fontAlgn="base" hangingPunct="0">
        <a:spcBef>
          <a:spcPct val="20000"/>
        </a:spcBef>
        <a:spcAft>
          <a:spcPct val="0"/>
        </a:spcAft>
        <a:buFont typeface="Arial" charset="0"/>
        <a:defRPr sz="2400" kern="1200">
          <a:solidFill>
            <a:schemeClr val="tx1"/>
          </a:solidFill>
          <a:latin typeface="Arial"/>
          <a:ea typeface="Geneva" pitchFamily="-109"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Geneva" pitchFamily="-109"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Geneva" pitchFamily="-109"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2" name="Imagen 4" descr="PANASONIC_COVER_3_LOGO.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5123" name="Marcador de título 1"/>
          <p:cNvSpPr>
            <a:spLocks noGrp="1"/>
          </p:cNvSpPr>
          <p:nvPr>
            <p:ph type="title"/>
          </p:nvPr>
        </p:nvSpPr>
        <p:spPr bwMode="auto">
          <a:xfrm>
            <a:off x="303213" y="196850"/>
            <a:ext cx="6453187"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de-DE" smtClean="0"/>
          </a:p>
        </p:txBody>
      </p:sp>
      <p:sp>
        <p:nvSpPr>
          <p:cNvPr id="5124" name="Marcador de texto 2"/>
          <p:cNvSpPr>
            <a:spLocks noGrp="1"/>
          </p:cNvSpPr>
          <p:nvPr>
            <p:ph type="body" idx="1"/>
          </p:nvPr>
        </p:nvSpPr>
        <p:spPr bwMode="auto">
          <a:xfrm>
            <a:off x="303213" y="1247775"/>
            <a:ext cx="850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Tree>
  </p:cSld>
  <p:clrMap bg1="lt1" tx1="dk1" bg2="lt2" tx2="dk2" accent1="accent1" accent2="accent2" accent3="accent3" accent4="accent4" accent5="accent5" accent6="accent6" hlink="hlink" folHlink="folHlink"/>
  <p:sldLayoutIdLst>
    <p:sldLayoutId id="2147483749" r:id="rId1"/>
    <p:sldLayoutId id="2147483748" r:id="rId2"/>
    <p:sldLayoutId id="2147483747" r:id="rId3"/>
    <p:sldLayoutId id="2147483746" r:id="rId4"/>
    <p:sldLayoutId id="2147483745" r:id="rId5"/>
    <p:sldLayoutId id="2147483744" r:id="rId6"/>
    <p:sldLayoutId id="2147483768" r:id="rId7"/>
    <p:sldLayoutId id="2147483766" r:id="rId8"/>
    <p:sldLayoutId id="2147483767" r:id="rId9"/>
    <p:sldLayoutId id="2147483786" r:id="rId10"/>
    <p:sldLayoutId id="2147483789" r:id="rId11"/>
  </p:sldLayoutIdLst>
  <p:txStyles>
    <p:titleStyle>
      <a:lvl1pPr algn="l" defTabSz="457200" rtl="0" eaLnBrk="0" fontAlgn="base" hangingPunct="0">
        <a:spcBef>
          <a:spcPct val="0"/>
        </a:spcBef>
        <a:spcAft>
          <a:spcPct val="0"/>
        </a:spcAft>
        <a:defRPr sz="2200" b="1" kern="1200">
          <a:solidFill>
            <a:schemeClr val="tx1"/>
          </a:solidFill>
          <a:latin typeface="Arial"/>
          <a:ea typeface="Geneva" pitchFamily="-109" charset="-128"/>
          <a:cs typeface="Arial"/>
        </a:defRPr>
      </a:lvl1pPr>
      <a:lvl2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2pPr>
      <a:lvl3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3pPr>
      <a:lvl4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4pPr>
      <a:lvl5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5pPr>
      <a:lvl6pPr marL="457200" algn="l" defTabSz="457200" rtl="0" fontAlgn="base">
        <a:spcBef>
          <a:spcPct val="0"/>
        </a:spcBef>
        <a:spcAft>
          <a:spcPct val="0"/>
        </a:spcAft>
        <a:defRPr sz="2200" b="1">
          <a:solidFill>
            <a:schemeClr val="tx1"/>
          </a:solidFill>
          <a:latin typeface="Arial" pitchFamily="-109" charset="0"/>
          <a:ea typeface="Geneva" pitchFamily="-109" charset="-128"/>
        </a:defRPr>
      </a:lvl6pPr>
      <a:lvl7pPr marL="914400" algn="l" defTabSz="457200" rtl="0" fontAlgn="base">
        <a:spcBef>
          <a:spcPct val="0"/>
        </a:spcBef>
        <a:spcAft>
          <a:spcPct val="0"/>
        </a:spcAft>
        <a:defRPr sz="2200" b="1">
          <a:solidFill>
            <a:schemeClr val="tx1"/>
          </a:solidFill>
          <a:latin typeface="Arial" pitchFamily="-109" charset="0"/>
          <a:ea typeface="Geneva" pitchFamily="-109" charset="-128"/>
        </a:defRPr>
      </a:lvl7pPr>
      <a:lvl8pPr marL="1371600" algn="l" defTabSz="457200" rtl="0" fontAlgn="base">
        <a:spcBef>
          <a:spcPct val="0"/>
        </a:spcBef>
        <a:spcAft>
          <a:spcPct val="0"/>
        </a:spcAft>
        <a:defRPr sz="2200" b="1">
          <a:solidFill>
            <a:schemeClr val="tx1"/>
          </a:solidFill>
          <a:latin typeface="Arial" pitchFamily="-109" charset="0"/>
          <a:ea typeface="Geneva" pitchFamily="-109" charset="-128"/>
        </a:defRPr>
      </a:lvl8pPr>
      <a:lvl9pPr marL="1828800" algn="l" defTabSz="457200" rtl="0" fontAlgn="base">
        <a:spcBef>
          <a:spcPct val="0"/>
        </a:spcBef>
        <a:spcAft>
          <a:spcPct val="0"/>
        </a:spcAft>
        <a:defRPr sz="2200" b="1">
          <a:solidFill>
            <a:schemeClr val="tx1"/>
          </a:solidFill>
          <a:latin typeface="Arial" pitchFamily="-109" charset="0"/>
          <a:ea typeface="Geneva" pitchFamily="-109" charset="-128"/>
        </a:defRPr>
      </a:lvl9pPr>
    </p:titleStyle>
    <p:bodyStyle>
      <a:lvl1pPr marL="342900" indent="-342900" algn="l" defTabSz="457200" rtl="0" eaLnBrk="0" fontAlgn="base" hangingPunct="0">
        <a:spcBef>
          <a:spcPct val="20000"/>
        </a:spcBef>
        <a:spcAft>
          <a:spcPct val="0"/>
        </a:spcAft>
        <a:buFont typeface="Arial" charset="0"/>
        <a:defRPr sz="2200" b="1" kern="1200">
          <a:solidFill>
            <a:schemeClr val="tx1"/>
          </a:solidFill>
          <a:latin typeface="Arial"/>
          <a:ea typeface="Geneva" pitchFamily="-109" charset="-128"/>
          <a:cs typeface="Arial"/>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2pPr>
      <a:lvl3pPr marL="11430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3pPr>
      <a:lvl4pPr marL="16002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4pPr>
      <a:lvl5pPr marL="20574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338" name="Imagen 4" descr="PANASONIC_COVER_4_LOGO.jp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4339" name="Marcador de texto 2"/>
          <p:cNvSpPr>
            <a:spLocks noGrp="1"/>
          </p:cNvSpPr>
          <p:nvPr>
            <p:ph type="body" idx="1"/>
          </p:nvPr>
        </p:nvSpPr>
        <p:spPr bwMode="auto">
          <a:xfrm>
            <a:off x="303213" y="3860800"/>
            <a:ext cx="8499475" cy="2395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p:txBody>
      </p:sp>
      <p:sp>
        <p:nvSpPr>
          <p:cNvPr id="14340" name="Marcador de título 1"/>
          <p:cNvSpPr>
            <a:spLocks noGrp="1"/>
          </p:cNvSpPr>
          <p:nvPr>
            <p:ph type="title"/>
          </p:nvPr>
        </p:nvSpPr>
        <p:spPr bwMode="auto">
          <a:xfrm>
            <a:off x="303213" y="2328863"/>
            <a:ext cx="8499475" cy="1446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Clic para editar título</a:t>
            </a:r>
          </a:p>
        </p:txBody>
      </p:sp>
    </p:spTree>
  </p:cSld>
  <p:clrMap bg1="lt1" tx1="dk1" bg2="lt2" tx2="dk2" accent1="accent1" accent2="accent2" accent3="accent3" accent4="accent4" accent5="accent5" accent6="accent6" hlink="hlink" folHlink="folHlink"/>
  <p:sldLayoutIdLst>
    <p:sldLayoutId id="2147483750" r:id="rId1"/>
  </p:sldLayoutIdLst>
  <p:txStyles>
    <p:titleStyle>
      <a:lvl1pPr algn="l" defTabSz="457200" rtl="0" eaLnBrk="0" fontAlgn="base" hangingPunct="0">
        <a:spcBef>
          <a:spcPct val="0"/>
        </a:spcBef>
        <a:spcAft>
          <a:spcPct val="0"/>
        </a:spcAft>
        <a:defRPr sz="4200" b="1" kern="1200">
          <a:solidFill>
            <a:schemeClr val="tx1"/>
          </a:solidFill>
          <a:latin typeface="Arial"/>
          <a:ea typeface="Geneva" pitchFamily="-109" charset="-128"/>
          <a:cs typeface="Arial"/>
        </a:defRPr>
      </a:lvl1pPr>
      <a:lvl2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2pPr>
      <a:lvl3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3pPr>
      <a:lvl4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4pPr>
      <a:lvl5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5pPr>
      <a:lvl6pPr marL="4572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6pPr>
      <a:lvl7pPr marL="9144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7pPr>
      <a:lvl8pPr marL="13716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8pPr>
      <a:lvl9pPr marL="18288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9pPr>
    </p:titleStyle>
    <p:bodyStyle>
      <a:lvl1pPr marL="342900" indent="-342900" algn="l" defTabSz="457200" rtl="0" eaLnBrk="0" fontAlgn="base" hangingPunct="0">
        <a:spcBef>
          <a:spcPct val="20000"/>
        </a:spcBef>
        <a:spcAft>
          <a:spcPct val="0"/>
        </a:spcAft>
        <a:buFont typeface="Arial" charset="0"/>
        <a:defRPr sz="2800" b="1" kern="1200">
          <a:solidFill>
            <a:schemeClr val="tx1"/>
          </a:solidFill>
          <a:latin typeface="Arial"/>
          <a:ea typeface="Geneva" pitchFamily="-109" charset="-128"/>
          <a:cs typeface="Arial"/>
        </a:defRPr>
      </a:lvl1pPr>
      <a:lvl2pPr marL="742950" indent="-285750" algn="l" defTabSz="457200" rtl="0" eaLnBrk="0" fontAlgn="base" hangingPunct="0">
        <a:spcBef>
          <a:spcPct val="20000"/>
        </a:spcBef>
        <a:spcAft>
          <a:spcPct val="0"/>
        </a:spcAft>
        <a:buFont typeface="Arial" charset="0"/>
        <a:defRPr sz="2800" kern="1200">
          <a:solidFill>
            <a:schemeClr val="tx1"/>
          </a:solidFill>
          <a:latin typeface="Arial"/>
          <a:ea typeface="Geneva" pitchFamily="-109" charset="-128"/>
          <a:cs typeface="Arial"/>
        </a:defRPr>
      </a:lvl2pPr>
      <a:lvl3pPr marL="1143000" indent="-228600" algn="l" defTabSz="457200" rtl="0" eaLnBrk="0" fontAlgn="base" hangingPunct="0">
        <a:spcBef>
          <a:spcPct val="20000"/>
        </a:spcBef>
        <a:spcAft>
          <a:spcPct val="0"/>
        </a:spcAft>
        <a:buFont typeface="Arial" charset="0"/>
        <a:defRPr sz="2400" kern="1200">
          <a:solidFill>
            <a:schemeClr val="tx1"/>
          </a:solidFill>
          <a:latin typeface="Arial"/>
          <a:ea typeface="Geneva" pitchFamily="-109"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Geneva" pitchFamily="-109"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Geneva" pitchFamily="-109"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386" name="Imagen 4" descr="PANASONIC_COVER_5_LOGO.jpg"/>
          <p:cNvPicPr>
            <a:picLocks noChangeAspect="1"/>
          </p:cNvPicPr>
          <p:nvPr userDrawn="1"/>
        </p:nvPicPr>
        <p:blipFill>
          <a:blip r:embed="rId9"/>
          <a:srcRect/>
          <a:stretch>
            <a:fillRect/>
          </a:stretch>
        </p:blipFill>
        <p:spPr bwMode="auto">
          <a:xfrm>
            <a:off x="0" y="0"/>
            <a:ext cx="9144000" cy="6858000"/>
          </a:xfrm>
          <a:prstGeom prst="rect">
            <a:avLst/>
          </a:prstGeom>
          <a:noFill/>
          <a:ln w="9525">
            <a:noFill/>
            <a:miter lim="800000"/>
            <a:headEnd/>
            <a:tailEnd/>
          </a:ln>
        </p:spPr>
      </p:pic>
      <p:sp>
        <p:nvSpPr>
          <p:cNvPr id="16387" name="Marcador de texto 2"/>
          <p:cNvSpPr>
            <a:spLocks noGrp="1"/>
          </p:cNvSpPr>
          <p:nvPr>
            <p:ph type="body" idx="1"/>
          </p:nvPr>
        </p:nvSpPr>
        <p:spPr bwMode="auto">
          <a:xfrm>
            <a:off x="303213" y="1247775"/>
            <a:ext cx="850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6388" name="Marcador de título 1"/>
          <p:cNvSpPr>
            <a:spLocks noGrp="1"/>
          </p:cNvSpPr>
          <p:nvPr>
            <p:ph type="title"/>
          </p:nvPr>
        </p:nvSpPr>
        <p:spPr bwMode="auto">
          <a:xfrm>
            <a:off x="303213" y="196850"/>
            <a:ext cx="6453187"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de-DE" smtClean="0"/>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txStyles>
    <p:titleStyle>
      <a:lvl1pPr algn="l" defTabSz="457200" rtl="0" eaLnBrk="0" fontAlgn="base" hangingPunct="0">
        <a:spcBef>
          <a:spcPct val="0"/>
        </a:spcBef>
        <a:spcAft>
          <a:spcPct val="0"/>
        </a:spcAft>
        <a:defRPr sz="2200" b="1" kern="1200">
          <a:solidFill>
            <a:schemeClr val="tx1"/>
          </a:solidFill>
          <a:latin typeface="Arial"/>
          <a:ea typeface="Geneva" pitchFamily="-109" charset="-128"/>
          <a:cs typeface="Arial"/>
        </a:defRPr>
      </a:lvl1pPr>
      <a:lvl2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2pPr>
      <a:lvl3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3pPr>
      <a:lvl4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4pPr>
      <a:lvl5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5pPr>
      <a:lvl6pPr marL="457200" algn="l" defTabSz="457200" rtl="0" fontAlgn="base">
        <a:spcBef>
          <a:spcPct val="0"/>
        </a:spcBef>
        <a:spcAft>
          <a:spcPct val="0"/>
        </a:spcAft>
        <a:defRPr sz="2200" b="1">
          <a:solidFill>
            <a:schemeClr val="tx1"/>
          </a:solidFill>
          <a:latin typeface="Arial" pitchFamily="-109" charset="0"/>
          <a:ea typeface="Geneva" pitchFamily="-109" charset="-128"/>
        </a:defRPr>
      </a:lvl6pPr>
      <a:lvl7pPr marL="914400" algn="l" defTabSz="457200" rtl="0" fontAlgn="base">
        <a:spcBef>
          <a:spcPct val="0"/>
        </a:spcBef>
        <a:spcAft>
          <a:spcPct val="0"/>
        </a:spcAft>
        <a:defRPr sz="2200" b="1">
          <a:solidFill>
            <a:schemeClr val="tx1"/>
          </a:solidFill>
          <a:latin typeface="Arial" pitchFamily="-109" charset="0"/>
          <a:ea typeface="Geneva" pitchFamily="-109" charset="-128"/>
        </a:defRPr>
      </a:lvl7pPr>
      <a:lvl8pPr marL="1371600" algn="l" defTabSz="457200" rtl="0" fontAlgn="base">
        <a:spcBef>
          <a:spcPct val="0"/>
        </a:spcBef>
        <a:spcAft>
          <a:spcPct val="0"/>
        </a:spcAft>
        <a:defRPr sz="2200" b="1">
          <a:solidFill>
            <a:schemeClr val="tx1"/>
          </a:solidFill>
          <a:latin typeface="Arial" pitchFamily="-109" charset="0"/>
          <a:ea typeface="Geneva" pitchFamily="-109" charset="-128"/>
        </a:defRPr>
      </a:lvl8pPr>
      <a:lvl9pPr marL="1828800" algn="l" defTabSz="457200" rtl="0" fontAlgn="base">
        <a:spcBef>
          <a:spcPct val="0"/>
        </a:spcBef>
        <a:spcAft>
          <a:spcPct val="0"/>
        </a:spcAft>
        <a:defRPr sz="2200" b="1">
          <a:solidFill>
            <a:schemeClr val="tx1"/>
          </a:solidFill>
          <a:latin typeface="Arial" pitchFamily="-109" charset="0"/>
          <a:ea typeface="Geneva" pitchFamily="-109" charset="-128"/>
        </a:defRPr>
      </a:lvl9pPr>
    </p:titleStyle>
    <p:bodyStyle>
      <a:lvl1pPr marL="342900" indent="-342900" algn="l" defTabSz="457200" rtl="0" eaLnBrk="0" fontAlgn="base" hangingPunct="0">
        <a:spcBef>
          <a:spcPct val="20000"/>
        </a:spcBef>
        <a:spcAft>
          <a:spcPct val="0"/>
        </a:spcAft>
        <a:buFont typeface="Arial" charset="0"/>
        <a:defRPr sz="2200" b="1" kern="1200">
          <a:solidFill>
            <a:schemeClr val="tx1"/>
          </a:solidFill>
          <a:latin typeface="Arial"/>
          <a:ea typeface="Geneva" pitchFamily="-109" charset="-128"/>
          <a:cs typeface="Arial"/>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2pPr>
      <a:lvl3pPr marL="11430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3pPr>
      <a:lvl4pPr marL="16002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4pPr>
      <a:lvl5pPr marL="20574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578" name="Imagen 4" descr="PANASONIC_COVER_6_LOGO.jp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4579" name="Marcador de texto 2"/>
          <p:cNvSpPr>
            <a:spLocks noGrp="1"/>
          </p:cNvSpPr>
          <p:nvPr>
            <p:ph type="body" idx="1"/>
          </p:nvPr>
        </p:nvSpPr>
        <p:spPr bwMode="auto">
          <a:xfrm>
            <a:off x="303213" y="3860800"/>
            <a:ext cx="8499475" cy="2395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p:txBody>
      </p:sp>
      <p:sp>
        <p:nvSpPr>
          <p:cNvPr id="24580" name="Marcador de título 1"/>
          <p:cNvSpPr>
            <a:spLocks noGrp="1"/>
          </p:cNvSpPr>
          <p:nvPr>
            <p:ph type="title"/>
          </p:nvPr>
        </p:nvSpPr>
        <p:spPr bwMode="auto">
          <a:xfrm>
            <a:off x="303213" y="2328863"/>
            <a:ext cx="8499475" cy="1446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Clic para editar título</a:t>
            </a:r>
          </a:p>
        </p:txBody>
      </p:sp>
    </p:spTree>
  </p:cSld>
  <p:clrMap bg1="lt1" tx1="dk1" bg2="lt2" tx2="dk2" accent1="accent1" accent2="accent2" accent3="accent3" accent4="accent4" accent5="accent5" accent6="accent6" hlink="hlink" folHlink="folHlink"/>
  <p:sldLayoutIdLst>
    <p:sldLayoutId id="2147483751" r:id="rId1"/>
  </p:sldLayoutIdLst>
  <p:txStyles>
    <p:titleStyle>
      <a:lvl1pPr algn="l" defTabSz="457200" rtl="0" eaLnBrk="0" fontAlgn="base" hangingPunct="0">
        <a:spcBef>
          <a:spcPct val="0"/>
        </a:spcBef>
        <a:spcAft>
          <a:spcPct val="0"/>
        </a:spcAft>
        <a:defRPr sz="4200" b="1" kern="1200">
          <a:solidFill>
            <a:schemeClr val="tx1"/>
          </a:solidFill>
          <a:latin typeface="Arial"/>
          <a:ea typeface="Geneva" pitchFamily="-109" charset="-128"/>
          <a:cs typeface="Arial"/>
        </a:defRPr>
      </a:lvl1pPr>
      <a:lvl2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2pPr>
      <a:lvl3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3pPr>
      <a:lvl4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4pPr>
      <a:lvl5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5pPr>
      <a:lvl6pPr marL="4572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6pPr>
      <a:lvl7pPr marL="9144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7pPr>
      <a:lvl8pPr marL="13716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8pPr>
      <a:lvl9pPr marL="18288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9pPr>
    </p:titleStyle>
    <p:bodyStyle>
      <a:lvl1pPr marL="342900" indent="-342900" algn="l" defTabSz="457200" rtl="0" eaLnBrk="0" fontAlgn="base" hangingPunct="0">
        <a:spcBef>
          <a:spcPct val="20000"/>
        </a:spcBef>
        <a:spcAft>
          <a:spcPct val="0"/>
        </a:spcAft>
        <a:buFont typeface="Arial" charset="0"/>
        <a:defRPr sz="2800" b="1" kern="1200">
          <a:solidFill>
            <a:schemeClr val="tx1"/>
          </a:solidFill>
          <a:latin typeface="Arial"/>
          <a:ea typeface="Geneva" pitchFamily="-109" charset="-128"/>
          <a:cs typeface="Arial"/>
        </a:defRPr>
      </a:lvl1pPr>
      <a:lvl2pPr marL="742950" indent="-285750" algn="l" defTabSz="457200" rtl="0" eaLnBrk="0" fontAlgn="base" hangingPunct="0">
        <a:spcBef>
          <a:spcPct val="20000"/>
        </a:spcBef>
        <a:spcAft>
          <a:spcPct val="0"/>
        </a:spcAft>
        <a:buFont typeface="Arial" charset="0"/>
        <a:defRPr sz="2800" kern="1200">
          <a:solidFill>
            <a:schemeClr val="tx1"/>
          </a:solidFill>
          <a:latin typeface="Arial"/>
          <a:ea typeface="Geneva" pitchFamily="-109" charset="-128"/>
          <a:cs typeface="Arial"/>
        </a:defRPr>
      </a:lvl2pPr>
      <a:lvl3pPr marL="1143000" indent="-228600" algn="l" defTabSz="457200" rtl="0" eaLnBrk="0" fontAlgn="base" hangingPunct="0">
        <a:spcBef>
          <a:spcPct val="20000"/>
        </a:spcBef>
        <a:spcAft>
          <a:spcPct val="0"/>
        </a:spcAft>
        <a:buFont typeface="Arial" charset="0"/>
        <a:defRPr sz="2400" kern="1200">
          <a:solidFill>
            <a:schemeClr val="tx1"/>
          </a:solidFill>
          <a:latin typeface="Arial"/>
          <a:ea typeface="Geneva" pitchFamily="-109"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Geneva" pitchFamily="-109"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Geneva" pitchFamily="-109"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626" name="Imagen 10" descr="PANASONIC_COVER_7_LOGO.jpg"/>
          <p:cNvPicPr>
            <a:picLocks noChangeAspect="1"/>
          </p:cNvPicPr>
          <p:nvPr userDrawn="1"/>
        </p:nvPicPr>
        <p:blipFill>
          <a:blip r:embed="rId9"/>
          <a:srcRect/>
          <a:stretch>
            <a:fillRect/>
          </a:stretch>
        </p:blipFill>
        <p:spPr bwMode="auto">
          <a:xfrm>
            <a:off x="0" y="0"/>
            <a:ext cx="9144000" cy="6858000"/>
          </a:xfrm>
          <a:prstGeom prst="rect">
            <a:avLst/>
          </a:prstGeom>
          <a:noFill/>
          <a:ln w="9525">
            <a:noFill/>
            <a:miter lim="800000"/>
            <a:headEnd/>
            <a:tailEnd/>
          </a:ln>
        </p:spPr>
      </p:pic>
      <p:sp>
        <p:nvSpPr>
          <p:cNvPr id="26627" name="Marcador de texto 2"/>
          <p:cNvSpPr>
            <a:spLocks noGrp="1"/>
          </p:cNvSpPr>
          <p:nvPr>
            <p:ph type="body" idx="1"/>
          </p:nvPr>
        </p:nvSpPr>
        <p:spPr bwMode="auto">
          <a:xfrm>
            <a:off x="303213" y="1247775"/>
            <a:ext cx="850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4" name="Marcador de pie de página 4"/>
          <p:cNvSpPr>
            <a:spLocks noGrp="1"/>
          </p:cNvSpPr>
          <p:nvPr>
            <p:ph type="ftr" sz="quarter" idx="3"/>
          </p:nvPr>
        </p:nvSpPr>
        <p:spPr>
          <a:xfrm>
            <a:off x="3124200" y="6477000"/>
            <a:ext cx="2895600" cy="2444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ea typeface="+mn-ea"/>
                <a:cs typeface="Arial"/>
              </a:defRPr>
            </a:lvl1pPr>
          </a:lstStyle>
          <a:p>
            <a:pPr>
              <a:defRPr/>
            </a:pPr>
            <a:endParaRPr lang="es-ES_tradnl"/>
          </a:p>
        </p:txBody>
      </p:sp>
      <p:sp>
        <p:nvSpPr>
          <p:cNvPr id="6" name="Marcador de fecha 3"/>
          <p:cNvSpPr>
            <a:spLocks noGrp="1"/>
          </p:cNvSpPr>
          <p:nvPr>
            <p:ph type="dt" sz="half" idx="2"/>
          </p:nvPr>
        </p:nvSpPr>
        <p:spPr>
          <a:xfrm>
            <a:off x="303213" y="6477000"/>
            <a:ext cx="2133600" cy="24447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pitchFamily="34" charset="0"/>
                <a:ea typeface="Geneva" charset="0"/>
                <a:cs typeface="Arial" pitchFamily="34" charset="0"/>
              </a:defRPr>
            </a:lvl1pPr>
          </a:lstStyle>
          <a:p>
            <a:pPr>
              <a:defRPr/>
            </a:pPr>
            <a:fld id="{2ED470A9-2275-45FB-9A1C-7837C57D937D}" type="datetime1">
              <a:rPr lang="es-ES_tradnl"/>
              <a:pPr>
                <a:defRPr/>
              </a:pPr>
              <a:t>05/05/2014</a:t>
            </a:fld>
            <a:endParaRPr lang="es-ES_tradnl"/>
          </a:p>
        </p:txBody>
      </p:sp>
      <p:sp>
        <p:nvSpPr>
          <p:cNvPr id="26630" name="Marcador de título 1"/>
          <p:cNvSpPr>
            <a:spLocks noGrp="1"/>
          </p:cNvSpPr>
          <p:nvPr>
            <p:ph type="title"/>
          </p:nvPr>
        </p:nvSpPr>
        <p:spPr bwMode="auto">
          <a:xfrm>
            <a:off x="306388" y="196850"/>
            <a:ext cx="6718300"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Clic para editar título</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Lst>
  <p:txStyles>
    <p:titleStyle>
      <a:lvl1pPr algn="l" defTabSz="457200" rtl="0" eaLnBrk="0" fontAlgn="base" hangingPunct="0">
        <a:spcBef>
          <a:spcPct val="0"/>
        </a:spcBef>
        <a:spcAft>
          <a:spcPct val="0"/>
        </a:spcAft>
        <a:defRPr sz="2200" b="1" kern="1200">
          <a:solidFill>
            <a:schemeClr val="tx1"/>
          </a:solidFill>
          <a:latin typeface="Arial"/>
          <a:ea typeface="Geneva" pitchFamily="-109" charset="-128"/>
          <a:cs typeface="Arial"/>
        </a:defRPr>
      </a:lvl1pPr>
      <a:lvl2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2pPr>
      <a:lvl3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3pPr>
      <a:lvl4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4pPr>
      <a:lvl5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5pPr>
      <a:lvl6pPr marL="457200" algn="l" defTabSz="457200" rtl="0" fontAlgn="base">
        <a:spcBef>
          <a:spcPct val="0"/>
        </a:spcBef>
        <a:spcAft>
          <a:spcPct val="0"/>
        </a:spcAft>
        <a:defRPr sz="2200" b="1">
          <a:solidFill>
            <a:schemeClr val="tx1"/>
          </a:solidFill>
          <a:latin typeface="Arial" pitchFamily="-109" charset="0"/>
          <a:ea typeface="Geneva" pitchFamily="-109" charset="-128"/>
        </a:defRPr>
      </a:lvl6pPr>
      <a:lvl7pPr marL="914400" algn="l" defTabSz="457200" rtl="0" fontAlgn="base">
        <a:spcBef>
          <a:spcPct val="0"/>
        </a:spcBef>
        <a:spcAft>
          <a:spcPct val="0"/>
        </a:spcAft>
        <a:defRPr sz="2200" b="1">
          <a:solidFill>
            <a:schemeClr val="tx1"/>
          </a:solidFill>
          <a:latin typeface="Arial" pitchFamily="-109" charset="0"/>
          <a:ea typeface="Geneva" pitchFamily="-109" charset="-128"/>
        </a:defRPr>
      </a:lvl7pPr>
      <a:lvl8pPr marL="1371600" algn="l" defTabSz="457200" rtl="0" fontAlgn="base">
        <a:spcBef>
          <a:spcPct val="0"/>
        </a:spcBef>
        <a:spcAft>
          <a:spcPct val="0"/>
        </a:spcAft>
        <a:defRPr sz="2200" b="1">
          <a:solidFill>
            <a:schemeClr val="tx1"/>
          </a:solidFill>
          <a:latin typeface="Arial" pitchFamily="-109" charset="0"/>
          <a:ea typeface="Geneva" pitchFamily="-109" charset="-128"/>
        </a:defRPr>
      </a:lvl8pPr>
      <a:lvl9pPr marL="1828800" algn="l" defTabSz="457200" rtl="0" fontAlgn="base">
        <a:spcBef>
          <a:spcPct val="0"/>
        </a:spcBef>
        <a:spcAft>
          <a:spcPct val="0"/>
        </a:spcAft>
        <a:defRPr sz="2200" b="1">
          <a:solidFill>
            <a:schemeClr val="tx1"/>
          </a:solidFill>
          <a:latin typeface="Arial" pitchFamily="-109" charset="0"/>
          <a:ea typeface="Geneva" pitchFamily="-109" charset="-128"/>
        </a:defRPr>
      </a:lvl9pPr>
    </p:titleStyle>
    <p:bodyStyle>
      <a:lvl1pPr marL="342900" indent="-342900" algn="l" defTabSz="457200" rtl="0" eaLnBrk="0" fontAlgn="base" hangingPunct="0">
        <a:spcBef>
          <a:spcPct val="20000"/>
        </a:spcBef>
        <a:spcAft>
          <a:spcPct val="0"/>
        </a:spcAft>
        <a:buFont typeface="Arial" charset="0"/>
        <a:defRPr sz="2200" b="1" kern="1200">
          <a:solidFill>
            <a:schemeClr val="tx1"/>
          </a:solidFill>
          <a:latin typeface="Arial"/>
          <a:ea typeface="Geneva" pitchFamily="-109" charset="-128"/>
          <a:cs typeface="Arial"/>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2pPr>
      <a:lvl3pPr marL="11430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3pPr>
      <a:lvl4pPr marL="16002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4pPr>
      <a:lvl5pPr marL="20574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4818" name="Imagen 4" descr="PANASONIC_COVER_8_LOGOS.jp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4819" name="Marcador de texto 2"/>
          <p:cNvSpPr>
            <a:spLocks noGrp="1"/>
          </p:cNvSpPr>
          <p:nvPr>
            <p:ph type="body" idx="1"/>
          </p:nvPr>
        </p:nvSpPr>
        <p:spPr bwMode="auto">
          <a:xfrm>
            <a:off x="303213" y="3860800"/>
            <a:ext cx="8499475" cy="2395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p:txBody>
      </p:sp>
      <p:sp>
        <p:nvSpPr>
          <p:cNvPr id="34820" name="Marcador de título 1"/>
          <p:cNvSpPr>
            <a:spLocks noGrp="1"/>
          </p:cNvSpPr>
          <p:nvPr>
            <p:ph type="title"/>
          </p:nvPr>
        </p:nvSpPr>
        <p:spPr bwMode="auto">
          <a:xfrm>
            <a:off x="303213" y="2328863"/>
            <a:ext cx="8499475" cy="1446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Clic para editar título</a:t>
            </a:r>
          </a:p>
        </p:txBody>
      </p:sp>
    </p:spTree>
  </p:cSld>
  <p:clrMap bg1="lt1" tx1="dk1" bg2="lt2" tx2="dk2" accent1="accent1" accent2="accent2" accent3="accent3" accent4="accent4" accent5="accent5" accent6="accent6" hlink="hlink" folHlink="folHlink"/>
  <p:sldLayoutIdLst>
    <p:sldLayoutId id="2147483752" r:id="rId1"/>
  </p:sldLayoutIdLst>
  <p:txStyles>
    <p:titleStyle>
      <a:lvl1pPr algn="l" defTabSz="457200" rtl="0" eaLnBrk="0" fontAlgn="base" hangingPunct="0">
        <a:spcBef>
          <a:spcPct val="0"/>
        </a:spcBef>
        <a:spcAft>
          <a:spcPct val="0"/>
        </a:spcAft>
        <a:defRPr sz="4200" b="1" kern="1200">
          <a:solidFill>
            <a:schemeClr val="tx1"/>
          </a:solidFill>
          <a:latin typeface="Arial"/>
          <a:ea typeface="Geneva" pitchFamily="-109" charset="-128"/>
          <a:cs typeface="Arial"/>
        </a:defRPr>
      </a:lvl1pPr>
      <a:lvl2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2pPr>
      <a:lvl3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3pPr>
      <a:lvl4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4pPr>
      <a:lvl5pPr algn="l" defTabSz="457200" rtl="0" eaLnBrk="0" fontAlgn="base" hangingPunct="0">
        <a:spcBef>
          <a:spcPct val="0"/>
        </a:spcBef>
        <a:spcAft>
          <a:spcPct val="0"/>
        </a:spcAft>
        <a:defRPr sz="4200" b="1">
          <a:solidFill>
            <a:schemeClr val="tx1"/>
          </a:solidFill>
          <a:latin typeface="Arial" pitchFamily="-109" charset="0"/>
          <a:ea typeface="Geneva" pitchFamily="-109" charset="-128"/>
          <a:cs typeface="Arial" charset="0"/>
        </a:defRPr>
      </a:lvl5pPr>
      <a:lvl6pPr marL="4572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6pPr>
      <a:lvl7pPr marL="9144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7pPr>
      <a:lvl8pPr marL="13716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8pPr>
      <a:lvl9pPr marL="1828800" algn="ctr" defTabSz="457200" rtl="0" eaLnBrk="1" fontAlgn="base" hangingPunct="1">
        <a:spcBef>
          <a:spcPct val="0"/>
        </a:spcBef>
        <a:spcAft>
          <a:spcPct val="0"/>
        </a:spcAft>
        <a:defRPr sz="4400">
          <a:solidFill>
            <a:schemeClr val="tx1"/>
          </a:solidFill>
          <a:latin typeface="Calibri" charset="0"/>
          <a:ea typeface="Geneva" pitchFamily="-109" charset="-128"/>
          <a:cs typeface="Geneva" pitchFamily="-109" charset="-128"/>
        </a:defRPr>
      </a:lvl9pPr>
    </p:titleStyle>
    <p:bodyStyle>
      <a:lvl1pPr marL="342900" indent="-342900" algn="l" defTabSz="457200" rtl="0" eaLnBrk="0" fontAlgn="base" hangingPunct="0">
        <a:spcBef>
          <a:spcPct val="20000"/>
        </a:spcBef>
        <a:spcAft>
          <a:spcPct val="0"/>
        </a:spcAft>
        <a:buFont typeface="Arial" charset="0"/>
        <a:defRPr sz="2800" b="1" kern="1200">
          <a:solidFill>
            <a:schemeClr val="tx1"/>
          </a:solidFill>
          <a:latin typeface="Arial"/>
          <a:ea typeface="Geneva" pitchFamily="-109" charset="-128"/>
          <a:cs typeface="Arial"/>
        </a:defRPr>
      </a:lvl1pPr>
      <a:lvl2pPr marL="742950" indent="-285750" algn="l" defTabSz="457200" rtl="0" eaLnBrk="0" fontAlgn="base" hangingPunct="0">
        <a:spcBef>
          <a:spcPct val="20000"/>
        </a:spcBef>
        <a:spcAft>
          <a:spcPct val="0"/>
        </a:spcAft>
        <a:buFont typeface="Arial" charset="0"/>
        <a:defRPr sz="2800" kern="1200">
          <a:solidFill>
            <a:schemeClr val="tx1"/>
          </a:solidFill>
          <a:latin typeface="Arial"/>
          <a:ea typeface="Geneva" pitchFamily="-109" charset="-128"/>
          <a:cs typeface="Arial"/>
        </a:defRPr>
      </a:lvl2pPr>
      <a:lvl3pPr marL="1143000" indent="-228600" algn="l" defTabSz="457200" rtl="0" eaLnBrk="0" fontAlgn="base" hangingPunct="0">
        <a:spcBef>
          <a:spcPct val="20000"/>
        </a:spcBef>
        <a:spcAft>
          <a:spcPct val="0"/>
        </a:spcAft>
        <a:buFont typeface="Arial" charset="0"/>
        <a:defRPr sz="2400" kern="1200">
          <a:solidFill>
            <a:schemeClr val="tx1"/>
          </a:solidFill>
          <a:latin typeface="Arial"/>
          <a:ea typeface="Geneva" pitchFamily="-109"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Geneva" pitchFamily="-109"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Geneva" pitchFamily="-109"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6866" name="Imagen 4" descr="PANASONIC_COVER_9_LOGOS.jpg"/>
          <p:cNvPicPr>
            <a:picLocks noChangeAspect="1"/>
          </p:cNvPicPr>
          <p:nvPr userDrawn="1"/>
        </p:nvPicPr>
        <p:blipFill>
          <a:blip r:embed="rId9"/>
          <a:srcRect/>
          <a:stretch>
            <a:fillRect/>
          </a:stretch>
        </p:blipFill>
        <p:spPr bwMode="auto">
          <a:xfrm>
            <a:off x="0" y="0"/>
            <a:ext cx="9144000" cy="6858000"/>
          </a:xfrm>
          <a:prstGeom prst="rect">
            <a:avLst/>
          </a:prstGeom>
          <a:noFill/>
          <a:ln w="9525">
            <a:noFill/>
            <a:miter lim="800000"/>
            <a:headEnd/>
            <a:tailEnd/>
          </a:ln>
        </p:spPr>
      </p:pic>
      <p:sp>
        <p:nvSpPr>
          <p:cNvPr id="36867" name="Marcador de texto 2"/>
          <p:cNvSpPr>
            <a:spLocks noGrp="1"/>
          </p:cNvSpPr>
          <p:nvPr>
            <p:ph type="body" idx="1"/>
          </p:nvPr>
        </p:nvSpPr>
        <p:spPr bwMode="auto">
          <a:xfrm>
            <a:off x="303213" y="1247775"/>
            <a:ext cx="8509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36868" name="Marcador de título 1"/>
          <p:cNvSpPr>
            <a:spLocks noGrp="1"/>
          </p:cNvSpPr>
          <p:nvPr>
            <p:ph type="title"/>
          </p:nvPr>
        </p:nvSpPr>
        <p:spPr bwMode="auto">
          <a:xfrm>
            <a:off x="303213" y="196850"/>
            <a:ext cx="6453187"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de-DE" smtClean="0"/>
          </a:p>
        </p:txBody>
      </p:sp>
    </p:spTree>
  </p:cSld>
  <p:clrMap bg1="lt1" tx1="dk1" bg2="lt2" tx2="dk2" accent1="accent1" accent2="accent2" accent3="accent3" accent4="accent4" accent5="accent5" accent6="accent6" hlink="hlink" folHlink="folHlink"/>
  <p:sldLayoutIdLst>
    <p:sldLayoutId id="2147483758" r:id="rId1"/>
    <p:sldLayoutId id="2147483757" r:id="rId2"/>
    <p:sldLayoutId id="2147483756" r:id="rId3"/>
    <p:sldLayoutId id="2147483755" r:id="rId4"/>
    <p:sldLayoutId id="2147483754" r:id="rId5"/>
    <p:sldLayoutId id="2147483753" r:id="rId6"/>
    <p:sldLayoutId id="2147483784" r:id="rId7"/>
  </p:sldLayoutIdLst>
  <p:txStyles>
    <p:titleStyle>
      <a:lvl1pPr algn="l" defTabSz="457200" rtl="0" eaLnBrk="0" fontAlgn="base" hangingPunct="0">
        <a:spcBef>
          <a:spcPct val="0"/>
        </a:spcBef>
        <a:spcAft>
          <a:spcPct val="0"/>
        </a:spcAft>
        <a:defRPr sz="2200" b="1" kern="1200">
          <a:solidFill>
            <a:schemeClr val="tx1"/>
          </a:solidFill>
          <a:latin typeface="Arial"/>
          <a:ea typeface="Geneva" pitchFamily="-109" charset="-128"/>
          <a:cs typeface="Arial"/>
        </a:defRPr>
      </a:lvl1pPr>
      <a:lvl2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2pPr>
      <a:lvl3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3pPr>
      <a:lvl4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4pPr>
      <a:lvl5pPr algn="l" defTabSz="457200" rtl="0" eaLnBrk="0" fontAlgn="base" hangingPunct="0">
        <a:spcBef>
          <a:spcPct val="0"/>
        </a:spcBef>
        <a:spcAft>
          <a:spcPct val="0"/>
        </a:spcAft>
        <a:defRPr sz="2200" b="1">
          <a:solidFill>
            <a:schemeClr val="tx1"/>
          </a:solidFill>
          <a:latin typeface="Arial" pitchFamily="-109" charset="0"/>
          <a:ea typeface="Geneva" pitchFamily="-109" charset="-128"/>
          <a:cs typeface="Arial" charset="0"/>
        </a:defRPr>
      </a:lvl5pPr>
      <a:lvl6pPr marL="457200" algn="l" defTabSz="457200" rtl="0" fontAlgn="base">
        <a:spcBef>
          <a:spcPct val="0"/>
        </a:spcBef>
        <a:spcAft>
          <a:spcPct val="0"/>
        </a:spcAft>
        <a:defRPr sz="2200" b="1">
          <a:solidFill>
            <a:schemeClr val="tx1"/>
          </a:solidFill>
          <a:latin typeface="Arial" pitchFamily="-109" charset="0"/>
          <a:ea typeface="Geneva" pitchFamily="-109" charset="-128"/>
        </a:defRPr>
      </a:lvl6pPr>
      <a:lvl7pPr marL="914400" algn="l" defTabSz="457200" rtl="0" fontAlgn="base">
        <a:spcBef>
          <a:spcPct val="0"/>
        </a:spcBef>
        <a:spcAft>
          <a:spcPct val="0"/>
        </a:spcAft>
        <a:defRPr sz="2200" b="1">
          <a:solidFill>
            <a:schemeClr val="tx1"/>
          </a:solidFill>
          <a:latin typeface="Arial" pitchFamily="-109" charset="0"/>
          <a:ea typeface="Geneva" pitchFamily="-109" charset="-128"/>
        </a:defRPr>
      </a:lvl7pPr>
      <a:lvl8pPr marL="1371600" algn="l" defTabSz="457200" rtl="0" fontAlgn="base">
        <a:spcBef>
          <a:spcPct val="0"/>
        </a:spcBef>
        <a:spcAft>
          <a:spcPct val="0"/>
        </a:spcAft>
        <a:defRPr sz="2200" b="1">
          <a:solidFill>
            <a:schemeClr val="tx1"/>
          </a:solidFill>
          <a:latin typeface="Arial" pitchFamily="-109" charset="0"/>
          <a:ea typeface="Geneva" pitchFamily="-109" charset="-128"/>
        </a:defRPr>
      </a:lvl8pPr>
      <a:lvl9pPr marL="1828800" algn="l" defTabSz="457200" rtl="0" fontAlgn="base">
        <a:spcBef>
          <a:spcPct val="0"/>
        </a:spcBef>
        <a:spcAft>
          <a:spcPct val="0"/>
        </a:spcAft>
        <a:defRPr sz="2200" b="1">
          <a:solidFill>
            <a:schemeClr val="tx1"/>
          </a:solidFill>
          <a:latin typeface="Arial" pitchFamily="-109" charset="0"/>
          <a:ea typeface="Geneva" pitchFamily="-109" charset="-128"/>
        </a:defRPr>
      </a:lvl9pPr>
    </p:titleStyle>
    <p:bodyStyle>
      <a:lvl1pPr marL="342900" indent="-342900" algn="l" defTabSz="457200" rtl="0" eaLnBrk="0" fontAlgn="base" hangingPunct="0">
        <a:spcBef>
          <a:spcPct val="20000"/>
        </a:spcBef>
        <a:spcAft>
          <a:spcPct val="0"/>
        </a:spcAft>
        <a:buFont typeface="Arial" charset="0"/>
        <a:defRPr sz="2200" b="1" kern="1200">
          <a:solidFill>
            <a:schemeClr val="tx1"/>
          </a:solidFill>
          <a:latin typeface="Arial"/>
          <a:ea typeface="Geneva" pitchFamily="-109" charset="-128"/>
          <a:cs typeface="Arial"/>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2pPr>
      <a:lvl3pPr marL="11430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3pPr>
      <a:lvl4pPr marL="16002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4pPr>
      <a:lvl5pPr marL="2057400" indent="-228600" algn="l" defTabSz="457200" rtl="0" eaLnBrk="0" fontAlgn="base" hangingPunct="0">
        <a:spcBef>
          <a:spcPct val="20000"/>
        </a:spcBef>
        <a:spcAft>
          <a:spcPct val="0"/>
        </a:spcAft>
        <a:buFont typeface="Arial" charset="0"/>
        <a:buChar char="»"/>
        <a:defRPr sz="2200" kern="1200">
          <a:solidFill>
            <a:schemeClr val="tx1"/>
          </a:solidFill>
          <a:latin typeface="Arial"/>
          <a:ea typeface="Geneva" pitchFamily="-109"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4.png"/><Relationship Id="rId1" Type="http://schemas.openxmlformats.org/officeDocument/2006/relationships/slideLayout" Target="../slideLayouts/slideLayout3.xml"/><Relationship Id="rId4" Type="http://schemas.openxmlformats.org/officeDocument/2006/relationships/image" Target="../media/image176.png"/></Relationships>
</file>

<file path=ppt/slides/_rels/slide10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4.png"/><Relationship Id="rId1" Type="http://schemas.openxmlformats.org/officeDocument/2006/relationships/slideLayout" Target="../slideLayouts/slideLayout3.xml"/><Relationship Id="rId4" Type="http://schemas.openxmlformats.org/officeDocument/2006/relationships/image" Target="../media/image176.png"/></Relationships>
</file>

<file path=ppt/slides/_rels/slide10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png"/><Relationship Id="rId1" Type="http://schemas.openxmlformats.org/officeDocument/2006/relationships/slideLayout" Target="../slideLayouts/slideLayout3.xml"/><Relationship Id="rId6" Type="http://schemas.openxmlformats.org/officeDocument/2006/relationships/image" Target="../media/image203.png"/><Relationship Id="rId5" Type="http://schemas.openxmlformats.org/officeDocument/2006/relationships/image" Target="../media/image202.jpeg"/><Relationship Id="rId4" Type="http://schemas.openxmlformats.org/officeDocument/2006/relationships/image" Target="../media/image201.jpeg"/></Relationships>
</file>

<file path=ppt/slides/_rels/slide10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wmf"/><Relationship Id="rId1" Type="http://schemas.openxmlformats.org/officeDocument/2006/relationships/slideLayout" Target="../slideLayouts/slideLayout3.xml"/><Relationship Id="rId4" Type="http://schemas.openxmlformats.org/officeDocument/2006/relationships/image" Target="../media/image20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3.xml"/><Relationship Id="rId4" Type="http://schemas.openxmlformats.org/officeDocument/2006/relationships/image" Target="../media/image209.jpeg"/></Relationships>
</file>

<file path=ppt/slides/_rels/slide11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3.xml"/><Relationship Id="rId4" Type="http://schemas.openxmlformats.org/officeDocument/2006/relationships/image" Target="../media/image213.png"/></Relationships>
</file>

<file path=ppt/slides/_rels/slide11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image" Target="../media/image221.png"/><Relationship Id="rId1" Type="http://schemas.openxmlformats.org/officeDocument/2006/relationships/slideLayout" Target="../slideLayouts/slideLayout3.xml"/><Relationship Id="rId6" Type="http://schemas.openxmlformats.org/officeDocument/2006/relationships/image" Target="../media/image225.png"/><Relationship Id="rId5" Type="http://schemas.openxmlformats.org/officeDocument/2006/relationships/image" Target="../media/image224.pn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3.xml"/><Relationship Id="rId5" Type="http://schemas.openxmlformats.org/officeDocument/2006/relationships/image" Target="../media/image233.png"/><Relationship Id="rId4" Type="http://schemas.openxmlformats.org/officeDocument/2006/relationships/image" Target="../media/image232.png"/></Relationships>
</file>

<file path=ppt/slides/_rels/slide12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3.xml"/><Relationship Id="rId5" Type="http://schemas.openxmlformats.org/officeDocument/2006/relationships/image" Target="../media/image232.png"/><Relationship Id="rId4" Type="http://schemas.openxmlformats.org/officeDocument/2006/relationships/image" Target="../media/image236.png"/></Relationships>
</file>

<file path=ppt/slides/_rels/slide12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3.xml"/><Relationship Id="rId4" Type="http://schemas.openxmlformats.org/officeDocument/2006/relationships/image" Target="../media/image239.png"/></Relationships>
</file>

<file path=ppt/slides/_rels/slide12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3.xml"/><Relationship Id="rId4" Type="http://schemas.openxmlformats.org/officeDocument/2006/relationships/image" Target="../media/image244.png"/></Relationships>
</file>

<file path=ppt/slides/_rels/slide12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3.xml"/><Relationship Id="rId4" Type="http://schemas.openxmlformats.org/officeDocument/2006/relationships/image" Target="../media/image247.png"/></Relationships>
</file>

<file path=ppt/slides/_rels/slide12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8.png"/><Relationship Id="rId1" Type="http://schemas.openxmlformats.org/officeDocument/2006/relationships/slideLayout" Target="../slideLayouts/slideLayout3.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7.png"/></Relationships>
</file>

<file path=ppt/slides/_rels/slide128.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47.png"/><Relationship Id="rId2" Type="http://schemas.openxmlformats.org/officeDocument/2006/relationships/image" Target="../media/image251.png"/><Relationship Id="rId1" Type="http://schemas.openxmlformats.org/officeDocument/2006/relationships/slideLayout" Target="../slideLayouts/slideLayout3.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12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0.png"/><Relationship Id="rId1" Type="http://schemas.openxmlformats.org/officeDocument/2006/relationships/slideLayout" Target="../slideLayouts/slideLayout3.xml"/><Relationship Id="rId5" Type="http://schemas.openxmlformats.org/officeDocument/2006/relationships/image" Target="../media/image259.png"/><Relationship Id="rId4" Type="http://schemas.openxmlformats.org/officeDocument/2006/relationships/image" Target="../media/image233.png"/></Relationships>
</file>

<file path=ppt/slides/_rels/slide13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3.xml"/><Relationship Id="rId6" Type="http://schemas.openxmlformats.org/officeDocument/2006/relationships/image" Target="../media/image262.png"/><Relationship Id="rId5" Type="http://schemas.openxmlformats.org/officeDocument/2006/relationships/image" Target="../media/image232.png"/><Relationship Id="rId4" Type="http://schemas.openxmlformats.org/officeDocument/2006/relationships/image" Target="../media/image236.png"/></Relationships>
</file>

<file path=ppt/slides/_rels/slide13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3.xml"/><Relationship Id="rId4" Type="http://schemas.openxmlformats.org/officeDocument/2006/relationships/image" Target="../media/image244.png"/></Relationships>
</file>

<file path=ppt/slides/_rels/slide13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3.xml"/><Relationship Id="rId4" Type="http://schemas.openxmlformats.org/officeDocument/2006/relationships/image" Target="../media/image247.png"/></Relationships>
</file>

<file path=ppt/slides/_rels/slide135.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8.png"/><Relationship Id="rId1" Type="http://schemas.openxmlformats.org/officeDocument/2006/relationships/slideLayout" Target="../slideLayouts/slideLayout3.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7.png"/></Relationships>
</file>

<file path=ppt/slides/_rels/slide136.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47.png"/><Relationship Id="rId2" Type="http://schemas.openxmlformats.org/officeDocument/2006/relationships/image" Target="../media/image251.png"/><Relationship Id="rId1" Type="http://schemas.openxmlformats.org/officeDocument/2006/relationships/slideLayout" Target="../slideLayouts/slideLayout3.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137.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264.wmf"/><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hyperlink" Target="http://www.win-tech.com/html/modbus1.htm"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21.png"/><Relationship Id="rId1" Type="http://schemas.openxmlformats.org/officeDocument/2006/relationships/slideLayout" Target="../slideLayouts/slideLayout3.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s>
</file>

<file path=ppt/slides/_rels/slide151.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84.png"/><Relationship Id="rId1" Type="http://schemas.openxmlformats.org/officeDocument/2006/relationships/slideLayout" Target="../slideLayouts/slideLayout3.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5.png"/></Relationships>
</file>

<file path=ppt/slides/_rels/slide15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3.xml"/><Relationship Id="rId6" Type="http://schemas.openxmlformats.org/officeDocument/2006/relationships/image" Target="../media/image295.png"/><Relationship Id="rId5" Type="http://schemas.openxmlformats.org/officeDocument/2006/relationships/image" Target="../media/image294.png"/><Relationship Id="rId4" Type="http://schemas.openxmlformats.org/officeDocument/2006/relationships/image" Target="../media/image29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3.xml"/><Relationship Id="rId5" Type="http://schemas.openxmlformats.org/officeDocument/2006/relationships/image" Target="../media/image53.wmf"/><Relationship Id="rId4" Type="http://schemas.openxmlformats.org/officeDocument/2006/relationships/image" Target="../media/image52.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5.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 Id="rId5" Type="http://schemas.openxmlformats.org/officeDocument/2006/relationships/image" Target="../media/image110.png"/><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6.wmf"/><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12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2.png"/><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xml"/><Relationship Id="rId4" Type="http://schemas.openxmlformats.org/officeDocument/2006/relationships/image" Target="../media/image135.png"/></Relationships>
</file>

<file path=ppt/slides/_rels/slide6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6.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wmf"/><Relationship Id="rId1" Type="http://schemas.openxmlformats.org/officeDocument/2006/relationships/slideLayout" Target="../slideLayouts/slideLayout3.xml"/><Relationship Id="rId4" Type="http://schemas.openxmlformats.org/officeDocument/2006/relationships/image" Target="../media/image159.png"/></Relationships>
</file>

<file path=ppt/slides/_rels/slide8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notesSlide" Target="../notesSlides/notesSlide5.xml"/><Relationship Id="rId7" Type="http://schemas.openxmlformats.org/officeDocument/2006/relationships/image" Target="../media/image165.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64.png"/><Relationship Id="rId5" Type="http://schemas.openxmlformats.org/officeDocument/2006/relationships/image" Target="../media/image163.wmf"/><Relationship Id="rId4" Type="http://schemas.openxmlformats.org/officeDocument/2006/relationships/image" Target="../media/image162.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3.wmf"/><Relationship Id="rId5" Type="http://schemas.openxmlformats.org/officeDocument/2006/relationships/image" Target="../media/image169.wmf"/><Relationship Id="rId4" Type="http://schemas.openxmlformats.org/officeDocument/2006/relationships/image" Target="../media/image168.png"/></Relationships>
</file>

<file path=ppt/slides/_rels/slide9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xml"/><Relationship Id="rId5" Type="http://schemas.openxmlformats.org/officeDocument/2006/relationships/image" Target="../media/image176.png"/><Relationship Id="rId4" Type="http://schemas.openxmlformats.org/officeDocument/2006/relationships/image" Target="../media/image172.png"/></Relationships>
</file>

<file path=ppt/slides/_rels/slide9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9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3.xml"/><Relationship Id="rId4" Type="http://schemas.openxmlformats.org/officeDocument/2006/relationships/image" Target="../media/image183.png"/></Relationships>
</file>

<file path=ppt/slides/_rels/slide9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86.png"/><Relationship Id="rId4" Type="http://schemas.openxmlformats.org/officeDocument/2006/relationships/image" Target="../media/image185.png"/></Relationships>
</file>

<file path=ppt/slides/_rels/slide9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3.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hteck 2"/>
          <p:cNvSpPr>
            <a:spLocks noChangeArrowheads="1"/>
          </p:cNvSpPr>
          <p:nvPr/>
        </p:nvSpPr>
        <p:spPr bwMode="auto">
          <a:xfrm>
            <a:off x="0" y="6488113"/>
            <a:ext cx="255588" cy="246062"/>
          </a:xfrm>
          <a:prstGeom prst="rect">
            <a:avLst/>
          </a:prstGeom>
          <a:noFill/>
          <a:ln w="9525">
            <a:noFill/>
            <a:miter lim="800000"/>
            <a:headEnd/>
            <a:tailEnd/>
          </a:ln>
        </p:spPr>
        <p:txBody>
          <a:bodyPr wrap="none">
            <a:spAutoFit/>
          </a:bodyPr>
          <a:lstStyle/>
          <a:p>
            <a:fld id="{94C3574A-A60E-4385-B1C3-D1A7C6C8C267}" type="slidenum">
              <a:rPr lang="de-DE" sz="1000">
                <a:solidFill>
                  <a:schemeClr val="bg1"/>
                </a:solidFill>
              </a:rPr>
              <a:pPr/>
              <a:t>1</a:t>
            </a:fld>
            <a:endParaRPr lang="de-DE" sz="100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type="body" idx="1"/>
          </p:nvPr>
        </p:nvPicPr>
        <p:blipFill>
          <a:blip r:embed="rId2"/>
          <a:srcRect b="6569"/>
          <a:stretch>
            <a:fillRect/>
          </a:stretch>
        </p:blipFill>
        <p:spPr>
          <a:xfrm>
            <a:off x="1195388" y="1997075"/>
            <a:ext cx="3576637" cy="3844505"/>
          </a:xfrm>
          <a:noFill/>
        </p:spPr>
      </p:pic>
      <p:sp>
        <p:nvSpPr>
          <p:cNvPr id="6148" name="Text Box 4"/>
          <p:cNvSpPr txBox="1">
            <a:spLocks noChangeArrowheads="1"/>
          </p:cNvSpPr>
          <p:nvPr/>
        </p:nvSpPr>
        <p:spPr bwMode="auto">
          <a:xfrm>
            <a:off x="5940425" y="2795172"/>
            <a:ext cx="2089150" cy="830263"/>
          </a:xfrm>
          <a:prstGeom prst="rect">
            <a:avLst/>
          </a:prstGeom>
          <a:noFill/>
          <a:ln w="9525">
            <a:noFill/>
            <a:miter lim="800000"/>
            <a:headEnd/>
            <a:tailEnd/>
          </a:ln>
        </p:spPr>
        <p:txBody>
          <a:bodyPr>
            <a:spAutoFit/>
          </a:bodyPr>
          <a:lstStyle/>
          <a:p>
            <a:pPr>
              <a:spcBef>
                <a:spcPct val="50000"/>
              </a:spcBef>
            </a:pPr>
            <a:r>
              <a:rPr lang="de-DE" dirty="0">
                <a:ea typeface="Geneva" pitchFamily="-31" charset="-128"/>
                <a:cs typeface="Times New Roman" pitchFamily="18" charset="0"/>
              </a:rPr>
              <a:t>Potenzialfreie Eingänge</a:t>
            </a:r>
          </a:p>
        </p:txBody>
      </p:sp>
      <p:sp>
        <p:nvSpPr>
          <p:cNvPr id="6149" name="Text Box 5"/>
          <p:cNvSpPr txBox="1">
            <a:spLocks noChangeArrowheads="1"/>
          </p:cNvSpPr>
          <p:nvPr/>
        </p:nvSpPr>
        <p:spPr bwMode="auto">
          <a:xfrm>
            <a:off x="5003800" y="2205038"/>
            <a:ext cx="647700" cy="1555750"/>
          </a:xfrm>
          <a:prstGeom prst="rect">
            <a:avLst/>
          </a:prstGeom>
          <a:noFill/>
          <a:ln w="9525">
            <a:noFill/>
            <a:miter lim="800000"/>
            <a:headEnd/>
            <a:tailEnd/>
          </a:ln>
        </p:spPr>
        <p:txBody>
          <a:bodyPr>
            <a:spAutoFit/>
          </a:bodyPr>
          <a:lstStyle/>
          <a:p>
            <a:pPr>
              <a:spcBef>
                <a:spcPct val="50000"/>
              </a:spcBef>
            </a:pPr>
            <a:r>
              <a:rPr lang="de-DE" sz="9600">
                <a:latin typeface="Simplex"/>
                <a:ea typeface="Geneva" pitchFamily="-31" charset="-128"/>
                <a:cs typeface="Times New Roman" pitchFamily="18" charset="0"/>
              </a:rPr>
              <a:t>{</a:t>
            </a:r>
          </a:p>
        </p:txBody>
      </p:sp>
      <p:sp>
        <p:nvSpPr>
          <p:cNvPr id="6150" name="Text Box 6"/>
          <p:cNvSpPr txBox="1">
            <a:spLocks noChangeArrowheads="1"/>
          </p:cNvSpPr>
          <p:nvPr/>
        </p:nvSpPr>
        <p:spPr bwMode="auto">
          <a:xfrm>
            <a:off x="5076825" y="4005263"/>
            <a:ext cx="504825" cy="1555750"/>
          </a:xfrm>
          <a:prstGeom prst="rect">
            <a:avLst/>
          </a:prstGeom>
          <a:noFill/>
          <a:ln w="9525">
            <a:noFill/>
            <a:miter lim="800000"/>
            <a:headEnd/>
            <a:tailEnd/>
          </a:ln>
        </p:spPr>
        <p:txBody>
          <a:bodyPr>
            <a:spAutoFit/>
          </a:bodyPr>
          <a:lstStyle/>
          <a:p>
            <a:pPr>
              <a:spcBef>
                <a:spcPct val="50000"/>
              </a:spcBef>
            </a:pPr>
            <a:r>
              <a:rPr lang="de-DE" sz="9600">
                <a:latin typeface="Simplex"/>
                <a:ea typeface="Geneva" pitchFamily="-31" charset="-128"/>
                <a:cs typeface="Times New Roman" pitchFamily="18" charset="0"/>
              </a:rPr>
              <a:t>}</a:t>
            </a:r>
          </a:p>
        </p:txBody>
      </p:sp>
      <p:sp>
        <p:nvSpPr>
          <p:cNvPr id="6151" name="Rectangle 7"/>
          <p:cNvSpPr>
            <a:spLocks noChangeArrowheads="1"/>
          </p:cNvSpPr>
          <p:nvPr/>
        </p:nvSpPr>
        <p:spPr bwMode="auto">
          <a:xfrm>
            <a:off x="2740025" y="4427538"/>
            <a:ext cx="215900" cy="576262"/>
          </a:xfrm>
          <a:prstGeom prst="rect">
            <a:avLst/>
          </a:prstGeom>
          <a:solidFill>
            <a:srgbClr val="FF0000">
              <a:alpha val="23921"/>
            </a:srgbClr>
          </a:solidFill>
          <a:ln w="9525">
            <a:solidFill>
              <a:schemeClr val="tx1"/>
            </a:solidFill>
            <a:miter lim="800000"/>
            <a:headEnd/>
            <a:tailEnd/>
          </a:ln>
        </p:spPr>
        <p:txBody>
          <a:bodyPr wrap="none" anchor="ctr"/>
          <a:lstStyle/>
          <a:p>
            <a:endParaRPr lang="de-DE"/>
          </a:p>
        </p:txBody>
      </p:sp>
      <p:sp>
        <p:nvSpPr>
          <p:cNvPr id="6152" name="Text Box 8"/>
          <p:cNvSpPr txBox="1">
            <a:spLocks noChangeArrowheads="1"/>
          </p:cNvSpPr>
          <p:nvPr/>
        </p:nvSpPr>
        <p:spPr bwMode="auto">
          <a:xfrm>
            <a:off x="5940424" y="4723866"/>
            <a:ext cx="2334517" cy="369332"/>
          </a:xfrm>
          <a:prstGeom prst="rect">
            <a:avLst/>
          </a:prstGeom>
          <a:noFill/>
          <a:ln w="9525">
            <a:noFill/>
            <a:miter lim="800000"/>
            <a:headEnd/>
            <a:tailEnd/>
          </a:ln>
        </p:spPr>
        <p:txBody>
          <a:bodyPr wrap="square">
            <a:spAutoFit/>
          </a:bodyPr>
          <a:lstStyle/>
          <a:p>
            <a:pPr>
              <a:spcBef>
                <a:spcPct val="50000"/>
              </a:spcBef>
            </a:pPr>
            <a:r>
              <a:rPr lang="de-DE" dirty="0">
                <a:ea typeface="Geneva" pitchFamily="-31" charset="-128"/>
                <a:cs typeface="Times New Roman" pitchFamily="18" charset="0"/>
              </a:rPr>
              <a:t>Ausgänge 12 V DC</a:t>
            </a:r>
          </a:p>
        </p:txBody>
      </p:sp>
      <p:sp>
        <p:nvSpPr>
          <p:cNvPr id="6153" name="Titel 9"/>
          <p:cNvSpPr>
            <a:spLocks noGrp="1"/>
          </p:cNvSpPr>
          <p:nvPr>
            <p:ph type="title"/>
          </p:nvPr>
        </p:nvSpPr>
        <p:spPr/>
        <p:txBody>
          <a:bodyPr/>
          <a:lstStyle/>
          <a:p>
            <a:pPr marL="355600" indent="-355600"/>
            <a:r>
              <a:rPr lang="de-DE" dirty="0" smtClean="0"/>
              <a:t>1.	Geräteeigene Kontakte</a:t>
            </a:r>
            <a:br>
              <a:rPr lang="de-DE" dirty="0" smtClean="0"/>
            </a:br>
            <a:r>
              <a:rPr lang="de-DE" dirty="0" smtClean="0">
                <a:solidFill>
                  <a:srgbClr val="FF0000"/>
                </a:solidFill>
              </a:rPr>
              <a:t>T10 (CN061)</a:t>
            </a:r>
            <a:endParaRPr lang="de-DE" dirty="0" smtClean="0"/>
          </a:p>
        </p:txBody>
      </p:sp>
      <p:sp>
        <p:nvSpPr>
          <p:cNvPr id="6154" name="Textfeld 10"/>
          <p:cNvSpPr txBox="1">
            <a:spLocks noChangeArrowheads="1"/>
          </p:cNvSpPr>
          <p:nvPr/>
        </p:nvSpPr>
        <p:spPr bwMode="auto">
          <a:xfrm>
            <a:off x="1258888" y="2205038"/>
            <a:ext cx="1441450" cy="276225"/>
          </a:xfrm>
          <a:prstGeom prst="rect">
            <a:avLst/>
          </a:prstGeom>
          <a:solidFill>
            <a:schemeClr val="bg1"/>
          </a:solidFill>
          <a:ln w="9525">
            <a:noFill/>
            <a:miter lim="800000"/>
            <a:headEnd/>
            <a:tailEnd/>
          </a:ln>
        </p:spPr>
        <p:txBody>
          <a:bodyPr>
            <a:spAutoFit/>
          </a:bodyPr>
          <a:lstStyle/>
          <a:p>
            <a:pPr algn="r"/>
            <a:r>
              <a:rPr lang="de-DE" sz="1200" dirty="0"/>
              <a:t>EIN/AUS</a:t>
            </a:r>
          </a:p>
        </p:txBody>
      </p:sp>
      <p:sp>
        <p:nvSpPr>
          <p:cNvPr id="6155" name="Textfeld 12"/>
          <p:cNvSpPr txBox="1">
            <a:spLocks noChangeArrowheads="1"/>
          </p:cNvSpPr>
          <p:nvPr/>
        </p:nvSpPr>
        <p:spPr bwMode="auto">
          <a:xfrm>
            <a:off x="1258888" y="3903663"/>
            <a:ext cx="1441450" cy="461962"/>
          </a:xfrm>
          <a:prstGeom prst="rect">
            <a:avLst/>
          </a:prstGeom>
          <a:solidFill>
            <a:schemeClr val="bg1"/>
          </a:solidFill>
          <a:ln w="9525">
            <a:noFill/>
            <a:miter lim="800000"/>
            <a:headEnd/>
            <a:tailEnd/>
          </a:ln>
        </p:spPr>
        <p:txBody>
          <a:bodyPr>
            <a:spAutoFit/>
          </a:bodyPr>
          <a:lstStyle/>
          <a:p>
            <a:pPr algn="r"/>
            <a:r>
              <a:rPr lang="de-DE" sz="1200"/>
              <a:t>Betriebs-</a:t>
            </a:r>
            <a:br>
              <a:rPr lang="de-DE" sz="1200"/>
            </a:br>
            <a:r>
              <a:rPr lang="de-DE" sz="1200"/>
              <a:t>ausgang</a:t>
            </a:r>
          </a:p>
        </p:txBody>
      </p:sp>
      <p:sp>
        <p:nvSpPr>
          <p:cNvPr id="6156" name="Textfeld 13"/>
          <p:cNvSpPr txBox="1">
            <a:spLocks noChangeArrowheads="1"/>
          </p:cNvSpPr>
          <p:nvPr/>
        </p:nvSpPr>
        <p:spPr bwMode="auto">
          <a:xfrm>
            <a:off x="1258888" y="5056188"/>
            <a:ext cx="1441450" cy="460375"/>
          </a:xfrm>
          <a:prstGeom prst="rect">
            <a:avLst/>
          </a:prstGeom>
          <a:solidFill>
            <a:schemeClr val="bg1"/>
          </a:solidFill>
          <a:ln w="9525">
            <a:noFill/>
            <a:miter lim="800000"/>
            <a:headEnd/>
            <a:tailEnd/>
          </a:ln>
        </p:spPr>
        <p:txBody>
          <a:bodyPr>
            <a:spAutoFit/>
          </a:bodyPr>
          <a:lstStyle/>
          <a:p>
            <a:pPr algn="r"/>
            <a:r>
              <a:rPr lang="de-DE" sz="1200"/>
              <a:t>Alarm-</a:t>
            </a:r>
            <a:br>
              <a:rPr lang="de-DE" sz="1200"/>
            </a:br>
            <a:r>
              <a:rPr lang="de-DE" sz="1200"/>
              <a:t>ausgang</a:t>
            </a:r>
          </a:p>
        </p:txBody>
      </p:sp>
      <p:sp>
        <p:nvSpPr>
          <p:cNvPr id="6157" name="Textfeld 13"/>
          <p:cNvSpPr txBox="1">
            <a:spLocks noChangeArrowheads="1"/>
          </p:cNvSpPr>
          <p:nvPr/>
        </p:nvSpPr>
        <p:spPr bwMode="auto">
          <a:xfrm>
            <a:off x="1258888" y="3327400"/>
            <a:ext cx="1441450" cy="461963"/>
          </a:xfrm>
          <a:prstGeom prst="rect">
            <a:avLst/>
          </a:prstGeom>
          <a:solidFill>
            <a:schemeClr val="bg1"/>
          </a:solidFill>
          <a:ln w="9525">
            <a:noFill/>
            <a:miter lim="800000"/>
            <a:headEnd/>
            <a:tailEnd/>
          </a:ln>
        </p:spPr>
        <p:txBody>
          <a:bodyPr>
            <a:spAutoFit/>
          </a:bodyPr>
          <a:lstStyle/>
          <a:p>
            <a:pPr algn="r"/>
            <a:r>
              <a:rPr lang="de-DE" sz="1200"/>
              <a:t>Fernbedienung</a:t>
            </a:r>
          </a:p>
          <a:p>
            <a:pPr algn="r"/>
            <a:r>
              <a:rPr lang="de-DE" sz="1200"/>
              <a:t>Sperre / Freigabe</a:t>
            </a:r>
          </a:p>
        </p:txBody>
      </p:sp>
      <p:sp>
        <p:nvSpPr>
          <p:cNvPr id="13" name="Textfeld 10"/>
          <p:cNvSpPr txBox="1">
            <a:spLocks noChangeArrowheads="1"/>
          </p:cNvSpPr>
          <p:nvPr/>
        </p:nvSpPr>
        <p:spPr bwMode="auto">
          <a:xfrm>
            <a:off x="1263401" y="2840514"/>
            <a:ext cx="1441450" cy="276225"/>
          </a:xfrm>
          <a:prstGeom prst="rect">
            <a:avLst/>
          </a:prstGeom>
          <a:solidFill>
            <a:schemeClr val="bg1"/>
          </a:solidFill>
          <a:ln w="9525">
            <a:noFill/>
            <a:miter lim="800000"/>
            <a:headEnd/>
            <a:tailEnd/>
          </a:ln>
        </p:spPr>
        <p:txBody>
          <a:bodyPr>
            <a:spAutoFit/>
          </a:bodyPr>
          <a:lstStyle/>
          <a:p>
            <a:pPr algn="r"/>
            <a:r>
              <a:rPr lang="de-DE" sz="1200" dirty="0" smtClean="0"/>
              <a:t>Gemeinsamer</a:t>
            </a:r>
            <a:endParaRPr lang="de-DE" sz="1200" dirty="0"/>
          </a:p>
        </p:txBody>
      </p:sp>
      <p:sp>
        <p:nvSpPr>
          <p:cNvPr id="14" name="Textfeld 10"/>
          <p:cNvSpPr txBox="1">
            <a:spLocks noChangeArrowheads="1"/>
          </p:cNvSpPr>
          <p:nvPr/>
        </p:nvSpPr>
        <p:spPr bwMode="auto">
          <a:xfrm>
            <a:off x="1263401" y="4580283"/>
            <a:ext cx="1441450" cy="276225"/>
          </a:xfrm>
          <a:prstGeom prst="rect">
            <a:avLst/>
          </a:prstGeom>
          <a:solidFill>
            <a:schemeClr val="bg1"/>
          </a:solidFill>
          <a:ln w="9525">
            <a:noFill/>
            <a:miter lim="800000"/>
            <a:headEnd/>
            <a:tailEnd/>
          </a:ln>
        </p:spPr>
        <p:txBody>
          <a:bodyPr>
            <a:spAutoFit/>
          </a:bodyPr>
          <a:lstStyle/>
          <a:p>
            <a:pPr algn="r"/>
            <a:r>
              <a:rPr lang="de-DE" sz="1200" dirty="0" smtClean="0"/>
              <a:t>Gemeinsamer</a:t>
            </a:r>
            <a:endParaRPr lang="de-DE" sz="12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9"/>
          <p:cNvSpPr>
            <a:spLocks noGrp="1"/>
          </p:cNvSpPr>
          <p:nvPr>
            <p:ph type="title"/>
          </p:nvPr>
        </p:nvSpPr>
        <p:spPr/>
        <p:txBody>
          <a:bodyPr/>
          <a:lstStyle/>
          <a:p>
            <a:pPr marL="360000" indent="-36000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CZ-CLNC2</a:t>
            </a:r>
            <a:r>
              <a:rPr lang="de-DE" altLang="ja-JP" dirty="0" smtClean="0">
                <a:sym typeface="Wingdings" pitchFamily="2" charset="2"/>
              </a:rPr>
              <a:t> – LonWorks-Interface</a:t>
            </a:r>
            <a:endParaRPr lang="de-DE" altLang="ja-JP" dirty="0"/>
          </a:p>
        </p:txBody>
      </p:sp>
      <p:sp>
        <p:nvSpPr>
          <p:cNvPr id="7"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LON: Tools </a:t>
            </a:r>
            <a:endParaRPr lang="de-DE" dirty="0">
              <a:solidFill>
                <a:schemeClr val="accent1">
                  <a:lumMod val="60000"/>
                  <a:lumOff val="40000"/>
                </a:schemeClr>
              </a:solidFill>
              <a:latin typeface="Arial" pitchFamily="34" charset="0"/>
              <a:cs typeface="Arial" pitchFamily="34" charset="0"/>
            </a:endParaRPr>
          </a:p>
        </p:txBody>
      </p:sp>
      <p:sp>
        <p:nvSpPr>
          <p:cNvPr id="8" name="Text Box 4"/>
          <p:cNvSpPr txBox="1">
            <a:spLocks noChangeArrowheads="1"/>
          </p:cNvSpPr>
          <p:nvPr/>
        </p:nvSpPr>
        <p:spPr bwMode="auto">
          <a:xfrm>
            <a:off x="468313" y="1724024"/>
            <a:ext cx="7956550" cy="553998"/>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lIns="0" tIns="0" rIns="0" bIns="0">
            <a:spAutoFit/>
          </a:bodyPr>
          <a:lstStyle/>
          <a:p>
            <a:pPr>
              <a:spcBef>
                <a:spcPct val="50000"/>
              </a:spcBef>
            </a:pPr>
            <a:r>
              <a:rPr dirty="0" smtClean="0"/>
              <a:t>Der Betrieb des LonWorks-Interface kann über eine USB-auf-RS485-Schnittstelle am Computer überprüft werden.</a:t>
            </a:r>
            <a:endParaRPr lang="de-DE" dirty="0"/>
          </a:p>
        </p:txBody>
      </p:sp>
      <p:sp>
        <p:nvSpPr>
          <p:cNvPr id="9" name="Text Box 5"/>
          <p:cNvSpPr txBox="1">
            <a:spLocks noChangeArrowheads="1"/>
          </p:cNvSpPr>
          <p:nvPr/>
        </p:nvSpPr>
        <p:spPr bwMode="auto">
          <a:xfrm>
            <a:off x="468313" y="2573338"/>
            <a:ext cx="8315076" cy="1523494"/>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spcBef>
                <a:spcPct val="50000"/>
              </a:spcBef>
            </a:pPr>
            <a:r>
              <a:rPr dirty="0" smtClean="0"/>
              <a:t>Voraussetzung:</a:t>
            </a:r>
          </a:p>
          <a:p>
            <a:pPr>
              <a:spcBef>
                <a:spcPct val="50000"/>
              </a:spcBef>
              <a:buFontTx/>
              <a:buChar char="•"/>
            </a:pPr>
            <a:r>
              <a:rPr dirty="0" smtClean="0"/>
              <a:t> Windows-kompatibler Computer</a:t>
            </a:r>
          </a:p>
          <a:p>
            <a:pPr>
              <a:spcBef>
                <a:spcPct val="50000"/>
              </a:spcBef>
              <a:buFontTx/>
              <a:buChar char="•"/>
            </a:pPr>
            <a:r>
              <a:rPr dirty="0" smtClean="0"/>
              <a:t> LonWorks-Schnittstelle für USB-Anschluss, Beispiel (ca. 200 €): </a:t>
            </a:r>
            <a:r>
              <a:rPr lang="de-DE" b="1" dirty="0" smtClean="0"/>
              <a:t>XLON USB</a:t>
            </a:r>
            <a:endParaRPr lang="de-DE" b="1" dirty="0"/>
          </a:p>
          <a:p>
            <a:pPr>
              <a:spcBef>
                <a:spcPct val="50000"/>
              </a:spcBef>
              <a:buFontTx/>
              <a:buChar char="•"/>
            </a:pPr>
            <a:r>
              <a:rPr dirty="0" smtClean="0"/>
              <a:t> Demo-Version (gratis) der Software </a:t>
            </a:r>
            <a:r>
              <a:rPr lang="de-DE" b="1" dirty="0" smtClean="0">
                <a:solidFill>
                  <a:schemeClr val="accent2"/>
                </a:solidFill>
              </a:rPr>
              <a:t>NLStart_1_0_10</a:t>
            </a:r>
            <a:r>
              <a:rPr dirty="0" smtClean="0"/>
              <a:t>: wird bereitgestellt</a:t>
            </a:r>
            <a:endParaRPr lang="de-DE" dirty="0"/>
          </a:p>
        </p:txBody>
      </p:sp>
      <p:pic>
        <p:nvPicPr>
          <p:cNvPr id="9219" name="Picture 3"/>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3540003" y="4712677"/>
            <a:ext cx="2758965" cy="1381857"/>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4321921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a:t>
            </a:r>
            <a:r>
              <a:rPr lang="de-DE" altLang="ja-JP" dirty="0" smtClean="0">
                <a:sym typeface="Wingdings" pitchFamily="2" charset="2"/>
              </a:rPr>
              <a:t> - Kommunikationsadapter</a:t>
            </a:r>
            <a:endParaRPr lang="de-DE" altLang="ja-JP" dirty="0"/>
          </a:p>
        </p:txBody>
      </p:sp>
      <p:pic>
        <p:nvPicPr>
          <p:cNvPr id="9" name="Picture 2"/>
          <p:cNvPicPr>
            <a:picLocks noChangeAspect="1" noChangeArrowheads="1"/>
          </p:cNvPicPr>
          <p:nvPr/>
        </p:nvPicPr>
        <p:blipFill>
          <a:blip r:embed="rId2" cstate="print"/>
          <a:srcRect r="8511" b="2165"/>
          <a:stretch>
            <a:fillRect/>
          </a:stretch>
        </p:blipFill>
        <p:spPr bwMode="auto">
          <a:xfrm>
            <a:off x="251520" y="1196752"/>
            <a:ext cx="1091963" cy="1080120"/>
          </a:xfrm>
          <a:prstGeom prst="rect">
            <a:avLst/>
          </a:prstGeom>
          <a:noFill/>
          <a:ln w="9525">
            <a:noFill/>
            <a:miter lim="800000"/>
            <a:headEnd/>
            <a:tailEnd/>
          </a:ln>
        </p:spPr>
      </p:pic>
      <p:sp>
        <p:nvSpPr>
          <p:cNvPr id="6" name="Text Box 4"/>
          <p:cNvSpPr txBox="1">
            <a:spLocks noChangeArrowheads="1"/>
          </p:cNvSpPr>
          <p:nvPr/>
        </p:nvSpPr>
        <p:spPr bwMode="auto">
          <a:xfrm>
            <a:off x="1763688" y="1268760"/>
            <a:ext cx="6768752"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1" hangingPunct="1">
              <a:spcBef>
                <a:spcPct val="50000"/>
              </a:spcBef>
            </a:pPr>
            <a:r>
              <a:rPr kumimoji="1" lang="de-DE" altLang="ja-JP" smtClean="0">
                <a:latin typeface="Arial" pitchFamily="34" charset="0"/>
                <a:ea typeface="MS Gothic" pitchFamily="49" charset="-128"/>
                <a:cs typeface="Arial" pitchFamily="34" charset="0"/>
              </a:rPr>
              <a:t>CZ-CFUNC2 ist ein flexibler Kommunikationsadapter, mit dem die Anbindungsmöglichkeiten erweitert werden.</a:t>
            </a:r>
            <a:endParaRPr kumimoji="1" lang="de-DE" altLang="ja-JP" dirty="0">
              <a:latin typeface="Arial" pitchFamily="34" charset="0"/>
              <a:ea typeface="MS Gothic" pitchFamily="49" charset="-128"/>
              <a:cs typeface="Arial" pitchFamily="34" charset="0"/>
            </a:endParaRPr>
          </a:p>
        </p:txBody>
      </p:sp>
      <p:sp>
        <p:nvSpPr>
          <p:cNvPr id="8" name="Text Box 5"/>
          <p:cNvSpPr txBox="1">
            <a:spLocks noChangeArrowheads="1"/>
          </p:cNvSpPr>
          <p:nvPr/>
        </p:nvSpPr>
        <p:spPr bwMode="auto">
          <a:xfrm>
            <a:off x="303212" y="2564904"/>
            <a:ext cx="8445251" cy="3477875"/>
          </a:xfrm>
          <a:prstGeom prst="rect">
            <a:avLst/>
          </a:prstGeom>
          <a:noFill/>
          <a:ln w="9525">
            <a:noFill/>
            <a:miter lim="800000"/>
            <a:headEnd/>
            <a:tailEnd/>
          </a:ln>
          <a:effectLst/>
        </p:spPr>
        <p:txBody>
          <a:bodyPr wrap="square">
            <a:spAutoFit/>
          </a:bodyPr>
          <a:lstStyle/>
          <a:p>
            <a:pPr marL="268288" indent="-268288">
              <a:buFontTx/>
              <a:buChar char="•"/>
            </a:pPr>
            <a:r>
              <a:rPr kumimoji="1" lang="de-DE" sz="2200" dirty="0" smtClean="0">
                <a:latin typeface="Arial" pitchFamily="34" charset="0"/>
                <a:cs typeface="Arial" pitchFamily="34" charset="0"/>
              </a:rPr>
              <a:t>Erforderlich für Touch-Screen, wenn 3 oder mehr P-Links angeschlossen werden sollen</a:t>
            </a:r>
            <a:br>
              <a:rPr kumimoji="1" lang="de-DE" sz="2200" dirty="0" smtClean="0">
                <a:latin typeface="Arial" pitchFamily="34" charset="0"/>
                <a:cs typeface="Arial" pitchFamily="34" charset="0"/>
              </a:rPr>
            </a:br>
            <a:endParaRPr kumimoji="1" lang="de-DE" sz="2200" dirty="0" smtClean="0">
              <a:latin typeface="Arial" pitchFamily="34" charset="0"/>
              <a:cs typeface="Arial" pitchFamily="34" charset="0"/>
            </a:endParaRPr>
          </a:p>
          <a:p>
            <a:pPr marL="268288" indent="-268288">
              <a:buFontTx/>
              <a:buChar char="•"/>
            </a:pPr>
            <a:r>
              <a:rPr kumimoji="1" lang="de-DE" sz="2200" dirty="0" smtClean="0">
                <a:latin typeface="Arial" pitchFamily="34" charset="0"/>
                <a:cs typeface="Arial" pitchFamily="34" charset="0"/>
              </a:rPr>
              <a:t>Erforderlich für zusätzliche Impulsmessgeräte (Verbrauchsmessung)</a:t>
            </a:r>
          </a:p>
          <a:p>
            <a:pPr marL="268288" indent="-268288">
              <a:buFontTx/>
              <a:buChar char="•"/>
            </a:pPr>
            <a:endParaRPr kumimoji="1" lang="de-DE" sz="2200" dirty="0" smtClean="0">
              <a:latin typeface="Arial" pitchFamily="34" charset="0"/>
              <a:cs typeface="Arial" pitchFamily="34" charset="0"/>
            </a:endParaRPr>
          </a:p>
          <a:p>
            <a:pPr marL="268288" indent="-268288">
              <a:buFontTx/>
              <a:buChar char="•"/>
            </a:pPr>
            <a:r>
              <a:rPr kumimoji="1" lang="de-DE" sz="2200" dirty="0" smtClean="0">
                <a:latin typeface="Arial" pitchFamily="34" charset="0"/>
                <a:cs typeface="Arial" pitchFamily="34" charset="0"/>
              </a:rPr>
              <a:t>Erforderlich für P-AIMS</a:t>
            </a:r>
            <a:br>
              <a:rPr kumimoji="1" lang="de-DE" sz="2200" dirty="0" smtClean="0">
                <a:latin typeface="Arial" pitchFamily="34" charset="0"/>
                <a:cs typeface="Arial" pitchFamily="34" charset="0"/>
              </a:rPr>
            </a:br>
            <a:endParaRPr kumimoji="1" lang="de-DE" sz="2200" dirty="0" smtClean="0">
              <a:latin typeface="Arial" pitchFamily="34" charset="0"/>
              <a:cs typeface="Arial" pitchFamily="34" charset="0"/>
            </a:endParaRPr>
          </a:p>
          <a:p>
            <a:pPr marL="268288" indent="-268288">
              <a:buFontTx/>
              <a:buChar char="•"/>
            </a:pPr>
            <a:r>
              <a:rPr kumimoji="1" lang="de-DE" sz="2200" dirty="0" smtClean="0">
                <a:latin typeface="Arial" pitchFamily="34" charset="0"/>
                <a:cs typeface="Arial" pitchFamily="34" charset="0"/>
              </a:rPr>
              <a:t>Erforderlich für externe Bus-Kommunikation (Anschluss an GLTs)</a:t>
            </a:r>
            <a:endParaRPr kumimoji="1" lang="de-DE" sz="2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3"/>
          <p:cNvGrpSpPr>
            <a:grpSpLocks noChangeAspect="1"/>
          </p:cNvGrpSpPr>
          <p:nvPr/>
        </p:nvGrpSpPr>
        <p:grpSpPr>
          <a:xfrm>
            <a:off x="3275852" y="1844823"/>
            <a:ext cx="5726327" cy="4320000"/>
            <a:chOff x="3275856" y="1844824"/>
            <a:chExt cx="5335141" cy="4024883"/>
          </a:xfrm>
        </p:grpSpPr>
        <p:pic>
          <p:nvPicPr>
            <p:cNvPr id="1026" name="Picture 2"/>
            <p:cNvPicPr>
              <a:picLocks noChangeAspect="1" noChangeArrowheads="1"/>
            </p:cNvPicPr>
            <p:nvPr/>
          </p:nvPicPr>
          <p:blipFill>
            <a:blip r:embed="rId2" cstate="print"/>
            <a:srcRect/>
            <a:stretch>
              <a:fillRect/>
            </a:stretch>
          </p:blipFill>
          <p:spPr bwMode="auto">
            <a:xfrm>
              <a:off x="3419872" y="1916832"/>
              <a:ext cx="5191125" cy="3952875"/>
            </a:xfrm>
            <a:prstGeom prst="rect">
              <a:avLst/>
            </a:prstGeom>
            <a:noFill/>
            <a:ln w="9525">
              <a:noFill/>
              <a:miter lim="800000"/>
              <a:headEnd/>
              <a:tailEnd/>
            </a:ln>
          </p:spPr>
        </p:pic>
        <p:sp>
          <p:nvSpPr>
            <p:cNvPr id="13" name="Rettangolo 12"/>
            <p:cNvSpPr/>
            <p:nvPr/>
          </p:nvSpPr>
          <p:spPr>
            <a:xfrm>
              <a:off x="3275856" y="1844824"/>
              <a:ext cx="504056" cy="288032"/>
            </a:xfrm>
            <a:prstGeom prst="rect">
              <a:avLst/>
            </a:prstGeom>
            <a:solidFill>
              <a:schemeClr val="l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r>
              <a:rPr lang="de-DE" altLang="ja-JP" dirty="0" smtClean="0">
                <a:solidFill>
                  <a:prstClr val="black"/>
                </a:solidFill>
              </a:rPr>
              <a:t/>
            </a:r>
            <a:br>
              <a:rPr lang="de-DE" altLang="ja-JP" dirty="0" smtClean="0">
                <a:solidFill>
                  <a:prstClr val="black"/>
                </a:solidFill>
              </a:rPr>
            </a:br>
            <a:r>
              <a:rPr lang="de-DE" altLang="ja-JP" dirty="0" smtClean="0">
                <a:solidFill>
                  <a:srgbClr val="FF0000"/>
                </a:solidFill>
                <a:sym typeface="Wingdings" pitchFamily="2" charset="2"/>
              </a:rPr>
              <a:t>CZ-CFUNC2</a:t>
            </a:r>
            <a:r>
              <a:rPr lang="de-DE" altLang="ja-JP" dirty="0" smtClean="0">
                <a:solidFill>
                  <a:prstClr val="black"/>
                </a:solidFill>
                <a:sym typeface="Wingdings" pitchFamily="2" charset="2"/>
              </a:rPr>
              <a:t> - Kommunikationsadapter</a:t>
            </a:r>
            <a:endParaRPr lang="de-DE" altLang="ja-JP" sz="2000" dirty="0">
              <a:solidFill>
                <a:srgbClr val="000066"/>
              </a:solidFill>
              <a:ea typeface="ヒラギノ角ゴ Pro W3" pitchFamily="28" charset="-128"/>
            </a:endParaRPr>
          </a:p>
        </p:txBody>
      </p:sp>
      <p:pic>
        <p:nvPicPr>
          <p:cNvPr id="9" name="Picture 2"/>
          <p:cNvPicPr>
            <a:picLocks noChangeAspect="1" noChangeArrowheads="1"/>
          </p:cNvPicPr>
          <p:nvPr/>
        </p:nvPicPr>
        <p:blipFill>
          <a:blip r:embed="rId3" cstate="print"/>
          <a:srcRect r="8511" b="2165"/>
          <a:stretch>
            <a:fillRect/>
          </a:stretch>
        </p:blipFill>
        <p:spPr bwMode="auto">
          <a:xfrm>
            <a:off x="4644008" y="3861048"/>
            <a:ext cx="436785" cy="432048"/>
          </a:xfrm>
          <a:prstGeom prst="rect">
            <a:avLst/>
          </a:prstGeom>
          <a:noFill/>
          <a:ln w="9525">
            <a:noFill/>
            <a:miter lim="800000"/>
            <a:headEnd/>
            <a:tailEnd/>
          </a:ln>
        </p:spPr>
      </p:pic>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cs typeface="Arial" pitchFamily="34" charset="0"/>
              </a:rPr>
              <a:t>Anschluss des Kommunikationsadapters</a:t>
            </a:r>
            <a:endParaRPr lang="de-DE" dirty="0">
              <a:solidFill>
                <a:schemeClr val="accent1">
                  <a:lumMod val="60000"/>
                  <a:lumOff val="40000"/>
                </a:schemeClr>
              </a:solidFill>
              <a:latin typeface="Arial" pitchFamily="34" charset="0"/>
              <a:cs typeface="Arial" pitchFamily="34" charset="0"/>
            </a:endParaRPr>
          </a:p>
        </p:txBody>
      </p:sp>
      <p:pic>
        <p:nvPicPr>
          <p:cNvPr id="15" name="Picture 2"/>
          <p:cNvPicPr>
            <a:picLocks noChangeAspect="1" noChangeArrowheads="1"/>
          </p:cNvPicPr>
          <p:nvPr/>
        </p:nvPicPr>
        <p:blipFill>
          <a:blip r:embed="rId3" cstate="print"/>
          <a:srcRect r="8511" b="2165"/>
          <a:stretch>
            <a:fillRect/>
          </a:stretch>
        </p:blipFill>
        <p:spPr bwMode="auto">
          <a:xfrm>
            <a:off x="4644008" y="5157192"/>
            <a:ext cx="436785" cy="432048"/>
          </a:xfrm>
          <a:prstGeom prst="rect">
            <a:avLst/>
          </a:prstGeom>
          <a:noFill/>
          <a:ln w="9525">
            <a:noFill/>
            <a:miter lim="800000"/>
            <a:headEnd/>
            <a:tailEnd/>
          </a:ln>
        </p:spPr>
      </p:pic>
      <p:pic>
        <p:nvPicPr>
          <p:cNvPr id="16" name="Picture 3"/>
          <p:cNvPicPr>
            <a:picLocks noChangeAspect="1" noChangeArrowheads="1"/>
          </p:cNvPicPr>
          <p:nvPr/>
        </p:nvPicPr>
        <p:blipFill>
          <a:blip r:embed="rId4" cstate="print"/>
          <a:srcRect/>
          <a:stretch>
            <a:fillRect/>
          </a:stretch>
        </p:blipFill>
        <p:spPr bwMode="auto">
          <a:xfrm>
            <a:off x="3996040" y="2268716"/>
            <a:ext cx="900000" cy="833494"/>
          </a:xfrm>
          <a:prstGeom prst="rect">
            <a:avLst/>
          </a:prstGeom>
          <a:noFill/>
          <a:ln w="9525">
            <a:noFill/>
            <a:miter lim="800000"/>
            <a:headEnd/>
            <a:tailEnd/>
          </a:ln>
          <a:effectLst/>
        </p:spPr>
      </p:pic>
      <p:sp>
        <p:nvSpPr>
          <p:cNvPr id="17" name="Text Box 5"/>
          <p:cNvSpPr txBox="1">
            <a:spLocks noChangeArrowheads="1"/>
          </p:cNvSpPr>
          <p:nvPr/>
        </p:nvSpPr>
        <p:spPr bwMode="auto">
          <a:xfrm>
            <a:off x="395536" y="1916832"/>
            <a:ext cx="3024336" cy="120032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indent="273050" algn="ctr"/>
            <a:r>
              <a:rPr kumimoji="1" lang="de-DE" smtClean="0">
                <a:solidFill>
                  <a:srgbClr val="0070C0"/>
                </a:solidFill>
                <a:latin typeface="Arial" pitchFamily="34" charset="0"/>
                <a:cs typeface="Arial" pitchFamily="34" charset="0"/>
              </a:rPr>
              <a:t>Erforderlich für Touch-Screen, wenn 3 oder mehr P-Links angeschlossen werden sollen.</a:t>
            </a:r>
            <a:endParaRPr kumimoji="1" lang="de-DE" dirty="0">
              <a:solidFill>
                <a:srgbClr val="0070C0"/>
              </a:solidFill>
              <a:latin typeface="Arial" pitchFamily="34" charset="0"/>
              <a:cs typeface="Arial" pitchFamily="34" charset="0"/>
            </a:endParaRPr>
          </a:p>
        </p:txBody>
      </p:sp>
      <p:sp>
        <p:nvSpPr>
          <p:cNvPr id="18" name="Text Box 5"/>
          <p:cNvSpPr txBox="1">
            <a:spLocks noChangeArrowheads="1"/>
          </p:cNvSpPr>
          <p:nvPr/>
        </p:nvSpPr>
        <p:spPr bwMode="auto">
          <a:xfrm>
            <a:off x="323528" y="4335488"/>
            <a:ext cx="3456384" cy="92333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kumimoji="1" lang="de-DE" dirty="0" smtClean="0">
                <a:solidFill>
                  <a:srgbClr val="C00000"/>
                </a:solidFill>
                <a:latin typeface="Arial" pitchFamily="34" charset="0"/>
                <a:cs typeface="Arial" pitchFamily="34" charset="0"/>
              </a:rPr>
              <a:t>Erforderlich für zusätzliche Impulsmessgeräte (Verbrauchsmessung)</a:t>
            </a:r>
          </a:p>
        </p:txBody>
      </p:sp>
      <p:cxnSp>
        <p:nvCxnSpPr>
          <p:cNvPr id="20" name="Connettore 2 19"/>
          <p:cNvCxnSpPr>
            <a:stCxn id="17" idx="3"/>
            <a:endCxn id="16" idx="3"/>
          </p:cNvCxnSpPr>
          <p:nvPr/>
        </p:nvCxnSpPr>
        <p:spPr>
          <a:xfrm>
            <a:off x="3419872" y="2516997"/>
            <a:ext cx="1476168" cy="16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Connettore 2 21"/>
          <p:cNvCxnSpPr>
            <a:stCxn id="17" idx="3"/>
          </p:cNvCxnSpPr>
          <p:nvPr/>
        </p:nvCxnSpPr>
        <p:spPr>
          <a:xfrm>
            <a:off x="3419872" y="2516997"/>
            <a:ext cx="1440160" cy="3359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onnettore 2 25"/>
          <p:cNvCxnSpPr>
            <a:stCxn id="18" idx="3"/>
          </p:cNvCxnSpPr>
          <p:nvPr/>
        </p:nvCxnSpPr>
        <p:spPr>
          <a:xfrm>
            <a:off x="3779912" y="4797153"/>
            <a:ext cx="864096" cy="360039"/>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Connettore 2 22"/>
          <p:cNvCxnSpPr/>
          <p:nvPr/>
        </p:nvCxnSpPr>
        <p:spPr>
          <a:xfrm>
            <a:off x="3430428" y="2685463"/>
            <a:ext cx="1213580" cy="11755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Rettangolo 23"/>
          <p:cNvSpPr/>
          <p:nvPr/>
        </p:nvSpPr>
        <p:spPr>
          <a:xfrm>
            <a:off x="3779912" y="3117161"/>
            <a:ext cx="468000" cy="46800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smtClean="0">
                <a:solidFill>
                  <a:schemeClr val="tx1"/>
                </a:solidFill>
                <a:latin typeface="Arial" pitchFamily="34" charset="0"/>
                <a:cs typeface="Arial" pitchFamily="34" charset="0"/>
              </a:rPr>
              <a:t>3 - 4</a:t>
            </a:r>
            <a:endParaRPr lang="de-DE" sz="1100" b="1"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par>
                                <p:cTn id="28" presetID="9"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dissolv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3"/>
          <p:cNvGrpSpPr>
            <a:grpSpLocks noChangeAspect="1"/>
          </p:cNvGrpSpPr>
          <p:nvPr/>
        </p:nvGrpSpPr>
        <p:grpSpPr>
          <a:xfrm>
            <a:off x="3275852" y="1844823"/>
            <a:ext cx="5726327" cy="4320000"/>
            <a:chOff x="3275856" y="1844824"/>
            <a:chExt cx="5335141" cy="4024883"/>
          </a:xfrm>
        </p:grpSpPr>
        <p:pic>
          <p:nvPicPr>
            <p:cNvPr id="1026" name="Picture 2"/>
            <p:cNvPicPr>
              <a:picLocks noChangeAspect="1" noChangeArrowheads="1"/>
            </p:cNvPicPr>
            <p:nvPr/>
          </p:nvPicPr>
          <p:blipFill>
            <a:blip r:embed="rId2" cstate="print"/>
            <a:srcRect/>
            <a:stretch>
              <a:fillRect/>
            </a:stretch>
          </p:blipFill>
          <p:spPr bwMode="auto">
            <a:xfrm>
              <a:off x="3419872" y="1916832"/>
              <a:ext cx="5191125" cy="3952875"/>
            </a:xfrm>
            <a:prstGeom prst="rect">
              <a:avLst/>
            </a:prstGeom>
            <a:noFill/>
            <a:ln w="9525">
              <a:noFill/>
              <a:miter lim="800000"/>
              <a:headEnd/>
              <a:tailEnd/>
            </a:ln>
          </p:spPr>
        </p:pic>
        <p:sp>
          <p:nvSpPr>
            <p:cNvPr id="13" name="Rettangolo 12"/>
            <p:cNvSpPr/>
            <p:nvPr/>
          </p:nvSpPr>
          <p:spPr>
            <a:xfrm>
              <a:off x="3275856" y="1844824"/>
              <a:ext cx="504056" cy="288032"/>
            </a:xfrm>
            <a:prstGeom prst="rect">
              <a:avLst/>
            </a:prstGeom>
            <a:solidFill>
              <a:schemeClr val="l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r>
              <a:rPr lang="de-DE" altLang="ja-JP" dirty="0" smtClean="0">
                <a:solidFill>
                  <a:prstClr val="black"/>
                </a:solidFill>
              </a:rPr>
              <a:t/>
            </a:r>
            <a:br>
              <a:rPr lang="de-DE" altLang="ja-JP" dirty="0" smtClean="0">
                <a:solidFill>
                  <a:prstClr val="black"/>
                </a:solidFill>
              </a:rPr>
            </a:br>
            <a:r>
              <a:rPr lang="de-DE" altLang="ja-JP" dirty="0" smtClean="0">
                <a:solidFill>
                  <a:srgbClr val="FF0000"/>
                </a:solidFill>
                <a:sym typeface="Wingdings" pitchFamily="2" charset="2"/>
              </a:rPr>
              <a:t>CZ-CFUNC2</a:t>
            </a:r>
            <a:r>
              <a:rPr lang="de-DE" altLang="ja-JP" dirty="0" smtClean="0">
                <a:solidFill>
                  <a:prstClr val="black"/>
                </a:solidFill>
                <a:sym typeface="Wingdings" pitchFamily="2" charset="2"/>
              </a:rPr>
              <a:t> - Kommunikationsadapter</a:t>
            </a:r>
            <a:endParaRPr lang="de-DE" altLang="ja-JP" sz="2000" dirty="0">
              <a:solidFill>
                <a:srgbClr val="000066"/>
              </a:solidFill>
              <a:ea typeface="ヒラギノ角ゴ Pro W3" pitchFamily="28" charset="-128"/>
            </a:endParaRPr>
          </a:p>
        </p:txBody>
      </p:sp>
      <p:pic>
        <p:nvPicPr>
          <p:cNvPr id="9" name="Picture 2"/>
          <p:cNvPicPr>
            <a:picLocks noChangeAspect="1" noChangeArrowheads="1"/>
          </p:cNvPicPr>
          <p:nvPr/>
        </p:nvPicPr>
        <p:blipFill>
          <a:blip r:embed="rId3" cstate="print"/>
          <a:srcRect r="8511" b="2165"/>
          <a:stretch>
            <a:fillRect/>
          </a:stretch>
        </p:blipFill>
        <p:spPr bwMode="auto">
          <a:xfrm>
            <a:off x="4644008" y="3861048"/>
            <a:ext cx="436785" cy="432048"/>
          </a:xfrm>
          <a:prstGeom prst="rect">
            <a:avLst/>
          </a:prstGeom>
          <a:noFill/>
          <a:ln w="9525">
            <a:noFill/>
            <a:miter lim="800000"/>
            <a:headEnd/>
            <a:tailEnd/>
          </a:ln>
        </p:spPr>
      </p:pic>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cs typeface="Arial" pitchFamily="34" charset="0"/>
              </a:rPr>
              <a:t>Anschluss des Kommunikationsadapters</a:t>
            </a:r>
            <a:endParaRPr lang="de-DE" dirty="0">
              <a:solidFill>
                <a:schemeClr val="accent1">
                  <a:lumMod val="60000"/>
                  <a:lumOff val="40000"/>
                </a:schemeClr>
              </a:solidFill>
              <a:latin typeface="Arial" pitchFamily="34" charset="0"/>
              <a:cs typeface="Arial" pitchFamily="34" charset="0"/>
            </a:endParaRPr>
          </a:p>
        </p:txBody>
      </p:sp>
      <p:pic>
        <p:nvPicPr>
          <p:cNvPr id="15" name="Picture 2"/>
          <p:cNvPicPr>
            <a:picLocks noChangeAspect="1" noChangeArrowheads="1"/>
          </p:cNvPicPr>
          <p:nvPr/>
        </p:nvPicPr>
        <p:blipFill>
          <a:blip r:embed="rId3" cstate="print"/>
          <a:srcRect r="8511" b="2165"/>
          <a:stretch>
            <a:fillRect/>
          </a:stretch>
        </p:blipFill>
        <p:spPr bwMode="auto">
          <a:xfrm>
            <a:off x="4644008" y="5157192"/>
            <a:ext cx="436785" cy="432048"/>
          </a:xfrm>
          <a:prstGeom prst="rect">
            <a:avLst/>
          </a:prstGeom>
          <a:noFill/>
          <a:ln w="9525">
            <a:noFill/>
            <a:miter lim="800000"/>
            <a:headEnd/>
            <a:tailEnd/>
          </a:ln>
        </p:spPr>
      </p:pic>
      <p:pic>
        <p:nvPicPr>
          <p:cNvPr id="16" name="Picture 3"/>
          <p:cNvPicPr>
            <a:picLocks noChangeAspect="1" noChangeArrowheads="1"/>
          </p:cNvPicPr>
          <p:nvPr/>
        </p:nvPicPr>
        <p:blipFill>
          <a:blip r:embed="rId4" cstate="print"/>
          <a:srcRect/>
          <a:stretch>
            <a:fillRect/>
          </a:stretch>
        </p:blipFill>
        <p:spPr bwMode="auto">
          <a:xfrm>
            <a:off x="3996040" y="2268716"/>
            <a:ext cx="900000" cy="833494"/>
          </a:xfrm>
          <a:prstGeom prst="rect">
            <a:avLst/>
          </a:prstGeom>
          <a:noFill/>
          <a:ln w="9525">
            <a:noFill/>
            <a:miter lim="800000"/>
            <a:headEnd/>
            <a:tailEnd/>
          </a:ln>
          <a:effectLst/>
        </p:spPr>
      </p:pic>
      <p:sp>
        <p:nvSpPr>
          <p:cNvPr id="19" name="Text Box 6"/>
          <p:cNvSpPr txBox="1">
            <a:spLocks noChangeArrowheads="1"/>
          </p:cNvSpPr>
          <p:nvPr/>
        </p:nvSpPr>
        <p:spPr bwMode="auto">
          <a:xfrm>
            <a:off x="395536" y="1988840"/>
            <a:ext cx="3168352" cy="2862322"/>
          </a:xfrm>
          <a:prstGeom prst="rect">
            <a:avLst/>
          </a:prstGeom>
          <a:ln>
            <a:solidFill>
              <a:srgbClr val="0070C0"/>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180975" indent="-180975">
              <a:buFontTx/>
              <a:buChar char="•"/>
            </a:pPr>
            <a:r>
              <a:rPr kumimoji="1" lang="de-DE" altLang="ja-JP" dirty="0" smtClean="0">
                <a:solidFill>
                  <a:srgbClr val="0070C0"/>
                </a:solidFill>
                <a:latin typeface="Arial" pitchFamily="34" charset="0"/>
                <a:cs typeface="Arial" pitchFamily="34" charset="0"/>
              </a:rPr>
              <a:t>Steuerung von bis zu 128 Innengeräten (2 Links mit je 64 IG)</a:t>
            </a:r>
            <a:br>
              <a:rPr kumimoji="1" lang="de-DE" altLang="ja-JP" dirty="0" smtClean="0">
                <a:solidFill>
                  <a:srgbClr val="0070C0"/>
                </a:solidFill>
                <a:latin typeface="Arial" pitchFamily="34" charset="0"/>
                <a:cs typeface="Arial" pitchFamily="34" charset="0"/>
              </a:rPr>
            </a:br>
            <a:endParaRPr kumimoji="1" lang="de-DE" altLang="ja-JP" dirty="0" smtClean="0">
              <a:solidFill>
                <a:srgbClr val="0070C0"/>
              </a:solidFill>
              <a:latin typeface="Arial" pitchFamily="34" charset="0"/>
              <a:cs typeface="Arial" pitchFamily="34" charset="0"/>
            </a:endParaRPr>
          </a:p>
          <a:p>
            <a:pPr marL="180975" indent="-180975">
              <a:buFontTx/>
              <a:buChar char="•"/>
            </a:pPr>
            <a:r>
              <a:rPr kumimoji="1" lang="de-DE" altLang="ja-JP" dirty="0" smtClean="0">
                <a:solidFill>
                  <a:srgbClr val="0070C0"/>
                </a:solidFill>
                <a:latin typeface="Arial" pitchFamily="34" charset="0"/>
                <a:cs typeface="Arial" pitchFamily="34" charset="0"/>
              </a:rPr>
              <a:t>Verbindung mit PC über RS485</a:t>
            </a:r>
            <a:br>
              <a:rPr kumimoji="1" lang="de-DE" altLang="ja-JP" dirty="0" smtClean="0">
                <a:solidFill>
                  <a:srgbClr val="0070C0"/>
                </a:solidFill>
                <a:latin typeface="Arial" pitchFamily="34" charset="0"/>
                <a:cs typeface="Arial" pitchFamily="34" charset="0"/>
              </a:rPr>
            </a:br>
            <a:endParaRPr kumimoji="1" lang="de-DE" altLang="ja-JP" dirty="0" smtClean="0">
              <a:solidFill>
                <a:srgbClr val="0070C0"/>
              </a:solidFill>
              <a:latin typeface="Arial" pitchFamily="34" charset="0"/>
              <a:cs typeface="Arial" pitchFamily="34" charset="0"/>
            </a:endParaRPr>
          </a:p>
          <a:p>
            <a:pPr marL="180975" indent="-180975">
              <a:buFontTx/>
              <a:buChar char="•"/>
            </a:pPr>
            <a:r>
              <a:rPr kumimoji="1" lang="de-DE" altLang="ja-JP" dirty="0" smtClean="0">
                <a:solidFill>
                  <a:srgbClr val="0070C0"/>
                </a:solidFill>
                <a:latin typeface="Arial" pitchFamily="34" charset="0"/>
                <a:cs typeface="Arial" pitchFamily="34" charset="0"/>
              </a:rPr>
              <a:t>Digitale Ein- und Ausgänge (alle IG Ein/Aus, Betriebs- und Störmeldungen)</a:t>
            </a:r>
            <a:endParaRPr kumimoji="1" lang="de-DE" altLang="ja-JP" dirty="0">
              <a:solidFill>
                <a:srgbClr val="0070C0"/>
              </a:solidFill>
              <a:latin typeface="Arial" pitchFamily="34" charset="0"/>
              <a:cs typeface="Arial" pitchFamily="34" charset="0"/>
            </a:endParaRPr>
          </a:p>
        </p:txBody>
      </p:sp>
      <p:sp>
        <p:nvSpPr>
          <p:cNvPr id="21" name="Rettangolo arrotondato 20"/>
          <p:cNvSpPr/>
          <p:nvPr/>
        </p:nvSpPr>
        <p:spPr>
          <a:xfrm>
            <a:off x="4427984" y="3789040"/>
            <a:ext cx="936104" cy="648072"/>
          </a:xfrm>
          <a:prstGeom prst="roundRect">
            <a:avLst/>
          </a:prstGeom>
          <a:noFill/>
          <a:ln w="254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b="3151"/>
          <a:stretch>
            <a:fillRect/>
          </a:stretch>
        </p:blipFill>
        <p:spPr bwMode="auto">
          <a:xfrm>
            <a:off x="2267744" y="1556792"/>
            <a:ext cx="5951184" cy="4824536"/>
          </a:xfrm>
          <a:prstGeom prst="rect">
            <a:avLst/>
          </a:prstGeom>
          <a:noFill/>
          <a:ln w="9525">
            <a:noFill/>
            <a:miter lim="800000"/>
            <a:headEnd/>
            <a:tailEnd/>
          </a:ln>
        </p:spPr>
      </p:pic>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r>
              <a:rPr lang="de-DE" altLang="ja-JP" dirty="0" smtClean="0">
                <a:solidFill>
                  <a:prstClr val="black"/>
                </a:solidFill>
              </a:rPr>
              <a:t/>
            </a:r>
            <a:br>
              <a:rPr lang="de-DE" altLang="ja-JP" dirty="0" smtClean="0">
                <a:solidFill>
                  <a:prstClr val="black"/>
                </a:solidFill>
              </a:rPr>
            </a:br>
            <a:r>
              <a:rPr lang="de-DE" altLang="ja-JP" dirty="0" smtClean="0">
                <a:solidFill>
                  <a:srgbClr val="FF0000"/>
                </a:solidFill>
                <a:sym typeface="Wingdings" pitchFamily="2" charset="2"/>
              </a:rPr>
              <a:t>CZ-CFUNC2</a:t>
            </a:r>
            <a:r>
              <a:rPr lang="de-DE" altLang="ja-JP" dirty="0" smtClean="0">
                <a:solidFill>
                  <a:prstClr val="black"/>
                </a:solidFill>
                <a:sym typeface="Wingdings" pitchFamily="2" charset="2"/>
              </a:rPr>
              <a:t> - Kommunikationsadapter</a:t>
            </a:r>
            <a:endParaRPr lang="de-DE" altLang="ja-JP" sz="2000" dirty="0">
              <a:solidFill>
                <a:srgbClr val="000066"/>
              </a:solidFill>
              <a:ea typeface="ヒラギノ角ゴ Pro W3" pitchFamily="28" charset="-128"/>
            </a:endParaRPr>
          </a:p>
        </p:txBody>
      </p:sp>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Anschlüsse über Klemmenleiste</a:t>
            </a:r>
            <a:endParaRPr lang="de-DE" dirty="0">
              <a:solidFill>
                <a:schemeClr val="accent1">
                  <a:lumMod val="60000"/>
                  <a:lumOff val="40000"/>
                </a:schemeClr>
              </a:solidFill>
              <a:latin typeface="Arial" pitchFamily="34" charset="0"/>
              <a:cs typeface="Arial" pitchFamily="34" charset="0"/>
            </a:endParaRPr>
          </a:p>
        </p:txBody>
      </p:sp>
      <p:pic>
        <p:nvPicPr>
          <p:cNvPr id="15" name="Picture 2"/>
          <p:cNvPicPr>
            <a:picLocks noChangeAspect="1" noChangeArrowheads="1"/>
          </p:cNvPicPr>
          <p:nvPr/>
        </p:nvPicPr>
        <p:blipFill>
          <a:blip r:embed="rId3" cstate="print"/>
          <a:srcRect r="8511" b="2165"/>
          <a:stretch>
            <a:fillRect/>
          </a:stretch>
        </p:blipFill>
        <p:spPr bwMode="auto">
          <a:xfrm>
            <a:off x="323528" y="2060848"/>
            <a:ext cx="1383153" cy="1368152"/>
          </a:xfrm>
          <a:prstGeom prst="rect">
            <a:avLst/>
          </a:prstGeom>
          <a:noFill/>
          <a:ln w="9525">
            <a:noFill/>
            <a:miter lim="800000"/>
            <a:headEnd/>
            <a:tailEnd/>
          </a:ln>
        </p:spPr>
      </p:pic>
      <p:sp>
        <p:nvSpPr>
          <p:cNvPr id="21" name="Rettangolo arrotondato 20"/>
          <p:cNvSpPr/>
          <p:nvPr/>
        </p:nvSpPr>
        <p:spPr>
          <a:xfrm>
            <a:off x="5076056" y="3645024"/>
            <a:ext cx="1512168" cy="360040"/>
          </a:xfrm>
          <a:prstGeom prst="round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Rettangolo arrotondato 24"/>
          <p:cNvSpPr/>
          <p:nvPr/>
        </p:nvSpPr>
        <p:spPr>
          <a:xfrm>
            <a:off x="2411760" y="4365104"/>
            <a:ext cx="3672408" cy="288032"/>
          </a:xfrm>
          <a:prstGeom prst="round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Rettangolo arrotondato 26"/>
          <p:cNvSpPr/>
          <p:nvPr/>
        </p:nvSpPr>
        <p:spPr>
          <a:xfrm>
            <a:off x="6660232" y="3645024"/>
            <a:ext cx="993171" cy="360040"/>
          </a:xfrm>
          <a:prstGeom prst="round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Rettangolo arrotondato 27"/>
          <p:cNvSpPr/>
          <p:nvPr/>
        </p:nvSpPr>
        <p:spPr>
          <a:xfrm>
            <a:off x="2411760" y="4581128"/>
            <a:ext cx="5544616" cy="468000"/>
          </a:xfrm>
          <a:prstGeom prst="round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Rettangolo arrotondato 28"/>
          <p:cNvSpPr/>
          <p:nvPr/>
        </p:nvSpPr>
        <p:spPr>
          <a:xfrm>
            <a:off x="2411760" y="5013176"/>
            <a:ext cx="5544616" cy="1296144"/>
          </a:xfrm>
          <a:prstGeom prst="roundRect">
            <a:avLst/>
          </a:prstGeom>
          <a:noFill/>
          <a:ln w="254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Rettangolo arrotondato 28"/>
          <p:cNvSpPr/>
          <p:nvPr/>
        </p:nvSpPr>
        <p:spPr>
          <a:xfrm>
            <a:off x="5812077" y="3231715"/>
            <a:ext cx="1841326" cy="413309"/>
          </a:xfrm>
          <a:prstGeom prst="roundRect">
            <a:avLst/>
          </a:prstGeom>
          <a:noFill/>
          <a:ln w="254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grpId="1"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par>
                                <p:cTn id="23" presetID="9" presetClass="entr" presetSubtype="0" fill="hold" grpId="1"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0" nodeType="clickEffect">
                                  <p:stCondLst>
                                    <p:cond delay="0"/>
                                  </p:stCondLst>
                                  <p:childTnLst>
                                    <p:animEffect transition="out" filter="dissolv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dissolve">
                                      <p:cBhvr>
                                        <p:cTn id="37" dur="500"/>
                                        <p:tgtEl>
                                          <p:spTgt spid="2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5" grpId="0" animBg="1"/>
      <p:bldP spid="25" grpId="1" animBg="1"/>
      <p:bldP spid="27" grpId="0" animBg="1"/>
      <p:bldP spid="27" grpId="1" animBg="1"/>
      <p:bldP spid="28" grpId="0" animBg="1"/>
      <p:bldP spid="28" grpId="1" animBg="1"/>
      <p:bldP spid="29" grpId="0" animBg="1"/>
      <p:bldP spid="1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a:t>
            </a:r>
            <a:r>
              <a:rPr lang="de-DE" altLang="ja-JP" dirty="0" smtClean="0">
                <a:solidFill>
                  <a:prstClr val="black"/>
                </a:solidFill>
                <a:sym typeface="Wingdings" pitchFamily="2" charset="2"/>
              </a:rPr>
              <a:t> - Kommunikationsadapter</a:t>
            </a:r>
            <a:endParaRPr lang="de-DE" altLang="ja-JP" sz="2000" dirty="0">
              <a:solidFill>
                <a:srgbClr val="000066"/>
              </a:solidFill>
              <a:ea typeface="ヒラギノ角ゴ Pro W3" pitchFamily="28" charset="-128"/>
            </a:endParaRPr>
          </a:p>
        </p:txBody>
      </p:sp>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cs typeface="Arial" pitchFamily="34" charset="0"/>
              </a:rPr>
              <a:t>P-AIMS</a:t>
            </a:r>
            <a:endParaRPr lang="de-DE" dirty="0">
              <a:solidFill>
                <a:schemeClr val="accent1">
                  <a:lumMod val="60000"/>
                  <a:lumOff val="40000"/>
                </a:schemeClr>
              </a:solidFill>
              <a:latin typeface="Arial" pitchFamily="34" charset="0"/>
              <a:cs typeface="Arial"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683568" y="1700808"/>
            <a:ext cx="7492016" cy="45780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a:t>
            </a:r>
            <a:r>
              <a:rPr lang="de-DE" altLang="ja-JP" dirty="0" smtClean="0">
                <a:solidFill>
                  <a:prstClr val="black"/>
                </a:solidFill>
                <a:sym typeface="Wingdings" pitchFamily="2" charset="2"/>
              </a:rPr>
              <a:t> - Kommunikationsadapter</a:t>
            </a:r>
            <a:endParaRPr lang="de-DE" altLang="ja-JP" sz="2000" dirty="0">
              <a:solidFill>
                <a:srgbClr val="000066"/>
              </a:solidFill>
              <a:ea typeface="ヒラギノ角ゴ Pro W3" pitchFamily="28" charset="-128"/>
            </a:endParaRPr>
          </a:p>
        </p:txBody>
      </p:sp>
      <p:sp>
        <p:nvSpPr>
          <p:cNvPr id="8" name="CasellaDiTesto 7"/>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cs typeface="Arial" pitchFamily="34" charset="0"/>
              </a:rPr>
              <a:t>Verbindungen zu externen GLTs</a:t>
            </a:r>
            <a:endParaRPr lang="de-DE" dirty="0">
              <a:solidFill>
                <a:schemeClr val="accent1">
                  <a:lumMod val="60000"/>
                  <a:lumOff val="40000"/>
                </a:schemeClr>
              </a:solidFill>
              <a:latin typeface="Arial" pitchFamily="34" charset="0"/>
              <a:cs typeface="Arial" pitchFamily="34" charset="0"/>
            </a:endParaRPr>
          </a:p>
        </p:txBody>
      </p:sp>
      <p:grpSp>
        <p:nvGrpSpPr>
          <p:cNvPr id="2" name="Gruppo 16"/>
          <p:cNvGrpSpPr/>
          <p:nvPr/>
        </p:nvGrpSpPr>
        <p:grpSpPr>
          <a:xfrm>
            <a:off x="251520" y="1772816"/>
            <a:ext cx="8640960" cy="4145384"/>
            <a:chOff x="251520" y="1772816"/>
            <a:chExt cx="8640960" cy="4145384"/>
          </a:xfrm>
        </p:grpSpPr>
        <p:pic>
          <p:nvPicPr>
            <p:cNvPr id="7" name="Picture 3"/>
            <p:cNvPicPr>
              <a:picLocks noChangeAspect="1" noChangeArrowheads="1"/>
            </p:cNvPicPr>
            <p:nvPr/>
          </p:nvPicPr>
          <p:blipFill>
            <a:blip r:embed="rId2" cstate="print"/>
            <a:srcRect/>
            <a:stretch>
              <a:fillRect/>
            </a:stretch>
          </p:blipFill>
          <p:spPr bwMode="auto">
            <a:xfrm>
              <a:off x="251520" y="1772816"/>
              <a:ext cx="8569325" cy="2489200"/>
            </a:xfrm>
            <a:prstGeom prst="rect">
              <a:avLst/>
            </a:prstGeom>
            <a:noFill/>
            <a:ln w="9525">
              <a:noFill/>
              <a:miter lim="800000"/>
              <a:headEnd/>
              <a:tailEnd/>
            </a:ln>
            <a:effectLst/>
          </p:spPr>
        </p:pic>
        <p:grpSp>
          <p:nvGrpSpPr>
            <p:cNvPr id="3" name="Gruppo 14"/>
            <p:cNvGrpSpPr/>
            <p:nvPr/>
          </p:nvGrpSpPr>
          <p:grpSpPr>
            <a:xfrm>
              <a:off x="6948264" y="4509120"/>
              <a:ext cx="1944216" cy="1409080"/>
              <a:chOff x="2987824" y="4509120"/>
              <a:chExt cx="1944216" cy="1409080"/>
            </a:xfrm>
          </p:grpSpPr>
          <p:pic>
            <p:nvPicPr>
              <p:cNvPr id="11" name="Picture 3"/>
              <p:cNvPicPr>
                <a:picLocks noChangeAspect="1" noChangeArrowheads="1"/>
              </p:cNvPicPr>
              <p:nvPr/>
            </p:nvPicPr>
            <p:blipFill>
              <a:blip r:embed="rId2" cstate="print"/>
              <a:srcRect l="69745" t="43392" r="8407"/>
              <a:stretch>
                <a:fillRect/>
              </a:stretch>
            </p:blipFill>
            <p:spPr bwMode="auto">
              <a:xfrm>
                <a:off x="3059832" y="4509120"/>
                <a:ext cx="1872208" cy="1409080"/>
              </a:xfrm>
              <a:prstGeom prst="rect">
                <a:avLst/>
              </a:prstGeom>
              <a:noFill/>
              <a:ln w="9525">
                <a:noFill/>
                <a:miter lim="800000"/>
                <a:headEnd/>
                <a:tailEnd/>
              </a:ln>
              <a:effectLst/>
            </p:spPr>
          </p:pic>
          <p:sp>
            <p:nvSpPr>
              <p:cNvPr id="12" name="Rettangolo 11"/>
              <p:cNvSpPr/>
              <p:nvPr/>
            </p:nvSpPr>
            <p:spPr>
              <a:xfrm>
                <a:off x="2987824" y="5301208"/>
                <a:ext cx="468000" cy="180000"/>
              </a:xfrm>
              <a:prstGeom prst="rect">
                <a:avLst/>
              </a:prstGeom>
              <a:solidFill>
                <a:schemeClr val="l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ttangolo 12"/>
              <p:cNvSpPr/>
              <p:nvPr/>
            </p:nvSpPr>
            <p:spPr>
              <a:xfrm>
                <a:off x="3491888" y="5373232"/>
                <a:ext cx="72000" cy="144000"/>
              </a:xfrm>
              <a:prstGeom prst="rect">
                <a:avLst/>
              </a:prstGeom>
              <a:solidFill>
                <a:schemeClr val="l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ttangolo 13"/>
              <p:cNvSpPr/>
              <p:nvPr/>
            </p:nvSpPr>
            <p:spPr>
              <a:xfrm>
                <a:off x="3059832" y="5517232"/>
                <a:ext cx="792088" cy="180000"/>
              </a:xfrm>
              <a:prstGeom prst="rect">
                <a:avLst/>
              </a:prstGeom>
              <a:solidFill>
                <a:schemeClr val="l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cxnSp>
        <p:nvCxnSpPr>
          <p:cNvPr id="10" name="Connettore 1 9"/>
          <p:cNvCxnSpPr/>
          <p:nvPr/>
        </p:nvCxnSpPr>
        <p:spPr>
          <a:xfrm>
            <a:off x="7020272" y="3933056"/>
            <a:ext cx="0" cy="1584176"/>
          </a:xfrm>
          <a:prstGeom prst="line">
            <a:avLst/>
          </a:prstGeom>
          <a:ln w="1905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9" name="Connettore 2 18"/>
          <p:cNvCxnSpPr/>
          <p:nvPr/>
        </p:nvCxnSpPr>
        <p:spPr>
          <a:xfrm flipH="1" flipV="1">
            <a:off x="3059832" y="4005064"/>
            <a:ext cx="134716" cy="3600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100" name="Picture 4"/>
          <p:cNvPicPr>
            <a:picLocks noChangeAspect="1" noChangeArrowheads="1"/>
          </p:cNvPicPr>
          <p:nvPr/>
        </p:nvPicPr>
        <p:blipFill>
          <a:blip r:embed="rId3" cstate="print"/>
          <a:srcRect/>
          <a:stretch>
            <a:fillRect/>
          </a:stretch>
        </p:blipFill>
        <p:spPr bwMode="auto">
          <a:xfrm>
            <a:off x="1691680" y="4365104"/>
            <a:ext cx="3200400" cy="1895475"/>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22" name="Rettangolo 21"/>
          <p:cNvSpPr/>
          <p:nvPr/>
        </p:nvSpPr>
        <p:spPr>
          <a:xfrm>
            <a:off x="3923928" y="2564904"/>
            <a:ext cx="1296144" cy="432048"/>
          </a:xfrm>
          <a:prstGeom prst="rect">
            <a:avLst/>
          </a:prstGeom>
          <a:solidFill>
            <a:schemeClr val="l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ChangeArrowheads="1"/>
          </p:cNvSpPr>
          <p:nvPr/>
        </p:nvSpPr>
        <p:spPr bwMode="auto">
          <a:xfrm>
            <a:off x="285750" y="1381959"/>
            <a:ext cx="8140700" cy="4247317"/>
          </a:xfrm>
          <a:prstGeom prst="rect">
            <a:avLst/>
          </a:prstGeom>
          <a:ln>
            <a:headEnd/>
            <a:tailEnd/>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a:noAutofit/>
          </a:bodyPr>
          <a:lstStyle/>
          <a:p>
            <a:pPr>
              <a:spcBef>
                <a:spcPct val="50000"/>
              </a:spcBef>
            </a:pPr>
            <a:r>
              <a:rPr kumimoji="1" lang="de-DE" sz="1400" dirty="0">
                <a:solidFill>
                  <a:schemeClr val="dk1"/>
                </a:solidFill>
                <a:latin typeface="Arial" pitchFamily="34" charset="0"/>
                <a:cs typeface="Arial" pitchFamily="34" charset="0"/>
                <a:sym typeface="Arial" pitchFamily="34" charset="0"/>
              </a:rPr>
              <a:t>Serienmäßige Lösungen (werkseits vordefiniert):</a:t>
            </a:r>
          </a:p>
          <a:p>
            <a:pPr>
              <a:spcBef>
                <a:spcPct val="50000"/>
              </a:spcBef>
              <a:tabLst>
                <a:tab pos="989013" algn="l"/>
              </a:tabLst>
            </a:pPr>
            <a:r>
              <a:rPr kumimoji="1" lang="de-DE" sz="1400" dirty="0">
                <a:solidFill>
                  <a:schemeClr val="dk1"/>
                </a:solidFill>
                <a:latin typeface="Arial" pitchFamily="34" charset="0"/>
                <a:cs typeface="Arial" pitchFamily="34" charset="0"/>
                <a:sym typeface="Arial" pitchFamily="34" charset="0"/>
              </a:rPr>
              <a:t> </a:t>
            </a:r>
            <a:r>
              <a:rPr kumimoji="1" lang="de-DE" sz="1400" dirty="0" smtClean="0">
                <a:solidFill>
                  <a:schemeClr val="dk1"/>
                </a:solidFill>
                <a:latin typeface="Arial" pitchFamily="34" charset="0"/>
                <a:cs typeface="Arial" pitchFamily="34" charset="0"/>
                <a:sym typeface="Arial" pitchFamily="34" charset="0"/>
              </a:rPr>
              <a:t>LonWorks:	</a:t>
            </a:r>
            <a:r>
              <a:rPr kumimoji="1" lang="de-DE" sz="1400" b="1" dirty="0" smtClean="0">
                <a:solidFill>
                  <a:schemeClr val="tx1"/>
                </a:solidFill>
                <a:latin typeface="Arial" pitchFamily="34" charset="0"/>
                <a:cs typeface="Arial" pitchFamily="34" charset="0"/>
                <a:sym typeface="Arial" pitchFamily="34" charset="0"/>
              </a:rPr>
              <a:t>CZ-CLNC2</a:t>
            </a:r>
            <a:br>
              <a:rPr kumimoji="1" lang="de-DE" sz="1400" b="1" dirty="0" smtClean="0">
                <a:solidFill>
                  <a:schemeClr val="tx1"/>
                </a:solidFill>
                <a:latin typeface="Arial" pitchFamily="34" charset="0"/>
                <a:cs typeface="Arial" pitchFamily="34" charset="0"/>
                <a:sym typeface="Arial" pitchFamily="34" charset="0"/>
              </a:rPr>
            </a:br>
            <a:r>
              <a:rPr kumimoji="1" lang="de-DE" sz="1400" b="1" dirty="0" smtClean="0">
                <a:solidFill>
                  <a:schemeClr val="tx1"/>
                </a:solidFill>
                <a:latin typeface="Arial" pitchFamily="34" charset="0"/>
                <a:cs typeface="Arial" pitchFamily="34" charset="0"/>
                <a:sym typeface="Arial" pitchFamily="34" charset="0"/>
              </a:rPr>
              <a:t>	</a:t>
            </a:r>
            <a:r>
              <a:rPr lang="de-DE" sz="1400" dirty="0" smtClean="0">
                <a:solidFill>
                  <a:schemeClr val="dk1"/>
                </a:solidFill>
                <a:latin typeface="Arial" pitchFamily="34" charset="0"/>
                <a:cs typeface="Arial" pitchFamily="34" charset="0"/>
                <a:sym typeface="Arial" pitchFamily="34" charset="0"/>
              </a:rPr>
              <a:t>Steuerung von bis zu 16 Innengerätegruppen</a:t>
            </a:r>
          </a:p>
          <a:p>
            <a:pPr lvl="3"/>
            <a:r>
              <a:rPr lang="en-US" sz="1400" dirty="0" smtClean="0">
                <a:latin typeface="Arial" pitchFamily="34" charset="0"/>
                <a:cs typeface="Arial" pitchFamily="34" charset="0"/>
              </a:rPr>
              <a:t>		</a:t>
            </a:r>
          </a:p>
          <a:p>
            <a:pPr>
              <a:spcBef>
                <a:spcPct val="50000"/>
              </a:spcBef>
              <a:tabLst>
                <a:tab pos="989013" algn="l"/>
              </a:tabLst>
            </a:pPr>
            <a:r>
              <a:rPr kumimoji="1" lang="de-DE" sz="1400" dirty="0">
                <a:solidFill>
                  <a:schemeClr val="dk1"/>
                </a:solidFill>
                <a:latin typeface="Arial" pitchFamily="34" charset="0"/>
                <a:cs typeface="Arial" pitchFamily="34" charset="0"/>
                <a:sym typeface="Arial" pitchFamily="34" charset="0"/>
              </a:rPr>
              <a:t> BACnet:</a:t>
            </a:r>
            <a:r>
              <a:rPr kumimoji="1" lang="en-US" sz="1400" dirty="0">
                <a:solidFill>
                  <a:schemeClr val="dk1"/>
                </a:solidFill>
                <a:latin typeface="Arial" pitchFamily="34" charset="0"/>
                <a:cs typeface="Arial" pitchFamily="34" charset="0"/>
                <a:sym typeface="Arial" pitchFamily="34" charset="0"/>
              </a:rPr>
              <a:t>	</a:t>
            </a:r>
            <a:r>
              <a:rPr kumimoji="1" lang="de-DE" sz="1400" b="1" dirty="0">
                <a:solidFill>
                  <a:schemeClr val="dk1"/>
                </a:solidFill>
                <a:latin typeface="Arial" pitchFamily="34" charset="0"/>
                <a:cs typeface="Arial" pitchFamily="34" charset="0"/>
                <a:sym typeface="Arial" pitchFamily="34" charset="0"/>
              </a:rPr>
              <a:t>CZ-CFUNC2 + USB-Adapter + CZ-CSWKC2 + </a:t>
            </a:r>
            <a:r>
              <a:rPr kumimoji="1" lang="de-DE" sz="1400" b="1" dirty="0" smtClean="0">
                <a:solidFill>
                  <a:schemeClr val="dk1"/>
                </a:solidFill>
                <a:latin typeface="Arial" pitchFamily="34" charset="0"/>
                <a:cs typeface="Arial" pitchFamily="34" charset="0"/>
                <a:sym typeface="Arial" pitchFamily="34" charset="0"/>
              </a:rPr>
              <a:t>CZ-CSWBC2</a:t>
            </a:r>
          </a:p>
          <a:p>
            <a:pPr>
              <a:spcBef>
                <a:spcPct val="50000"/>
              </a:spcBef>
              <a:tabLst>
                <a:tab pos="989013" algn="l"/>
              </a:tabLst>
            </a:pPr>
            <a:r>
              <a:rPr kumimoji="1" lang="en-US" sz="1400" dirty="0">
                <a:solidFill>
                  <a:schemeClr val="dk1"/>
                </a:solidFill>
                <a:latin typeface="Arial" pitchFamily="34" charset="0"/>
                <a:cs typeface="Arial" pitchFamily="34" charset="0"/>
                <a:sym typeface="Arial" pitchFamily="34" charset="0"/>
              </a:rPr>
              <a:t>	</a:t>
            </a:r>
            <a:r>
              <a:rPr kumimoji="1" lang="de-DE" sz="1400" dirty="0">
                <a:solidFill>
                  <a:schemeClr val="dk1"/>
                </a:solidFill>
                <a:latin typeface="Arial" pitchFamily="34" charset="0"/>
                <a:cs typeface="Arial" pitchFamily="34" charset="0"/>
                <a:sym typeface="Arial" pitchFamily="34" charset="0"/>
              </a:rPr>
              <a:t>Geeignet für große Anlagen mit &gt; 100 Klimageräten</a:t>
            </a:r>
          </a:p>
          <a:p>
            <a:pPr>
              <a:spcBef>
                <a:spcPct val="50000"/>
              </a:spcBef>
              <a:tabLst>
                <a:tab pos="989013" algn="l"/>
              </a:tabLst>
            </a:pPr>
            <a:r>
              <a:rPr kumimoji="1" lang="en-US" sz="1400" dirty="0">
                <a:solidFill>
                  <a:schemeClr val="dk1"/>
                </a:solidFill>
                <a:latin typeface="Arial" pitchFamily="34" charset="0"/>
                <a:cs typeface="Arial" pitchFamily="34" charset="0"/>
                <a:sym typeface="Arial" pitchFamily="34" charset="0"/>
              </a:rPr>
              <a:t>	</a:t>
            </a:r>
            <a:r>
              <a:rPr kumimoji="1" lang="de-DE" sz="1400" dirty="0">
                <a:solidFill>
                  <a:schemeClr val="dk1"/>
                </a:solidFill>
                <a:latin typeface="Arial" pitchFamily="34" charset="0"/>
                <a:cs typeface="Arial" pitchFamily="34" charset="0"/>
                <a:sym typeface="Arial" pitchFamily="34" charset="0"/>
              </a:rPr>
              <a:t>PAIMS-Installation erforderlich</a:t>
            </a:r>
          </a:p>
          <a:p>
            <a:pPr>
              <a:spcBef>
                <a:spcPct val="50000"/>
              </a:spcBef>
              <a:tabLst>
                <a:tab pos="989013" algn="l"/>
              </a:tabLst>
            </a:pPr>
            <a:r>
              <a:rPr kumimoji="1" lang="en-US" sz="1400" dirty="0">
                <a:solidFill>
                  <a:schemeClr val="dk1"/>
                </a:solidFill>
                <a:latin typeface="Arial" pitchFamily="34" charset="0"/>
                <a:cs typeface="Arial" pitchFamily="34" charset="0"/>
                <a:sym typeface="Arial" pitchFamily="34" charset="0"/>
              </a:rPr>
              <a:t>	</a:t>
            </a:r>
            <a:r>
              <a:rPr kumimoji="1" lang="de-DE" sz="1400" dirty="0">
                <a:solidFill>
                  <a:schemeClr val="dk1"/>
                </a:solidFill>
                <a:latin typeface="Arial" pitchFamily="34" charset="0"/>
                <a:cs typeface="Arial" pitchFamily="34" charset="0"/>
                <a:sym typeface="Arial" pitchFamily="34" charset="0"/>
              </a:rPr>
              <a:t>Komplexe Konfiguration durch Systemintegrator (mehr Arbeitsaufwand = höhere Kosten)</a:t>
            </a:r>
          </a:p>
          <a:p>
            <a:pPr>
              <a:spcBef>
                <a:spcPct val="50000"/>
              </a:spcBef>
            </a:pPr>
            <a:endParaRPr kumimoji="1" lang="de-DE" sz="1400" dirty="0">
              <a:solidFill>
                <a:schemeClr val="dk1"/>
              </a:solidFill>
              <a:latin typeface="Arial" pitchFamily="34" charset="0"/>
              <a:ea typeface="MS Gothic" pitchFamily="49" charset="-128"/>
              <a:cs typeface="Arial" pitchFamily="34" charset="0"/>
              <a:sym typeface="Arial" pitchFamily="34" charset="0"/>
            </a:endParaRPr>
          </a:p>
          <a:p>
            <a:pPr>
              <a:spcBef>
                <a:spcPct val="50000"/>
              </a:spcBef>
            </a:pPr>
            <a:r>
              <a:rPr kumimoji="1" lang="de-DE" sz="1400" dirty="0">
                <a:solidFill>
                  <a:schemeClr val="dk1"/>
                </a:solidFill>
                <a:latin typeface="Arial" pitchFamily="34" charset="0"/>
                <a:cs typeface="Arial" pitchFamily="34" charset="0"/>
                <a:sym typeface="Arial" pitchFamily="34" charset="0"/>
              </a:rPr>
              <a:t>Individuelle Lösungen:</a:t>
            </a:r>
          </a:p>
          <a:p>
            <a:pPr marL="180000" indent="-180000">
              <a:spcBef>
                <a:spcPct val="50000"/>
              </a:spcBef>
              <a:tabLst>
                <a:tab pos="177800" algn="l"/>
              </a:tabLst>
            </a:pPr>
            <a:r>
              <a:rPr kumimoji="1" lang="de-DE" sz="1400" dirty="0" smtClean="0">
                <a:solidFill>
                  <a:schemeClr val="dk1"/>
                </a:solidFill>
                <a:latin typeface="Arial" pitchFamily="34" charset="0"/>
                <a:cs typeface="Arial" pitchFamily="34" charset="0"/>
                <a:sym typeface="Arial" pitchFamily="34" charset="0"/>
              </a:rPr>
              <a:t>–	Benutzerdefinierte </a:t>
            </a:r>
            <a:r>
              <a:rPr kumimoji="1" lang="de-DE" sz="1400" dirty="0">
                <a:solidFill>
                  <a:schemeClr val="dk1"/>
                </a:solidFill>
                <a:latin typeface="Arial" pitchFamily="34" charset="0"/>
                <a:cs typeface="Arial" pitchFamily="34" charset="0"/>
                <a:sym typeface="Arial" pitchFamily="34" charset="0"/>
              </a:rPr>
              <a:t>Lösungen zur Einbindung </a:t>
            </a:r>
            <a:r>
              <a:rPr kumimoji="1" lang="de-DE" sz="1400" dirty="0" smtClean="0">
                <a:solidFill>
                  <a:schemeClr val="dk1"/>
                </a:solidFill>
                <a:latin typeface="Arial" pitchFamily="34" charset="0"/>
                <a:cs typeface="Arial" pitchFamily="34" charset="0"/>
                <a:sym typeface="Arial" pitchFamily="34" charset="0"/>
              </a:rPr>
              <a:t/>
            </a:r>
            <a:br>
              <a:rPr kumimoji="1" lang="de-DE" sz="1400" dirty="0" smtClean="0">
                <a:solidFill>
                  <a:schemeClr val="dk1"/>
                </a:solidFill>
                <a:latin typeface="Arial" pitchFamily="34" charset="0"/>
                <a:cs typeface="Arial" pitchFamily="34" charset="0"/>
                <a:sym typeface="Arial" pitchFamily="34" charset="0"/>
              </a:rPr>
            </a:br>
            <a:r>
              <a:rPr kumimoji="1" lang="de-DE" sz="1400" dirty="0" smtClean="0">
                <a:solidFill>
                  <a:schemeClr val="dk1"/>
                </a:solidFill>
                <a:latin typeface="Arial" pitchFamily="34" charset="0"/>
                <a:cs typeface="Arial" pitchFamily="34" charset="0"/>
                <a:sym typeface="Arial" pitchFamily="34" charset="0"/>
              </a:rPr>
              <a:t>aller  </a:t>
            </a:r>
            <a:r>
              <a:rPr kumimoji="1" lang="de-DE" sz="1400" dirty="0">
                <a:solidFill>
                  <a:schemeClr val="dk1"/>
                </a:solidFill>
                <a:latin typeface="Arial" pitchFamily="34" charset="0"/>
                <a:cs typeface="Arial" pitchFamily="34" charset="0"/>
                <a:sym typeface="Arial" pitchFamily="34" charset="0"/>
              </a:rPr>
              <a:t>GLT-Protokolle</a:t>
            </a:r>
          </a:p>
        </p:txBody>
      </p:sp>
      <p:sp>
        <p:nvSpPr>
          <p:cNvPr id="21" name="Titel 20"/>
          <p:cNvSpPr>
            <a:spLocks noGrp="1"/>
          </p:cNvSpPr>
          <p:nvPr>
            <p:ph type="title"/>
          </p:nvPr>
        </p:nvSpPr>
        <p:spPr/>
        <p:txBody>
          <a:bodyPr>
            <a:normAutofit fontScale="90000"/>
          </a:bodyPr>
          <a:lstStyle/>
          <a:p>
            <a:pPr marL="360000" indent="-360000"/>
            <a:r>
              <a:rPr lang="de-DE" dirty="0" smtClean="0"/>
              <a:t>3.	</a:t>
            </a:r>
            <a:r>
              <a:rPr lang="de-DE" altLang="ja-JP" dirty="0" smtClean="0"/>
              <a:t>Interfaces mit voller Kommunikation </a:t>
            </a:r>
            <a:r>
              <a:rPr lang="de-DE" dirty="0" smtClean="0"/>
              <a:t/>
            </a:r>
            <a:br>
              <a:rPr lang="de-DE" dirty="0" smtClean="0"/>
            </a:br>
            <a:r>
              <a:rPr lang="de-DE" dirty="0" smtClean="0"/>
              <a:t>Panasonic-eigene und individuelle Lösungen</a:t>
            </a:r>
            <a:endParaRPr lang="de-DE" dirty="0"/>
          </a:p>
        </p:txBody>
      </p:sp>
      <p:grpSp>
        <p:nvGrpSpPr>
          <p:cNvPr id="2" name="Group 4"/>
          <p:cNvGrpSpPr>
            <a:grpSpLocks/>
          </p:cNvGrpSpPr>
          <p:nvPr/>
        </p:nvGrpSpPr>
        <p:grpSpPr bwMode="auto">
          <a:xfrm>
            <a:off x="3851275" y="3706983"/>
            <a:ext cx="4752975" cy="2628900"/>
            <a:chOff x="2426" y="2387"/>
            <a:chExt cx="2994" cy="1656"/>
          </a:xfrm>
        </p:grpSpPr>
        <p:sp>
          <p:nvSpPr>
            <p:cNvPr id="8" name="AutoShape 5" descr="Z"/>
            <p:cNvSpPr>
              <a:spLocks noChangeAspect="1" noChangeArrowheads="1"/>
            </p:cNvSpPr>
            <p:nvPr/>
          </p:nvSpPr>
          <p:spPr bwMode="auto">
            <a:xfrm>
              <a:off x="3203" y="2387"/>
              <a:ext cx="1585" cy="449"/>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Lst>
          </p:spPr>
          <p:txBody>
            <a:bodyPr/>
            <a:lstStyle/>
            <a:p>
              <a:endParaRPr lang="de-DE"/>
            </a:p>
          </p:txBody>
        </p:sp>
        <p:sp>
          <p:nvSpPr>
            <p:cNvPr id="9" name="AutoShape 6" descr="Z"/>
            <p:cNvSpPr>
              <a:spLocks noChangeAspect="1" noChangeArrowheads="1"/>
            </p:cNvSpPr>
            <p:nvPr/>
          </p:nvSpPr>
          <p:spPr bwMode="auto">
            <a:xfrm>
              <a:off x="3203" y="2387"/>
              <a:ext cx="1585" cy="449"/>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Lst>
          </p:spPr>
          <p:txBody>
            <a:bodyPr/>
            <a:lstStyle/>
            <a:p>
              <a:endParaRPr lang="de-DE"/>
            </a:p>
          </p:txBody>
        </p:sp>
        <p:sp>
          <p:nvSpPr>
            <p:cNvPr id="10" name="AutoShape 7" descr="Z"/>
            <p:cNvSpPr>
              <a:spLocks noChangeAspect="1" noChangeArrowheads="1"/>
            </p:cNvSpPr>
            <p:nvPr/>
          </p:nvSpPr>
          <p:spPr bwMode="auto">
            <a:xfrm>
              <a:off x="3152" y="2455"/>
              <a:ext cx="1994" cy="53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Lst>
          </p:spPr>
          <p:txBody>
            <a:bodyPr/>
            <a:lstStyle/>
            <a:p>
              <a:endParaRPr lang="de-DE"/>
            </a:p>
          </p:txBody>
        </p:sp>
        <p:pic>
          <p:nvPicPr>
            <p:cNvPr id="11" name="Picture 19" descr="eib_knx"/>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4381" y="2807"/>
              <a:ext cx="519" cy="39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pic>
          <p:nvPicPr>
            <p:cNvPr id="12" name="Picture 9" descr="ANd9GcSrpTILjOz0R_mFrODu0kDFVRogyDbdGJOqAwsfBt4cAQRwM-3H"/>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t="31186" b="33763"/>
            <a:stretch>
              <a:fillRect/>
            </a:stretch>
          </p:blipFill>
          <p:spPr bwMode="auto">
            <a:xfrm>
              <a:off x="3142" y="2662"/>
              <a:ext cx="1006" cy="238"/>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Lst>
          </p:spPr>
        </p:pic>
        <p:sp>
          <p:nvSpPr>
            <p:cNvPr id="13" name="AutoShape 10" descr="Z"/>
            <p:cNvSpPr>
              <a:spLocks noChangeAspect="1" noChangeArrowheads="1"/>
            </p:cNvSpPr>
            <p:nvPr/>
          </p:nvSpPr>
          <p:spPr bwMode="auto">
            <a:xfrm>
              <a:off x="2426" y="3132"/>
              <a:ext cx="1115" cy="286"/>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Lst>
          </p:spPr>
          <p:txBody>
            <a:bodyPr/>
            <a:lstStyle/>
            <a:p>
              <a:endParaRPr lang="de-DE"/>
            </a:p>
          </p:txBody>
        </p:sp>
        <p:sp>
          <p:nvSpPr>
            <p:cNvPr id="14" name="AutoShape 11" descr="Z"/>
            <p:cNvSpPr>
              <a:spLocks noChangeAspect="1" noChangeArrowheads="1"/>
            </p:cNvSpPr>
            <p:nvPr/>
          </p:nvSpPr>
          <p:spPr bwMode="auto">
            <a:xfrm>
              <a:off x="2426" y="3132"/>
              <a:ext cx="1115" cy="286"/>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Lst>
          </p:spPr>
          <p:txBody>
            <a:bodyPr/>
            <a:lstStyle/>
            <a:p>
              <a:endParaRPr lang="de-DE"/>
            </a:p>
          </p:txBody>
        </p:sp>
        <p:sp>
          <p:nvSpPr>
            <p:cNvPr id="15" name="AutoShape 12" descr="Z"/>
            <p:cNvSpPr>
              <a:spLocks noChangeAspect="1" noChangeArrowheads="1"/>
            </p:cNvSpPr>
            <p:nvPr/>
          </p:nvSpPr>
          <p:spPr bwMode="auto">
            <a:xfrm>
              <a:off x="2426" y="3132"/>
              <a:ext cx="1115" cy="286"/>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Lst>
          </p:spPr>
          <p:txBody>
            <a:bodyPr/>
            <a:lstStyle/>
            <a:p>
              <a:endParaRPr lang="de-DE"/>
            </a:p>
          </p:txBody>
        </p:sp>
        <p:pic>
          <p:nvPicPr>
            <p:cNvPr id="16" name="Picture 13" descr="ANd9GcQZ4OYyNOo7r1TaRqFv6eCW0Fvm4LJN9edNLpfDJE0NDhiZMzYxBw"/>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2903" y="3203"/>
              <a:ext cx="1325" cy="343"/>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Lst>
          </p:spPr>
        </p:pic>
        <p:sp>
          <p:nvSpPr>
            <p:cNvPr id="17" name="AutoShape 14" descr="Z"/>
            <p:cNvSpPr>
              <a:spLocks noChangeAspect="1" noChangeArrowheads="1"/>
            </p:cNvSpPr>
            <p:nvPr/>
          </p:nvSpPr>
          <p:spPr bwMode="auto">
            <a:xfrm>
              <a:off x="2744" y="2901"/>
              <a:ext cx="1296" cy="314"/>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Lst>
          </p:spPr>
          <p:txBody>
            <a:bodyPr/>
            <a:lstStyle/>
            <a:p>
              <a:endParaRPr lang="de-DE"/>
            </a:p>
          </p:txBody>
        </p:sp>
        <p:pic>
          <p:nvPicPr>
            <p:cNvPr id="18" name="Picture 15" descr="ANd9GcQf5xyqhavIKy4BmSVwVLCRCzBfcQFm2ywBrcpFsPUtG88C8DuO"/>
            <p:cNvPicPr>
              <a:picLocks noChangeAspect="1" noChangeArrowheads="1"/>
            </p:cNvPicPr>
            <p:nvPr/>
          </p:nvPicPr>
          <p:blipFill>
            <a:blip r:embed="rId5">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3423" y="2950"/>
              <a:ext cx="762" cy="187"/>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Lst>
          </p:spPr>
        </p:pic>
        <p:pic>
          <p:nvPicPr>
            <p:cNvPr id="20" name="Picture 1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l="43576" t="37482" r="47501" b="51926"/>
            <a:stretch>
              <a:fillRect/>
            </a:stretch>
          </p:blipFill>
          <p:spPr bwMode="auto">
            <a:xfrm>
              <a:off x="3741" y="3453"/>
              <a:ext cx="590" cy="438"/>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003300"/>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rgbClr val="000000"/>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rgbClr val="808080">
                        <a:alpha val="50000"/>
                      </a:srgbClr>
                    </a:outerShdw>
                  </a:effectLst>
                </a14:hiddenEffects>
              </a:ext>
            </a:extLst>
          </p:spPr>
        </p:pic>
        <p:sp>
          <p:nvSpPr>
            <p:cNvPr id="19" name="Cloud"/>
            <p:cNvSpPr>
              <a:spLocks noChangeAspect="1" noEditPoints="1" noChangeArrowheads="1"/>
            </p:cNvSpPr>
            <p:nvPr/>
          </p:nvSpPr>
          <p:spPr bwMode="auto">
            <a:xfrm>
              <a:off x="2544" y="2410"/>
              <a:ext cx="2876" cy="163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BE7D"/>
                  </a:solidFill>
                </a14:hiddenFill>
              </a:ext>
            </a:extLst>
          </p:spPr>
          <p:txBody>
            <a:bodyPr/>
            <a:lstStyle/>
            <a:p>
              <a:endParaRPr lang="es-ES"/>
            </a:p>
          </p:txBody>
        </p:sp>
      </p:gr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343633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 calcmode="lin" valueType="num">
                                      <p:cBhvr additive="base">
                                        <p:cTn id="2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 calcmode="lin" valueType="num">
                                      <p:cBhvr additive="base">
                                        <p:cTn id="3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 calcmode="lin" valueType="num">
                                      <p:cBhvr additive="base">
                                        <p:cTn id="37"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80">
                                          <p:stCondLst>
                                            <p:cond delay="0"/>
                                          </p:stCondLst>
                                        </p:cTn>
                                        <p:tgtEl>
                                          <p:spTgt spid="2"/>
                                        </p:tgtEl>
                                      </p:cBhvr>
                                    </p:animEffect>
                                    <p:anim calcmode="lin" valueType="num">
                                      <p:cBhvr>
                                        <p:cTn id="4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8" dur="26">
                                          <p:stCondLst>
                                            <p:cond delay="650"/>
                                          </p:stCondLst>
                                        </p:cTn>
                                        <p:tgtEl>
                                          <p:spTgt spid="2"/>
                                        </p:tgtEl>
                                      </p:cBhvr>
                                      <p:to x="100000" y="60000"/>
                                    </p:animScale>
                                    <p:animScale>
                                      <p:cBhvr>
                                        <p:cTn id="49" dur="166" decel="50000">
                                          <p:stCondLst>
                                            <p:cond delay="676"/>
                                          </p:stCondLst>
                                        </p:cTn>
                                        <p:tgtEl>
                                          <p:spTgt spid="2"/>
                                        </p:tgtEl>
                                      </p:cBhvr>
                                      <p:to x="100000" y="100000"/>
                                    </p:animScale>
                                    <p:animScale>
                                      <p:cBhvr>
                                        <p:cTn id="50" dur="26">
                                          <p:stCondLst>
                                            <p:cond delay="1312"/>
                                          </p:stCondLst>
                                        </p:cTn>
                                        <p:tgtEl>
                                          <p:spTgt spid="2"/>
                                        </p:tgtEl>
                                      </p:cBhvr>
                                      <p:to x="100000" y="80000"/>
                                    </p:animScale>
                                    <p:animScale>
                                      <p:cBhvr>
                                        <p:cTn id="51" dur="166" decel="50000">
                                          <p:stCondLst>
                                            <p:cond delay="1338"/>
                                          </p:stCondLst>
                                        </p:cTn>
                                        <p:tgtEl>
                                          <p:spTgt spid="2"/>
                                        </p:tgtEl>
                                      </p:cBhvr>
                                      <p:to x="100000" y="100000"/>
                                    </p:animScale>
                                    <p:animScale>
                                      <p:cBhvr>
                                        <p:cTn id="52" dur="26">
                                          <p:stCondLst>
                                            <p:cond delay="1642"/>
                                          </p:stCondLst>
                                        </p:cTn>
                                        <p:tgtEl>
                                          <p:spTgt spid="2"/>
                                        </p:tgtEl>
                                      </p:cBhvr>
                                      <p:to x="100000" y="90000"/>
                                    </p:animScale>
                                    <p:animScale>
                                      <p:cBhvr>
                                        <p:cTn id="53" dur="166" decel="50000">
                                          <p:stCondLst>
                                            <p:cond delay="1668"/>
                                          </p:stCondLst>
                                        </p:cTn>
                                        <p:tgtEl>
                                          <p:spTgt spid="2"/>
                                        </p:tgtEl>
                                      </p:cBhvr>
                                      <p:to x="100000" y="100000"/>
                                    </p:animScale>
                                    <p:animScale>
                                      <p:cBhvr>
                                        <p:cTn id="54" dur="26">
                                          <p:stCondLst>
                                            <p:cond delay="1808"/>
                                          </p:stCondLst>
                                        </p:cTn>
                                        <p:tgtEl>
                                          <p:spTgt spid="2"/>
                                        </p:tgtEl>
                                      </p:cBhvr>
                                      <p:to x="100000" y="95000"/>
                                    </p:animScale>
                                    <p:animScale>
                                      <p:cBhvr>
                                        <p:cTn id="5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436562" y="1223962"/>
            <a:ext cx="8383587" cy="1341438"/>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Lst>
        </p:spPr>
        <p:txBody>
          <a:bodyPr/>
          <a:lstStyle/>
          <a:p>
            <a:pPr marL="342900" indent="-342900">
              <a:spcBef>
                <a:spcPts val="1200"/>
              </a:spcBef>
            </a:pPr>
            <a:r>
              <a:rPr lang="de-DE" sz="1600" dirty="0" smtClean="0">
                <a:solidFill>
                  <a:srgbClr val="000066"/>
                </a:solidFill>
                <a:latin typeface="Arial" pitchFamily="34" charset="0"/>
              </a:rPr>
              <a:t>Verschiedene Möglichkeiten zur Protokollanbindung:</a:t>
            </a:r>
          </a:p>
          <a:p>
            <a:pPr marL="180000" indent="-180000">
              <a:spcBef>
                <a:spcPts val="1200"/>
              </a:spcBef>
              <a:tabLst>
                <a:tab pos="5832475" algn="l"/>
              </a:tabLst>
            </a:pPr>
            <a:r>
              <a:rPr lang="en-US" sz="1600" dirty="0" smtClean="0">
                <a:solidFill>
                  <a:srgbClr val="000066"/>
                </a:solidFill>
                <a:latin typeface="Arial" pitchFamily="34" charset="0"/>
              </a:rPr>
              <a:t>	</a:t>
            </a:r>
            <a:r>
              <a:rPr lang="de-DE" sz="1600" dirty="0" smtClean="0">
                <a:solidFill>
                  <a:srgbClr val="000066"/>
                </a:solidFill>
                <a:latin typeface="Arial" pitchFamily="34" charset="0"/>
              </a:rPr>
              <a:t>1. Verbindung über Fernbedienung: je Innengerät/IG-Gruppe	=&gt; kleine Anlagen</a:t>
            </a:r>
          </a:p>
          <a:p>
            <a:pPr marL="180000" indent="-180000">
              <a:spcBef>
                <a:spcPts val="1200"/>
              </a:spcBef>
              <a:tabLst>
                <a:tab pos="5832475" algn="l"/>
              </a:tabLst>
            </a:pPr>
            <a:r>
              <a:rPr lang="en-US" sz="1600" dirty="0" smtClean="0">
                <a:solidFill>
                  <a:srgbClr val="000066"/>
                </a:solidFill>
                <a:latin typeface="Arial" pitchFamily="34" charset="0"/>
              </a:rPr>
              <a:t>	</a:t>
            </a:r>
            <a:r>
              <a:rPr lang="de-DE" sz="1600" dirty="0" smtClean="0">
                <a:solidFill>
                  <a:srgbClr val="000066"/>
                </a:solidFill>
                <a:latin typeface="Arial" pitchFamily="34" charset="0"/>
              </a:rPr>
              <a:t>2. Direkte Busverbindung</a:t>
            </a:r>
            <a:r>
              <a:rPr lang="en-US" sz="1600" dirty="0" smtClean="0">
                <a:solidFill>
                  <a:srgbClr val="000066"/>
                </a:solidFill>
                <a:latin typeface="Arial" pitchFamily="34" charset="0"/>
              </a:rPr>
              <a:t>	</a:t>
            </a:r>
            <a:r>
              <a:rPr lang="de-DE" sz="1600" dirty="0" smtClean="0">
                <a:solidFill>
                  <a:srgbClr val="000066"/>
                </a:solidFill>
                <a:latin typeface="Arial" pitchFamily="34" charset="0"/>
              </a:rPr>
              <a:t>=&gt; mittlere/große Anlagen</a:t>
            </a:r>
            <a:endParaRPr lang="de-DE" sz="1600" dirty="0">
              <a:solidFill>
                <a:srgbClr val="000066"/>
              </a:solidFill>
              <a:latin typeface="Arial" pitchFamily="34" charset="0"/>
              <a:ea typeface="Arial Unicode MS" pitchFamily="34" charset="-128"/>
              <a:cs typeface="Arial" pitchFamily="34" charset="0"/>
            </a:endParaRPr>
          </a:p>
        </p:txBody>
      </p:sp>
      <p:pic>
        <p:nvPicPr>
          <p:cNvPr id="6" name="Picture 4"/>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1908895" y="2987675"/>
            <a:ext cx="558800" cy="989013"/>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grpSp>
        <p:nvGrpSpPr>
          <p:cNvPr id="2" name="Group 5"/>
          <p:cNvGrpSpPr>
            <a:grpSpLocks/>
          </p:cNvGrpSpPr>
          <p:nvPr/>
        </p:nvGrpSpPr>
        <p:grpSpPr bwMode="auto">
          <a:xfrm>
            <a:off x="1321520" y="4789488"/>
            <a:ext cx="227012" cy="503237"/>
            <a:chOff x="1882" y="3624"/>
            <a:chExt cx="182" cy="486"/>
          </a:xfrm>
        </p:grpSpPr>
        <p:sp>
          <p:nvSpPr>
            <p:cNvPr id="8" name="Arc 6"/>
            <p:cNvSpPr>
              <a:spLocks/>
            </p:cNvSpPr>
            <p:nvPr/>
          </p:nvSpPr>
          <p:spPr bwMode="auto">
            <a:xfrm flipH="1" flipV="1">
              <a:off x="1882" y="3884"/>
              <a:ext cx="182" cy="2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sp>
          <p:nvSpPr>
            <p:cNvPr id="9" name="Arc 7"/>
            <p:cNvSpPr>
              <a:spLocks/>
            </p:cNvSpPr>
            <p:nvPr/>
          </p:nvSpPr>
          <p:spPr bwMode="auto">
            <a:xfrm flipH="1">
              <a:off x="1882" y="3624"/>
              <a:ext cx="182" cy="27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grpSp>
      <p:grpSp>
        <p:nvGrpSpPr>
          <p:cNvPr id="3" name="Group 8"/>
          <p:cNvGrpSpPr>
            <a:grpSpLocks/>
          </p:cNvGrpSpPr>
          <p:nvPr/>
        </p:nvGrpSpPr>
        <p:grpSpPr bwMode="auto">
          <a:xfrm>
            <a:off x="1321520" y="4284663"/>
            <a:ext cx="227012" cy="503237"/>
            <a:chOff x="1882" y="3624"/>
            <a:chExt cx="182" cy="486"/>
          </a:xfrm>
        </p:grpSpPr>
        <p:sp>
          <p:nvSpPr>
            <p:cNvPr id="11" name="Arc 9"/>
            <p:cNvSpPr>
              <a:spLocks/>
            </p:cNvSpPr>
            <p:nvPr/>
          </p:nvSpPr>
          <p:spPr bwMode="auto">
            <a:xfrm flipH="1" flipV="1">
              <a:off x="1882" y="3884"/>
              <a:ext cx="182" cy="2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sp>
          <p:nvSpPr>
            <p:cNvPr id="12" name="Arc 10"/>
            <p:cNvSpPr>
              <a:spLocks/>
            </p:cNvSpPr>
            <p:nvPr/>
          </p:nvSpPr>
          <p:spPr bwMode="auto">
            <a:xfrm flipH="1">
              <a:off x="1882" y="3624"/>
              <a:ext cx="182" cy="27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grpSp>
      <p:pic>
        <p:nvPicPr>
          <p:cNvPr id="13"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l="27748" t="47249" r="39856" b="43149"/>
          <a:stretch>
            <a:fillRect/>
          </a:stretch>
        </p:blipFill>
        <p:spPr bwMode="auto">
          <a:xfrm>
            <a:off x="1475507" y="3995738"/>
            <a:ext cx="2376488" cy="631825"/>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14" name="Picture 1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l="27748" t="47249" r="39856" b="43149"/>
          <a:stretch>
            <a:fillRect/>
          </a:stretch>
        </p:blipFill>
        <p:spPr bwMode="auto">
          <a:xfrm>
            <a:off x="1475507" y="4471988"/>
            <a:ext cx="2376488" cy="631825"/>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15" name="Picture 1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l="27748" t="47249" r="39856" b="43149"/>
          <a:stretch>
            <a:fillRect/>
          </a:stretch>
        </p:blipFill>
        <p:spPr bwMode="auto">
          <a:xfrm>
            <a:off x="1477095" y="4948238"/>
            <a:ext cx="2376487" cy="631825"/>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l="17122" t="62468" r="58659" b="27197"/>
          <a:stretch>
            <a:fillRect/>
          </a:stretch>
        </p:blipFill>
        <p:spPr bwMode="auto">
          <a:xfrm>
            <a:off x="5338468" y="3922713"/>
            <a:ext cx="1762125" cy="64770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17" name="Picture 1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l="17122" t="62468" r="58659" b="27197"/>
          <a:stretch>
            <a:fillRect/>
          </a:stretch>
        </p:blipFill>
        <p:spPr bwMode="auto">
          <a:xfrm>
            <a:off x="5338468" y="4373563"/>
            <a:ext cx="1762125" cy="64770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18" name="Picture 1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l="17122" t="62468" r="58659" b="27197"/>
          <a:stretch>
            <a:fillRect/>
          </a:stretch>
        </p:blipFill>
        <p:spPr bwMode="auto">
          <a:xfrm>
            <a:off x="5338468" y="4859338"/>
            <a:ext cx="1762125" cy="64770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grpSp>
        <p:nvGrpSpPr>
          <p:cNvPr id="4" name="Group 17"/>
          <p:cNvGrpSpPr>
            <a:grpSpLocks/>
          </p:cNvGrpSpPr>
          <p:nvPr/>
        </p:nvGrpSpPr>
        <p:grpSpPr bwMode="auto">
          <a:xfrm>
            <a:off x="1334220" y="3779838"/>
            <a:ext cx="227012" cy="503237"/>
            <a:chOff x="1882" y="3624"/>
            <a:chExt cx="182" cy="486"/>
          </a:xfrm>
        </p:grpSpPr>
        <p:sp>
          <p:nvSpPr>
            <p:cNvPr id="20" name="Arc 18"/>
            <p:cNvSpPr>
              <a:spLocks/>
            </p:cNvSpPr>
            <p:nvPr/>
          </p:nvSpPr>
          <p:spPr bwMode="auto">
            <a:xfrm flipH="1" flipV="1">
              <a:off x="1882" y="3884"/>
              <a:ext cx="182" cy="2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sp>
          <p:nvSpPr>
            <p:cNvPr id="21" name="Arc 19"/>
            <p:cNvSpPr>
              <a:spLocks/>
            </p:cNvSpPr>
            <p:nvPr/>
          </p:nvSpPr>
          <p:spPr bwMode="auto">
            <a:xfrm flipH="1">
              <a:off x="1882" y="3624"/>
              <a:ext cx="182" cy="27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grpSp>
      <p:sp>
        <p:nvSpPr>
          <p:cNvPr id="22" name="Line 20"/>
          <p:cNvSpPr>
            <a:spLocks noChangeShapeType="1"/>
          </p:cNvSpPr>
          <p:nvPr/>
        </p:nvSpPr>
        <p:spPr bwMode="auto">
          <a:xfrm>
            <a:off x="1550120" y="3779838"/>
            <a:ext cx="358775" cy="0"/>
          </a:xfrm>
          <a:prstGeom prst="line">
            <a:avLst/>
          </a:pr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grpSp>
        <p:nvGrpSpPr>
          <p:cNvPr id="7" name="Group 21"/>
          <p:cNvGrpSpPr>
            <a:grpSpLocks/>
          </p:cNvGrpSpPr>
          <p:nvPr/>
        </p:nvGrpSpPr>
        <p:grpSpPr bwMode="auto">
          <a:xfrm>
            <a:off x="5265443" y="4787900"/>
            <a:ext cx="227013" cy="503238"/>
            <a:chOff x="1882" y="3624"/>
            <a:chExt cx="182" cy="486"/>
          </a:xfrm>
        </p:grpSpPr>
        <p:sp>
          <p:nvSpPr>
            <p:cNvPr id="24" name="Arc 22"/>
            <p:cNvSpPr>
              <a:spLocks/>
            </p:cNvSpPr>
            <p:nvPr/>
          </p:nvSpPr>
          <p:spPr bwMode="auto">
            <a:xfrm flipH="1" flipV="1">
              <a:off x="1882" y="3884"/>
              <a:ext cx="182" cy="2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sp>
          <p:nvSpPr>
            <p:cNvPr id="25" name="Arc 23"/>
            <p:cNvSpPr>
              <a:spLocks/>
            </p:cNvSpPr>
            <p:nvPr/>
          </p:nvSpPr>
          <p:spPr bwMode="auto">
            <a:xfrm flipH="1">
              <a:off x="1882" y="3624"/>
              <a:ext cx="182" cy="27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grpSp>
      <p:grpSp>
        <p:nvGrpSpPr>
          <p:cNvPr id="10" name="Group 24"/>
          <p:cNvGrpSpPr>
            <a:grpSpLocks/>
          </p:cNvGrpSpPr>
          <p:nvPr/>
        </p:nvGrpSpPr>
        <p:grpSpPr bwMode="auto">
          <a:xfrm>
            <a:off x="5265443" y="4283075"/>
            <a:ext cx="227013" cy="503238"/>
            <a:chOff x="1882" y="3624"/>
            <a:chExt cx="182" cy="486"/>
          </a:xfrm>
        </p:grpSpPr>
        <p:sp>
          <p:nvSpPr>
            <p:cNvPr id="27" name="Arc 25"/>
            <p:cNvSpPr>
              <a:spLocks/>
            </p:cNvSpPr>
            <p:nvPr/>
          </p:nvSpPr>
          <p:spPr bwMode="auto">
            <a:xfrm flipH="1" flipV="1">
              <a:off x="1882" y="3884"/>
              <a:ext cx="182" cy="2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sp>
          <p:nvSpPr>
            <p:cNvPr id="28" name="Arc 26"/>
            <p:cNvSpPr>
              <a:spLocks/>
            </p:cNvSpPr>
            <p:nvPr/>
          </p:nvSpPr>
          <p:spPr bwMode="auto">
            <a:xfrm flipH="1">
              <a:off x="1882" y="3624"/>
              <a:ext cx="182" cy="27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grpSp>
      <p:grpSp>
        <p:nvGrpSpPr>
          <p:cNvPr id="19" name="Group 27"/>
          <p:cNvGrpSpPr>
            <a:grpSpLocks/>
          </p:cNvGrpSpPr>
          <p:nvPr/>
        </p:nvGrpSpPr>
        <p:grpSpPr bwMode="auto">
          <a:xfrm>
            <a:off x="5278143" y="3778250"/>
            <a:ext cx="227013" cy="503238"/>
            <a:chOff x="1882" y="3624"/>
            <a:chExt cx="182" cy="486"/>
          </a:xfrm>
        </p:grpSpPr>
        <p:sp>
          <p:nvSpPr>
            <p:cNvPr id="30" name="Arc 28"/>
            <p:cNvSpPr>
              <a:spLocks/>
            </p:cNvSpPr>
            <p:nvPr/>
          </p:nvSpPr>
          <p:spPr bwMode="auto">
            <a:xfrm flipH="1" flipV="1">
              <a:off x="1882" y="3884"/>
              <a:ext cx="182" cy="2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sp>
          <p:nvSpPr>
            <p:cNvPr id="31" name="Arc 29"/>
            <p:cNvSpPr>
              <a:spLocks/>
            </p:cNvSpPr>
            <p:nvPr/>
          </p:nvSpPr>
          <p:spPr bwMode="auto">
            <a:xfrm flipH="1">
              <a:off x="1882" y="3624"/>
              <a:ext cx="182" cy="27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grpSp>
      <p:sp>
        <p:nvSpPr>
          <p:cNvPr id="32" name="Line 30"/>
          <p:cNvSpPr>
            <a:spLocks noChangeShapeType="1"/>
          </p:cNvSpPr>
          <p:nvPr/>
        </p:nvSpPr>
        <p:spPr bwMode="auto">
          <a:xfrm>
            <a:off x="5494043" y="3778250"/>
            <a:ext cx="358775" cy="0"/>
          </a:xfrm>
          <a:prstGeom prst="line">
            <a:avLst/>
          </a:prstGeom>
          <a:noFill/>
          <a:ln w="28575">
            <a:solidFill>
              <a:schemeClr val="accent2"/>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pic>
        <p:nvPicPr>
          <p:cNvPr id="33" name="Picture 31"/>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5803606" y="3059113"/>
            <a:ext cx="558800" cy="989012"/>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
        <p:nvSpPr>
          <p:cNvPr id="34" name="Line 32"/>
          <p:cNvSpPr>
            <a:spLocks noChangeShapeType="1"/>
          </p:cNvSpPr>
          <p:nvPr/>
        </p:nvSpPr>
        <p:spPr bwMode="auto">
          <a:xfrm>
            <a:off x="3791670" y="4156075"/>
            <a:ext cx="0" cy="1727200"/>
          </a:xfrm>
          <a:prstGeom prst="line">
            <a:avLst/>
          </a:prstGeom>
          <a:noFill/>
          <a:ln w="28575">
            <a:solidFill>
              <a:srgbClr val="0099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grpSp>
        <p:nvGrpSpPr>
          <p:cNvPr id="23" name="Group 33"/>
          <p:cNvGrpSpPr>
            <a:grpSpLocks/>
          </p:cNvGrpSpPr>
          <p:nvPr/>
        </p:nvGrpSpPr>
        <p:grpSpPr bwMode="auto">
          <a:xfrm rot="418096">
            <a:off x="5013031" y="5003800"/>
            <a:ext cx="215900" cy="863600"/>
            <a:chOff x="1882" y="3624"/>
            <a:chExt cx="182" cy="486"/>
          </a:xfrm>
        </p:grpSpPr>
        <p:sp>
          <p:nvSpPr>
            <p:cNvPr id="36" name="Arc 34"/>
            <p:cNvSpPr>
              <a:spLocks/>
            </p:cNvSpPr>
            <p:nvPr/>
          </p:nvSpPr>
          <p:spPr bwMode="auto">
            <a:xfrm flipH="1" flipV="1">
              <a:off x="1882" y="3884"/>
              <a:ext cx="182" cy="2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99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sp>
          <p:nvSpPr>
            <p:cNvPr id="37" name="Arc 35"/>
            <p:cNvSpPr>
              <a:spLocks/>
            </p:cNvSpPr>
            <p:nvPr/>
          </p:nvSpPr>
          <p:spPr bwMode="auto">
            <a:xfrm flipH="1">
              <a:off x="1882" y="3624"/>
              <a:ext cx="182" cy="27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99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es-ES"/>
            </a:p>
          </p:txBody>
        </p:sp>
      </p:grpSp>
      <p:sp>
        <p:nvSpPr>
          <p:cNvPr id="38" name="Oval 36"/>
          <p:cNvSpPr>
            <a:spLocks noChangeArrowheads="1"/>
          </p:cNvSpPr>
          <p:nvPr/>
        </p:nvSpPr>
        <p:spPr bwMode="auto">
          <a:xfrm>
            <a:off x="1704107" y="5570538"/>
            <a:ext cx="2098675" cy="576262"/>
          </a:xfrm>
          <a:prstGeom prst="ellipse">
            <a:avLst/>
          </a:prstGeom>
          <a:solidFill>
            <a:srgbClr val="FFFFFF"/>
          </a:solidFill>
          <a:ln w="28575" algn="ctr">
            <a:solidFill>
              <a:srgbClr val="009900"/>
            </a:solidFill>
            <a:round/>
            <a:headEnd/>
            <a:tailEnd/>
          </a:ln>
          <a:effectLst/>
          <a:extLs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pPr algn="ctr" eaLnBrk="1" hangingPunct="1"/>
            <a:r>
              <a:rPr lang="de-DE" sz="1000" smtClean="0"/>
              <a:t>Protokoll:</a:t>
            </a:r>
          </a:p>
          <a:p>
            <a:pPr algn="ctr" eaLnBrk="1" hangingPunct="1"/>
            <a:r>
              <a:rPr lang="de-DE" sz="1000" smtClean="0"/>
              <a:t>KNX, Modbus, LonWorks,…</a:t>
            </a:r>
            <a:endParaRPr lang="de-DE" sz="1000"/>
          </a:p>
        </p:txBody>
      </p:sp>
      <p:sp>
        <p:nvSpPr>
          <p:cNvPr id="39" name="Oval 37"/>
          <p:cNvSpPr>
            <a:spLocks noChangeArrowheads="1"/>
          </p:cNvSpPr>
          <p:nvPr/>
        </p:nvSpPr>
        <p:spPr bwMode="auto">
          <a:xfrm>
            <a:off x="5013031" y="5580063"/>
            <a:ext cx="2098675" cy="576262"/>
          </a:xfrm>
          <a:prstGeom prst="ellipse">
            <a:avLst/>
          </a:prstGeom>
          <a:solidFill>
            <a:srgbClr val="FFFFFF"/>
          </a:solidFill>
          <a:ln w="28575" algn="ctr">
            <a:solidFill>
              <a:srgbClr val="009900"/>
            </a:solidFill>
            <a:round/>
            <a:headEnd/>
            <a:tailEnd/>
          </a:ln>
          <a:effectLst/>
          <a:extLs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pPr algn="ctr" eaLnBrk="1" hangingPunct="1"/>
            <a:r>
              <a:rPr lang="de-DE" sz="1000" smtClean="0"/>
              <a:t>Protokoll:</a:t>
            </a:r>
          </a:p>
          <a:p>
            <a:pPr algn="ctr" eaLnBrk="1" hangingPunct="1"/>
            <a:r>
              <a:rPr lang="de-DE" sz="1000" smtClean="0"/>
              <a:t>KNX, Modbus, LonWorks,…</a:t>
            </a:r>
            <a:endParaRPr lang="de-DE" sz="1000"/>
          </a:p>
        </p:txBody>
      </p:sp>
      <p:sp>
        <p:nvSpPr>
          <p:cNvPr id="40" name="Rectangle 38"/>
          <p:cNvSpPr>
            <a:spLocks noChangeArrowheads="1"/>
          </p:cNvSpPr>
          <p:nvPr/>
        </p:nvSpPr>
        <p:spPr bwMode="auto">
          <a:xfrm>
            <a:off x="4911215" y="5124796"/>
            <a:ext cx="287338" cy="217488"/>
          </a:xfrm>
          <a:prstGeom prst="rect">
            <a:avLst/>
          </a:prstGeom>
          <a:solidFill>
            <a:srgbClr val="FF3300"/>
          </a:solidFill>
          <a:ln w="9525" algn="ctr">
            <a:solidFill>
              <a:schemeClr val="tx1"/>
            </a:solidFill>
            <a:miter lim="800000"/>
            <a:headEnd/>
            <a:tailEnd/>
          </a:ln>
          <a:effectLst/>
          <a:extLs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pPr algn="ctr" eaLnBrk="1" hangingPunct="1"/>
            <a:r>
              <a:rPr lang="de-DE" sz="1600" dirty="0" smtClean="0">
                <a:solidFill>
                  <a:schemeClr val="bg2"/>
                </a:solidFill>
              </a:rPr>
              <a:t>IF</a:t>
            </a:r>
            <a:endParaRPr lang="de-DE" sz="1600" dirty="0">
              <a:solidFill>
                <a:schemeClr val="bg2"/>
              </a:solidFill>
            </a:endParaRPr>
          </a:p>
        </p:txBody>
      </p:sp>
      <p:sp>
        <p:nvSpPr>
          <p:cNvPr id="41" name="Text Box 39"/>
          <p:cNvSpPr txBox="1">
            <a:spLocks noChangeArrowheads="1"/>
          </p:cNvSpPr>
          <p:nvPr/>
        </p:nvSpPr>
        <p:spPr bwMode="auto">
          <a:xfrm>
            <a:off x="1575520" y="2598738"/>
            <a:ext cx="1785937" cy="33655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spAutoFit/>
          </a:bodyPr>
          <a:lstStyle/>
          <a:p>
            <a:pPr eaLnBrk="1" hangingPunct="1"/>
            <a:r>
              <a:rPr lang="de-DE" sz="1600" smtClean="0"/>
              <a:t>1. FB-Verbindung</a:t>
            </a:r>
            <a:endParaRPr lang="de-DE" sz="1600"/>
          </a:p>
        </p:txBody>
      </p:sp>
      <p:sp>
        <p:nvSpPr>
          <p:cNvPr id="42" name="Text Box 40"/>
          <p:cNvSpPr txBox="1">
            <a:spLocks noChangeArrowheads="1"/>
          </p:cNvSpPr>
          <p:nvPr/>
        </p:nvSpPr>
        <p:spPr bwMode="auto">
          <a:xfrm>
            <a:off x="4941593" y="2627313"/>
            <a:ext cx="1843088" cy="33655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spAutoFit/>
          </a:bodyPr>
          <a:lstStyle/>
          <a:p>
            <a:pPr eaLnBrk="1" hangingPunct="1"/>
            <a:r>
              <a:rPr lang="de-DE" sz="1600" smtClean="0"/>
              <a:t>2. Busverbindung</a:t>
            </a:r>
            <a:endParaRPr lang="de-DE" sz="1600"/>
          </a:p>
        </p:txBody>
      </p:sp>
      <p:sp>
        <p:nvSpPr>
          <p:cNvPr id="43" name="Rectangle 41"/>
          <p:cNvSpPr>
            <a:spLocks noChangeArrowheads="1"/>
          </p:cNvSpPr>
          <p:nvPr/>
        </p:nvSpPr>
        <p:spPr bwMode="auto">
          <a:xfrm>
            <a:off x="1189757" y="2568575"/>
            <a:ext cx="2744788" cy="3816350"/>
          </a:xfrm>
          <a:prstGeom prst="rect">
            <a:avLst/>
          </a:prstGeom>
          <a:noFill/>
          <a:ln w="9525" algn="ctr">
            <a:solidFill>
              <a:schemeClr val="tx1"/>
            </a:solidFill>
            <a:miter lim="800000"/>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sp>
        <p:nvSpPr>
          <p:cNvPr id="44" name="Rectangle 42"/>
          <p:cNvSpPr>
            <a:spLocks noChangeArrowheads="1"/>
          </p:cNvSpPr>
          <p:nvPr/>
        </p:nvSpPr>
        <p:spPr bwMode="auto">
          <a:xfrm>
            <a:off x="4733631" y="2565400"/>
            <a:ext cx="2655887" cy="3816350"/>
          </a:xfrm>
          <a:prstGeom prst="rect">
            <a:avLst/>
          </a:prstGeom>
          <a:noFill/>
          <a:ln w="9525" algn="ctr">
            <a:solidFill>
              <a:schemeClr val="tx1"/>
            </a:solidFill>
            <a:miter lim="800000"/>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pPr marL="325438" indent="-325438" algn="ctr" defTabSz="1023938">
              <a:spcBef>
                <a:spcPct val="20000"/>
              </a:spcBef>
              <a:buClr>
                <a:srgbClr val="CC0000"/>
              </a:buClr>
            </a:pPr>
            <a:endParaRPr lang="de-DE" sz="3600"/>
          </a:p>
        </p:txBody>
      </p:sp>
      <p:sp>
        <p:nvSpPr>
          <p:cNvPr id="45" name="Text Box 43"/>
          <p:cNvSpPr txBox="1">
            <a:spLocks noChangeArrowheads="1"/>
          </p:cNvSpPr>
          <p:nvPr/>
        </p:nvSpPr>
        <p:spPr bwMode="auto">
          <a:xfrm>
            <a:off x="1209193" y="3490913"/>
            <a:ext cx="622300" cy="33655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spAutoFit/>
          </a:bodyPr>
          <a:lstStyle/>
          <a:p>
            <a:pPr eaLnBrk="1" hangingPunct="1"/>
            <a:r>
              <a:rPr lang="de-DE" sz="1600" smtClean="0">
                <a:solidFill>
                  <a:schemeClr val="accent2"/>
                </a:solidFill>
              </a:rPr>
              <a:t>P-Link</a:t>
            </a:r>
            <a:endParaRPr lang="de-DE" sz="1600">
              <a:solidFill>
                <a:schemeClr val="accent2"/>
              </a:solidFill>
            </a:endParaRPr>
          </a:p>
        </p:txBody>
      </p:sp>
      <p:sp>
        <p:nvSpPr>
          <p:cNvPr id="46" name="Text Box 44"/>
          <p:cNvSpPr txBox="1">
            <a:spLocks noChangeArrowheads="1"/>
          </p:cNvSpPr>
          <p:nvPr/>
        </p:nvSpPr>
        <p:spPr bwMode="auto">
          <a:xfrm>
            <a:off x="5105491" y="3468688"/>
            <a:ext cx="622300" cy="33655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spAutoFit/>
          </a:bodyPr>
          <a:lstStyle/>
          <a:p>
            <a:pPr eaLnBrk="1" hangingPunct="1"/>
            <a:r>
              <a:rPr lang="de-DE" sz="1600" dirty="0" smtClean="0">
                <a:solidFill>
                  <a:schemeClr val="accent2"/>
                </a:solidFill>
              </a:rPr>
              <a:t>P-Link</a:t>
            </a:r>
            <a:endParaRPr lang="de-DE" sz="1600" dirty="0">
              <a:solidFill>
                <a:schemeClr val="accent2"/>
              </a:solidFill>
            </a:endParaRPr>
          </a:p>
        </p:txBody>
      </p:sp>
      <p:sp>
        <p:nvSpPr>
          <p:cNvPr id="48" name="Titel 47"/>
          <p:cNvSpPr>
            <a:spLocks noGrp="1"/>
          </p:cNvSpPr>
          <p:nvPr>
            <p:ph type="title"/>
          </p:nvPr>
        </p:nvSpPr>
        <p:spPr/>
        <p:txBody>
          <a:bodyPr>
            <a:normAutofit/>
          </a:bodyPr>
          <a:lstStyle/>
          <a:p>
            <a:pPr marL="360000" indent="-360000"/>
            <a:r>
              <a:rPr lang="de-DE" dirty="0" smtClean="0"/>
              <a:t>3.	</a:t>
            </a:r>
            <a:r>
              <a:rPr lang="de-DE" altLang="ja-JP" dirty="0" smtClean="0"/>
              <a:t>Interfaces mit voller Kommunikation </a:t>
            </a:r>
            <a:r>
              <a:rPr lang="de-DE" dirty="0" smtClean="0"/>
              <a:t/>
            </a:r>
            <a:br>
              <a:rPr lang="de-DE" dirty="0" smtClean="0"/>
            </a:br>
            <a:r>
              <a:rPr lang="de-DE" dirty="0" smtClean="0"/>
              <a:t>Anbindung in externes Protokoll</a:t>
            </a:r>
            <a:endParaRPr lang="de-DE"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392128477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80"/>
          <p:cNvGraphicFramePr>
            <a:graphicFrameLocks noGrp="1"/>
          </p:cNvGraphicFramePr>
          <p:nvPr>
            <p:extLst>
              <p:ext uri="{D42A27DB-BD31-4B8C-83A1-F6EECF244321}">
                <p14:mod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3557641900"/>
              </p:ext>
            </p:extLst>
          </p:nvPr>
        </p:nvGraphicFramePr>
        <p:xfrm>
          <a:off x="867558" y="1484313"/>
          <a:ext cx="7084712" cy="1824192"/>
        </p:xfrm>
        <a:graphic>
          <a:graphicData uri="http://schemas.openxmlformats.org/drawingml/2006/table">
            <a:tbl>
              <a:tblPr/>
              <a:tblGrid>
                <a:gridCol w="1710223"/>
                <a:gridCol w="3468803"/>
                <a:gridCol w="1905686"/>
              </a:tblGrid>
              <a:tr h="249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1" i="1" u="none" strike="noStrike" cap="none" normalizeH="0" baseline="0" dirty="0" smtClean="0">
                          <a:ln>
                            <a:noFill/>
                          </a:ln>
                          <a:solidFill>
                            <a:srgbClr val="000066"/>
                          </a:solidFill>
                          <a:effectLst/>
                          <a:latin typeface="Arial" pitchFamily="34" charset="0"/>
                        </a:rPr>
                        <a:t> Name</a:t>
                      </a:r>
                      <a:endParaRPr kumimoji="0" lang="de-DE" sz="1400" b="1" i="1"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1" i="1" u="none" strike="noStrike" cap="none" normalizeH="0" baseline="0" dirty="0" smtClean="0">
                          <a:ln>
                            <a:noFill/>
                          </a:ln>
                          <a:solidFill>
                            <a:srgbClr val="000066"/>
                          </a:solidFill>
                          <a:effectLst/>
                          <a:latin typeface="Arial" pitchFamily="34" charset="0"/>
                        </a:rPr>
                        <a:t> Funktion</a:t>
                      </a:r>
                      <a:endParaRPr kumimoji="0" lang="de-DE" sz="1400" b="1" i="1"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1" i="1" u="none" strike="noStrike" cap="none" normalizeH="0" baseline="0" dirty="0" smtClean="0">
                          <a:ln>
                            <a:noFill/>
                          </a:ln>
                          <a:solidFill>
                            <a:srgbClr val="000066"/>
                          </a:solidFill>
                          <a:effectLst/>
                          <a:latin typeface="Arial" pitchFamily="34" charset="0"/>
                        </a:rPr>
                        <a:t> Beschreibung</a:t>
                      </a:r>
                      <a:endParaRPr kumimoji="0" lang="de-DE" sz="1400" b="1" i="1"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r>
              <a:tr h="249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0066"/>
                          </a:solidFill>
                          <a:effectLst/>
                          <a:latin typeface="Arial" pitchFamily="34" charset="0"/>
                        </a:rPr>
                        <a:t> PAW-RC2-MBS-1</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0" i="0" u="none" strike="noStrike" cap="none" normalizeH="0" baseline="0" dirty="0" smtClean="0">
                          <a:ln>
                            <a:noFill/>
                          </a:ln>
                          <a:solidFill>
                            <a:srgbClr val="000066"/>
                          </a:solidFill>
                          <a:effectLst/>
                          <a:latin typeface="Arial" pitchFamily="34" charset="0"/>
                        </a:rPr>
                        <a:t>Alle Standardfunktionen der Fernbedienung für </a:t>
                      </a:r>
                      <a:r>
                        <a:rPr kumimoji="0" lang="de-DE" sz="1400" b="0" i="0" u="none" strike="noStrike" cap="none" normalizeH="0" baseline="0" dirty="0" err="1" smtClean="0">
                          <a:ln>
                            <a:noFill/>
                          </a:ln>
                          <a:solidFill>
                            <a:srgbClr val="000066"/>
                          </a:solidFill>
                          <a:effectLst/>
                          <a:latin typeface="Arial" pitchFamily="34" charset="0"/>
                        </a:rPr>
                        <a:t>Modbus</a:t>
                      </a:r>
                      <a:r>
                        <a:rPr kumimoji="0" lang="de-DE" sz="1400" b="0" i="0" u="none" strike="noStrike" cap="none" normalizeH="0" baseline="0" dirty="0" smtClean="0">
                          <a:ln>
                            <a:noFill/>
                          </a:ln>
                          <a:solidFill>
                            <a:srgbClr val="000066"/>
                          </a:solidFill>
                          <a:effectLst/>
                          <a:latin typeface="Arial" pitchFamily="34" charset="0"/>
                        </a:rPr>
                        <a:t> RTU</a:t>
                      </a:r>
                      <a:endParaRPr kumimoji="0" lang="de-DE" sz="140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0" i="0" u="none" strike="noStrike" cap="none" normalizeH="0" baseline="0" dirty="0" smtClean="0">
                          <a:ln>
                            <a:noFill/>
                          </a:ln>
                          <a:solidFill>
                            <a:srgbClr val="000066"/>
                          </a:solidFill>
                          <a:effectLst/>
                          <a:latin typeface="Arial" pitchFamily="34" charset="0"/>
                        </a:rPr>
                        <a:t>von </a:t>
                      </a:r>
                      <a:r>
                        <a:rPr kumimoji="0" lang="de-DE" sz="1400" b="0" i="0" u="none" strike="noStrike" cap="none" normalizeH="0" baseline="0" dirty="0" err="1" smtClean="0">
                          <a:ln>
                            <a:noFill/>
                          </a:ln>
                          <a:solidFill>
                            <a:srgbClr val="000066"/>
                          </a:solidFill>
                          <a:effectLst/>
                          <a:latin typeface="Arial" pitchFamily="34" charset="0"/>
                        </a:rPr>
                        <a:t>Intesis</a:t>
                      </a:r>
                      <a:endParaRPr kumimoji="0" lang="de-DE" sz="140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dirty="0"/>
                        <a:t> </a:t>
                      </a:r>
                      <a:r>
                        <a:rPr kumimoji="0" lang="en-US" sz="1400" b="1" i="0" u="none" strike="noStrike" cap="none" normalizeH="0" baseline="0" dirty="0" smtClean="0">
                          <a:ln>
                            <a:noFill/>
                          </a:ln>
                          <a:solidFill>
                            <a:srgbClr val="000066"/>
                          </a:solidFill>
                          <a:effectLst/>
                          <a:latin typeface="Arial" pitchFamily="34" charset="0"/>
                        </a:rPr>
                        <a:t>PAW-RC2-KNX-</a:t>
                      </a:r>
                      <a:r>
                        <a:rPr kumimoji="0" lang="en-US" sz="1400" b="1" i="0" u="none" strike="noStrike" cap="none" normalizeH="0" baseline="0" dirty="0" err="1" smtClean="0">
                          <a:ln>
                            <a:noFill/>
                          </a:ln>
                          <a:solidFill>
                            <a:srgbClr val="000066"/>
                          </a:solidFill>
                          <a:effectLst/>
                          <a:latin typeface="Arial" pitchFamily="34" charset="0"/>
                        </a:rPr>
                        <a:t>1i</a:t>
                      </a:r>
                      <a:endParaRPr kumimoji="0" lang="en-US" sz="1400" b="1" i="0" u="none" strike="noStrike" cap="none" normalizeH="0" baseline="0" dirty="0" smtClean="0">
                        <a:ln>
                          <a:noFill/>
                        </a:ln>
                        <a:solidFill>
                          <a:srgbClr val="000066"/>
                        </a:solidFill>
                        <a:effectLst/>
                        <a:latin typeface="Arial"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0" i="0" u="none" strike="noStrike" cap="none" normalizeH="0" baseline="0" smtClean="0">
                          <a:ln>
                            <a:noFill/>
                          </a:ln>
                          <a:solidFill>
                            <a:srgbClr val="000066"/>
                          </a:solidFill>
                          <a:effectLst/>
                          <a:latin typeface="Arial" pitchFamily="34" charset="0"/>
                        </a:rPr>
                        <a:t>Alle Standardfunktionen der Fernbedienung für KNX</a:t>
                      </a:r>
                      <a:endParaRPr kumimoji="0" lang="de-DE" sz="1400" b="0" i="0" u="none" strike="noStrike" cap="none" normalizeH="0" baseline="0" smtClean="0">
                        <a:ln>
                          <a:noFill/>
                        </a:ln>
                        <a:solidFill>
                          <a:srgbClr val="000066"/>
                        </a:solidFill>
                        <a:effectLst/>
                        <a:latin typeface="Arial" pitchFamily="34" charset="0"/>
                        <a:ea typeface="Arial Unicode MS" pitchFamily="34" charset="-128"/>
                        <a:cs typeface="Arial"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0" i="0" u="none" strike="noStrike" cap="none" normalizeH="0" baseline="0" dirty="0" smtClean="0">
                          <a:ln>
                            <a:noFill/>
                          </a:ln>
                          <a:solidFill>
                            <a:srgbClr val="000066"/>
                          </a:solidFill>
                          <a:effectLst/>
                          <a:latin typeface="Arial" pitchFamily="34" charset="0"/>
                        </a:rPr>
                        <a:t>von </a:t>
                      </a:r>
                      <a:r>
                        <a:rPr kumimoji="0" lang="de-DE" sz="1400" b="0" i="0" u="none" strike="noStrike" cap="none" normalizeH="0" baseline="0" dirty="0" err="1" smtClean="0">
                          <a:ln>
                            <a:noFill/>
                          </a:ln>
                          <a:solidFill>
                            <a:srgbClr val="000066"/>
                          </a:solidFill>
                          <a:effectLst/>
                          <a:latin typeface="Arial" pitchFamily="34" charset="0"/>
                        </a:rPr>
                        <a:t>Intesis</a:t>
                      </a:r>
                      <a:endParaRPr kumimoji="0" lang="de-DE" sz="140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40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dirty="0"/>
                        <a:t> </a:t>
                      </a:r>
                      <a:r>
                        <a:rPr kumimoji="0" lang="en-US" sz="1400" b="1" i="0" u="none" strike="noStrike" cap="none" normalizeH="0" baseline="0" dirty="0" smtClean="0">
                          <a:ln>
                            <a:noFill/>
                          </a:ln>
                          <a:solidFill>
                            <a:srgbClr val="000066"/>
                          </a:solidFill>
                          <a:effectLst/>
                          <a:latin typeface="Arial" pitchFamily="34" charset="0"/>
                        </a:rPr>
                        <a:t>PA-RC2-WIFI-1</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0" i="0" u="none" strike="noStrike" cap="none" normalizeH="0" baseline="0" smtClean="0">
                          <a:ln>
                            <a:noFill/>
                          </a:ln>
                          <a:solidFill>
                            <a:srgbClr val="000066"/>
                          </a:solidFill>
                          <a:effectLst/>
                          <a:latin typeface="Arial" pitchFamily="34" charset="0"/>
                        </a:rPr>
                        <a:t>Alle Standardfunktionen der Fernbedienung für WLAN</a:t>
                      </a:r>
                      <a:endParaRPr kumimoji="0" lang="de-DE" sz="1400" b="0" i="0" u="none" strike="noStrike" cap="none" normalizeH="0" baseline="0" smtClean="0">
                        <a:ln>
                          <a:noFill/>
                        </a:ln>
                        <a:solidFill>
                          <a:srgbClr val="000066"/>
                        </a:solidFill>
                        <a:effectLst/>
                        <a:latin typeface="Arial" pitchFamily="34" charset="0"/>
                        <a:ea typeface="Arial Unicode MS" pitchFamily="34" charset="-128"/>
                        <a:cs typeface="Arial"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0" i="0" u="none" strike="noStrike" cap="none" normalizeH="0" baseline="0" dirty="0" smtClean="0">
                          <a:ln>
                            <a:noFill/>
                          </a:ln>
                          <a:solidFill>
                            <a:srgbClr val="000066"/>
                          </a:solidFill>
                          <a:effectLst/>
                          <a:latin typeface="Arial" pitchFamily="34" charset="0"/>
                        </a:rPr>
                        <a:t>von </a:t>
                      </a:r>
                      <a:r>
                        <a:rPr kumimoji="0" lang="de-DE" sz="1400" b="0" i="0" u="none" strike="noStrike" cap="none" normalizeH="0" baseline="0" dirty="0" err="1" smtClean="0">
                          <a:ln>
                            <a:noFill/>
                          </a:ln>
                          <a:solidFill>
                            <a:srgbClr val="000066"/>
                          </a:solidFill>
                          <a:effectLst/>
                          <a:latin typeface="Arial" pitchFamily="34" charset="0"/>
                        </a:rPr>
                        <a:t>Intesis</a:t>
                      </a:r>
                      <a:endParaRPr kumimoji="0" lang="de-DE" sz="140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itel 3"/>
          <p:cNvSpPr>
            <a:spLocks noGrp="1"/>
          </p:cNvSpPr>
          <p:nvPr>
            <p:ph type="title"/>
          </p:nvPr>
        </p:nvSpPr>
        <p:spPr/>
        <p:txBody>
          <a:bodyPr>
            <a:noAutofit/>
          </a:bodyPr>
          <a:lstStyle/>
          <a:p>
            <a:pPr marL="360000" indent="-360000"/>
            <a:r>
              <a:rPr lang="de-DE" dirty="0" smtClean="0"/>
              <a:t>3.	</a:t>
            </a:r>
            <a:r>
              <a:rPr lang="de-DE" altLang="ja-JP" dirty="0" smtClean="0"/>
              <a:t>Interfaces mit voller Kommunikation </a:t>
            </a:r>
            <a:r>
              <a:rPr lang="de-DE" dirty="0" smtClean="0"/>
              <a:t/>
            </a:r>
            <a:br>
              <a:rPr lang="de-DE" dirty="0" smtClean="0"/>
            </a:br>
            <a:r>
              <a:rPr lang="de-DE" dirty="0" smtClean="0"/>
              <a:t>Interfaces für  je 1 Innengerät/IG-Gruppe</a:t>
            </a:r>
            <a:endParaRPr lang="de-DE"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2352898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31"/>
          <p:cNvSpPr>
            <a:spLocks noGrp="1"/>
          </p:cNvSpPr>
          <p:nvPr>
            <p:ph type="title"/>
          </p:nvPr>
        </p:nvSpPr>
        <p:spPr/>
        <p:txBody>
          <a:bodyPr/>
          <a:lstStyle/>
          <a:p>
            <a:pPr marL="355600" indent="-355600"/>
            <a:r>
              <a:rPr lang="de-DE" dirty="0" smtClean="0"/>
              <a:t>1.	Geräteeigene Kontakte</a:t>
            </a:r>
            <a:br>
              <a:rPr lang="de-DE" dirty="0" smtClean="0"/>
            </a:br>
            <a:r>
              <a:rPr lang="de-DE" dirty="0" smtClean="0">
                <a:solidFill>
                  <a:srgbClr val="FF0000"/>
                </a:solidFill>
              </a:rPr>
              <a:t>T10 (CN061)</a:t>
            </a:r>
            <a:endParaRPr lang="de-DE" dirty="0" smtClean="0"/>
          </a:p>
        </p:txBody>
      </p:sp>
      <p:sp>
        <p:nvSpPr>
          <p:cNvPr id="8196" name="Text Box 2"/>
          <p:cNvSpPr txBox="1">
            <a:spLocks noChangeArrowheads="1"/>
          </p:cNvSpPr>
          <p:nvPr/>
        </p:nvSpPr>
        <p:spPr bwMode="auto">
          <a:xfrm>
            <a:off x="392113" y="1228725"/>
            <a:ext cx="4815742" cy="400110"/>
          </a:xfrm>
          <a:prstGeom prst="rect">
            <a:avLst/>
          </a:prstGeom>
          <a:noFill/>
          <a:ln w="9525">
            <a:noFill/>
            <a:miter lim="800000"/>
            <a:headEnd/>
            <a:tailEnd/>
          </a:ln>
        </p:spPr>
        <p:txBody>
          <a:bodyPr wrap="none">
            <a:spAutoFit/>
          </a:bodyPr>
          <a:lstStyle/>
          <a:p>
            <a:r>
              <a:rPr lang="en-US" sz="2000" dirty="0">
                <a:latin typeface="Arial Unicode MS" pitchFamily="34" charset="-128"/>
                <a:ea typeface="Arial Unicode MS" pitchFamily="34" charset="-128"/>
                <a:cs typeface="Arial Unicode MS" pitchFamily="34" charset="-128"/>
              </a:rPr>
              <a:t>T10-2 und T10-3</a:t>
            </a:r>
            <a:r>
              <a:rPr lang="en-US" sz="2000" dirty="0" smtClean="0">
                <a:latin typeface="Arial Unicode MS" pitchFamily="34" charset="-128"/>
                <a:ea typeface="Arial Unicode MS" pitchFamily="34" charset="-128"/>
                <a:cs typeface="Arial Unicode MS" pitchFamily="34" charset="-128"/>
              </a:rPr>
              <a:t>: </a:t>
            </a:r>
            <a:r>
              <a:rPr lang="en-US" sz="2000" dirty="0" err="1" smtClean="0">
                <a:latin typeface="Arial Unicode MS" pitchFamily="34" charset="-128"/>
                <a:ea typeface="Arial Unicode MS" pitchFamily="34" charset="-128"/>
                <a:cs typeface="Arial Unicode MS" pitchFamily="34" charset="-128"/>
              </a:rPr>
              <a:t>Fernbedienungssperre</a:t>
            </a:r>
            <a:endParaRPr lang="en-US" sz="2000" dirty="0">
              <a:latin typeface="Arial Unicode MS" pitchFamily="34" charset="-128"/>
              <a:ea typeface="Arial Unicode MS" pitchFamily="34" charset="-128"/>
              <a:cs typeface="Arial Unicode MS" pitchFamily="34" charset="-128"/>
            </a:endParaRPr>
          </a:p>
        </p:txBody>
      </p:sp>
      <p:grpSp>
        <p:nvGrpSpPr>
          <p:cNvPr id="2" name="Group 3"/>
          <p:cNvGrpSpPr>
            <a:grpSpLocks/>
          </p:cNvGrpSpPr>
          <p:nvPr/>
        </p:nvGrpSpPr>
        <p:grpSpPr bwMode="auto">
          <a:xfrm>
            <a:off x="1284288" y="2133600"/>
            <a:ext cx="871537" cy="2641600"/>
            <a:chOff x="1927" y="1434"/>
            <a:chExt cx="499" cy="1724"/>
          </a:xfrm>
        </p:grpSpPr>
        <p:grpSp>
          <p:nvGrpSpPr>
            <p:cNvPr id="3" name="Group 4"/>
            <p:cNvGrpSpPr>
              <a:grpSpLocks/>
            </p:cNvGrpSpPr>
            <p:nvPr/>
          </p:nvGrpSpPr>
          <p:grpSpPr bwMode="auto">
            <a:xfrm>
              <a:off x="1927" y="1434"/>
              <a:ext cx="499" cy="1724"/>
              <a:chOff x="1791" y="1888"/>
              <a:chExt cx="499" cy="1724"/>
            </a:xfrm>
          </p:grpSpPr>
          <p:sp>
            <p:nvSpPr>
              <p:cNvPr id="8216" name="Rectangle 5"/>
              <p:cNvSpPr>
                <a:spLocks noChangeArrowheads="1"/>
              </p:cNvSpPr>
              <p:nvPr/>
            </p:nvSpPr>
            <p:spPr bwMode="auto">
              <a:xfrm>
                <a:off x="1791" y="1888"/>
                <a:ext cx="499" cy="1724"/>
              </a:xfrm>
              <a:prstGeom prst="rect">
                <a:avLst/>
              </a:prstGeom>
              <a:noFill/>
              <a:ln w="9525">
                <a:solidFill>
                  <a:schemeClr val="tx1"/>
                </a:solidFill>
                <a:miter lim="800000"/>
                <a:headEnd/>
                <a:tailEnd/>
              </a:ln>
            </p:spPr>
            <p:txBody>
              <a:bodyPr wrap="none" anchor="ctr"/>
              <a:lstStyle/>
              <a:p>
                <a:pPr algn="ctr"/>
                <a:endParaRPr lang="de-DE"/>
              </a:p>
            </p:txBody>
          </p:sp>
          <p:sp>
            <p:nvSpPr>
              <p:cNvPr id="8217" name="Line 6"/>
              <p:cNvSpPr>
                <a:spLocks noChangeShapeType="1"/>
              </p:cNvSpPr>
              <p:nvPr/>
            </p:nvSpPr>
            <p:spPr bwMode="auto">
              <a:xfrm>
                <a:off x="2018" y="1888"/>
                <a:ext cx="0" cy="1724"/>
              </a:xfrm>
              <a:prstGeom prst="line">
                <a:avLst/>
              </a:prstGeom>
              <a:noFill/>
              <a:ln w="9525">
                <a:solidFill>
                  <a:schemeClr val="tx1"/>
                </a:solidFill>
                <a:round/>
                <a:headEnd/>
                <a:tailEnd/>
              </a:ln>
            </p:spPr>
            <p:txBody>
              <a:bodyPr/>
              <a:lstStyle/>
              <a:p>
                <a:pPr algn="ctr"/>
                <a:endParaRPr lang="de-DE"/>
              </a:p>
            </p:txBody>
          </p:sp>
          <p:sp>
            <p:nvSpPr>
              <p:cNvPr id="8218" name="Line 7"/>
              <p:cNvSpPr>
                <a:spLocks noChangeShapeType="1"/>
              </p:cNvSpPr>
              <p:nvPr/>
            </p:nvSpPr>
            <p:spPr bwMode="auto">
              <a:xfrm>
                <a:off x="1791" y="1888"/>
                <a:ext cx="499" cy="0"/>
              </a:xfrm>
              <a:prstGeom prst="line">
                <a:avLst/>
              </a:prstGeom>
              <a:noFill/>
              <a:ln w="9525">
                <a:solidFill>
                  <a:schemeClr val="tx1"/>
                </a:solidFill>
                <a:round/>
                <a:headEnd/>
                <a:tailEnd/>
              </a:ln>
            </p:spPr>
            <p:txBody>
              <a:bodyPr/>
              <a:lstStyle/>
              <a:p>
                <a:pPr algn="ctr"/>
                <a:endParaRPr lang="de-DE"/>
              </a:p>
            </p:txBody>
          </p:sp>
          <p:sp>
            <p:nvSpPr>
              <p:cNvPr id="8219" name="Line 8"/>
              <p:cNvSpPr>
                <a:spLocks noChangeShapeType="1"/>
              </p:cNvSpPr>
              <p:nvPr/>
            </p:nvSpPr>
            <p:spPr bwMode="auto">
              <a:xfrm>
                <a:off x="1791" y="2160"/>
                <a:ext cx="499" cy="0"/>
              </a:xfrm>
              <a:prstGeom prst="line">
                <a:avLst/>
              </a:prstGeom>
              <a:noFill/>
              <a:ln w="9525">
                <a:solidFill>
                  <a:schemeClr val="tx1"/>
                </a:solidFill>
                <a:round/>
                <a:headEnd/>
                <a:tailEnd/>
              </a:ln>
            </p:spPr>
            <p:txBody>
              <a:bodyPr/>
              <a:lstStyle/>
              <a:p>
                <a:pPr algn="ctr"/>
                <a:endParaRPr lang="de-DE"/>
              </a:p>
            </p:txBody>
          </p:sp>
          <p:sp>
            <p:nvSpPr>
              <p:cNvPr id="8220" name="Line 9"/>
              <p:cNvSpPr>
                <a:spLocks noChangeShapeType="1"/>
              </p:cNvSpPr>
              <p:nvPr/>
            </p:nvSpPr>
            <p:spPr bwMode="auto">
              <a:xfrm>
                <a:off x="1791" y="2432"/>
                <a:ext cx="499" cy="0"/>
              </a:xfrm>
              <a:prstGeom prst="line">
                <a:avLst/>
              </a:prstGeom>
              <a:noFill/>
              <a:ln w="9525">
                <a:solidFill>
                  <a:schemeClr val="tx1"/>
                </a:solidFill>
                <a:round/>
                <a:headEnd/>
                <a:tailEnd/>
              </a:ln>
            </p:spPr>
            <p:txBody>
              <a:bodyPr/>
              <a:lstStyle/>
              <a:p>
                <a:pPr algn="ctr"/>
                <a:endParaRPr lang="de-DE"/>
              </a:p>
            </p:txBody>
          </p:sp>
          <p:sp>
            <p:nvSpPr>
              <p:cNvPr id="8221" name="Line 10"/>
              <p:cNvSpPr>
                <a:spLocks noChangeShapeType="1"/>
              </p:cNvSpPr>
              <p:nvPr/>
            </p:nvSpPr>
            <p:spPr bwMode="auto">
              <a:xfrm>
                <a:off x="1791" y="2750"/>
                <a:ext cx="499" cy="0"/>
              </a:xfrm>
              <a:prstGeom prst="line">
                <a:avLst/>
              </a:prstGeom>
              <a:noFill/>
              <a:ln w="9525">
                <a:solidFill>
                  <a:schemeClr val="tx1"/>
                </a:solidFill>
                <a:round/>
                <a:headEnd/>
                <a:tailEnd/>
              </a:ln>
            </p:spPr>
            <p:txBody>
              <a:bodyPr/>
              <a:lstStyle/>
              <a:p>
                <a:pPr algn="ctr"/>
                <a:endParaRPr lang="de-DE"/>
              </a:p>
            </p:txBody>
          </p:sp>
          <p:sp>
            <p:nvSpPr>
              <p:cNvPr id="8222" name="Line 11"/>
              <p:cNvSpPr>
                <a:spLocks noChangeShapeType="1"/>
              </p:cNvSpPr>
              <p:nvPr/>
            </p:nvSpPr>
            <p:spPr bwMode="auto">
              <a:xfrm>
                <a:off x="1791" y="3022"/>
                <a:ext cx="499" cy="0"/>
              </a:xfrm>
              <a:prstGeom prst="line">
                <a:avLst/>
              </a:prstGeom>
              <a:noFill/>
              <a:ln w="9525">
                <a:solidFill>
                  <a:schemeClr val="tx1"/>
                </a:solidFill>
                <a:round/>
                <a:headEnd/>
                <a:tailEnd/>
              </a:ln>
            </p:spPr>
            <p:txBody>
              <a:bodyPr/>
              <a:lstStyle/>
              <a:p>
                <a:pPr algn="ctr"/>
                <a:endParaRPr lang="de-DE"/>
              </a:p>
            </p:txBody>
          </p:sp>
          <p:sp>
            <p:nvSpPr>
              <p:cNvPr id="8223" name="Line 12"/>
              <p:cNvSpPr>
                <a:spLocks noChangeShapeType="1"/>
              </p:cNvSpPr>
              <p:nvPr/>
            </p:nvSpPr>
            <p:spPr bwMode="auto">
              <a:xfrm>
                <a:off x="1791" y="3294"/>
                <a:ext cx="499" cy="0"/>
              </a:xfrm>
              <a:prstGeom prst="line">
                <a:avLst/>
              </a:prstGeom>
              <a:noFill/>
              <a:ln w="9525">
                <a:solidFill>
                  <a:schemeClr val="tx1"/>
                </a:solidFill>
                <a:round/>
                <a:headEnd/>
                <a:tailEnd/>
              </a:ln>
            </p:spPr>
            <p:txBody>
              <a:bodyPr/>
              <a:lstStyle/>
              <a:p>
                <a:pPr algn="ctr"/>
                <a:endParaRPr lang="de-DE"/>
              </a:p>
            </p:txBody>
          </p:sp>
        </p:grpSp>
        <p:sp>
          <p:nvSpPr>
            <p:cNvPr id="8204" name="Text Box 13"/>
            <p:cNvSpPr txBox="1">
              <a:spLocks noChangeArrowheads="1"/>
            </p:cNvSpPr>
            <p:nvPr/>
          </p:nvSpPr>
          <p:spPr bwMode="auto">
            <a:xfrm>
              <a:off x="1952" y="1434"/>
              <a:ext cx="172" cy="241"/>
            </a:xfrm>
            <a:prstGeom prst="rect">
              <a:avLst/>
            </a:prstGeom>
            <a:noFill/>
            <a:ln w="9525">
              <a:noFill/>
              <a:miter lim="800000"/>
              <a:headEnd/>
              <a:tailEnd/>
            </a:ln>
          </p:spPr>
          <p:txBody>
            <a:bodyPr wrap="none">
              <a:spAutoFit/>
            </a:bodyPr>
            <a:lstStyle/>
            <a:p>
              <a:pPr algn="ctr"/>
              <a:r>
                <a:rPr lang="en-US" dirty="0">
                  <a:latin typeface="Times" charset="0"/>
                  <a:ea typeface="Geneva" pitchFamily="-31" charset="-128"/>
                  <a:cs typeface="Times New Roman" pitchFamily="18" charset="0"/>
                </a:rPr>
                <a:t>1</a:t>
              </a:r>
            </a:p>
          </p:txBody>
        </p:sp>
        <p:sp>
          <p:nvSpPr>
            <p:cNvPr id="8205" name="Text Box 14"/>
            <p:cNvSpPr txBox="1">
              <a:spLocks noChangeArrowheads="1"/>
            </p:cNvSpPr>
            <p:nvPr/>
          </p:nvSpPr>
          <p:spPr bwMode="auto">
            <a:xfrm>
              <a:off x="2185" y="1434"/>
              <a:ext cx="205" cy="241"/>
            </a:xfrm>
            <a:prstGeom prst="rect">
              <a:avLst/>
            </a:prstGeom>
            <a:noFill/>
            <a:ln w="9525">
              <a:noFill/>
              <a:miter lim="800000"/>
              <a:headEnd/>
              <a:tailEnd/>
            </a:ln>
          </p:spPr>
          <p:txBody>
            <a:bodyPr wrap="none">
              <a:spAutoFit/>
            </a:bodyPr>
            <a:lstStyle/>
            <a:p>
              <a:pPr algn="ctr"/>
              <a:r>
                <a:rPr lang="en-US">
                  <a:latin typeface="Times" charset="0"/>
                  <a:ea typeface="Geneva" pitchFamily="-31" charset="-128"/>
                  <a:cs typeface="Times New Roman" pitchFamily="18" charset="0"/>
                </a:rPr>
                <a:t> 1</a:t>
              </a:r>
            </a:p>
          </p:txBody>
        </p:sp>
        <p:sp>
          <p:nvSpPr>
            <p:cNvPr id="8206" name="Text Box 15"/>
            <p:cNvSpPr txBox="1">
              <a:spLocks noChangeArrowheads="1"/>
            </p:cNvSpPr>
            <p:nvPr/>
          </p:nvSpPr>
          <p:spPr bwMode="auto">
            <a:xfrm>
              <a:off x="1927" y="1706"/>
              <a:ext cx="227" cy="241"/>
            </a:xfrm>
            <a:prstGeom prst="rect">
              <a:avLst/>
            </a:prstGeom>
            <a:noFill/>
            <a:ln w="9525">
              <a:noFill/>
              <a:miter lim="800000"/>
              <a:headEnd/>
              <a:tailEnd/>
            </a:ln>
          </p:spPr>
          <p:txBody>
            <a:bodyPr wrap="square">
              <a:spAutoFit/>
            </a:bodyPr>
            <a:lstStyle/>
            <a:p>
              <a:pPr algn="ctr"/>
              <a:r>
                <a:rPr lang="en-US" dirty="0">
                  <a:latin typeface="Times" charset="0"/>
                  <a:ea typeface="Geneva" pitchFamily="-31" charset="-128"/>
                  <a:cs typeface="Times New Roman" pitchFamily="18" charset="0"/>
                </a:rPr>
                <a:t>2</a:t>
              </a:r>
            </a:p>
          </p:txBody>
        </p:sp>
        <p:sp>
          <p:nvSpPr>
            <p:cNvPr id="8207" name="Text Box 16"/>
            <p:cNvSpPr txBox="1">
              <a:spLocks noChangeArrowheads="1"/>
            </p:cNvSpPr>
            <p:nvPr/>
          </p:nvSpPr>
          <p:spPr bwMode="auto">
            <a:xfrm>
              <a:off x="2185" y="1706"/>
              <a:ext cx="205" cy="241"/>
            </a:xfrm>
            <a:prstGeom prst="rect">
              <a:avLst/>
            </a:prstGeom>
            <a:noFill/>
            <a:ln w="9525">
              <a:noFill/>
              <a:miter lim="800000"/>
              <a:headEnd/>
              <a:tailEnd/>
            </a:ln>
          </p:spPr>
          <p:txBody>
            <a:bodyPr wrap="none">
              <a:spAutoFit/>
            </a:bodyPr>
            <a:lstStyle/>
            <a:p>
              <a:pPr algn="ctr"/>
              <a:r>
                <a:rPr lang="en-US">
                  <a:latin typeface="Times" charset="0"/>
                  <a:ea typeface="Geneva" pitchFamily="-31" charset="-128"/>
                  <a:cs typeface="Times New Roman" pitchFamily="18" charset="0"/>
                </a:rPr>
                <a:t> 2</a:t>
              </a:r>
            </a:p>
          </p:txBody>
        </p:sp>
        <p:sp>
          <p:nvSpPr>
            <p:cNvPr id="8208" name="Text Box 17"/>
            <p:cNvSpPr txBox="1">
              <a:spLocks noChangeArrowheads="1"/>
            </p:cNvSpPr>
            <p:nvPr/>
          </p:nvSpPr>
          <p:spPr bwMode="auto">
            <a:xfrm>
              <a:off x="1952" y="1979"/>
              <a:ext cx="172" cy="241"/>
            </a:xfrm>
            <a:prstGeom prst="rect">
              <a:avLst/>
            </a:prstGeom>
            <a:noFill/>
            <a:ln w="9525">
              <a:noFill/>
              <a:miter lim="800000"/>
              <a:headEnd/>
              <a:tailEnd/>
            </a:ln>
          </p:spPr>
          <p:txBody>
            <a:bodyPr wrap="none">
              <a:spAutoFit/>
            </a:bodyPr>
            <a:lstStyle/>
            <a:p>
              <a:pPr algn="ctr"/>
              <a:r>
                <a:rPr lang="en-US" dirty="0">
                  <a:latin typeface="Times" charset="0"/>
                  <a:ea typeface="Geneva" pitchFamily="-31" charset="-128"/>
                  <a:cs typeface="Times New Roman" pitchFamily="18" charset="0"/>
                </a:rPr>
                <a:t>3</a:t>
              </a:r>
            </a:p>
          </p:txBody>
        </p:sp>
        <p:sp>
          <p:nvSpPr>
            <p:cNvPr id="8209" name="Text Box 18"/>
            <p:cNvSpPr txBox="1">
              <a:spLocks noChangeArrowheads="1"/>
            </p:cNvSpPr>
            <p:nvPr/>
          </p:nvSpPr>
          <p:spPr bwMode="auto">
            <a:xfrm>
              <a:off x="2185" y="1979"/>
              <a:ext cx="205" cy="241"/>
            </a:xfrm>
            <a:prstGeom prst="rect">
              <a:avLst/>
            </a:prstGeom>
            <a:noFill/>
            <a:ln w="9525">
              <a:noFill/>
              <a:miter lim="800000"/>
              <a:headEnd/>
              <a:tailEnd/>
            </a:ln>
          </p:spPr>
          <p:txBody>
            <a:bodyPr wrap="none">
              <a:spAutoFit/>
            </a:bodyPr>
            <a:lstStyle/>
            <a:p>
              <a:pPr algn="ctr"/>
              <a:r>
                <a:rPr lang="en-US">
                  <a:latin typeface="Times" charset="0"/>
                  <a:ea typeface="Geneva" pitchFamily="-31" charset="-128"/>
                  <a:cs typeface="Times New Roman" pitchFamily="18" charset="0"/>
                </a:rPr>
                <a:t> 3</a:t>
              </a:r>
            </a:p>
          </p:txBody>
        </p:sp>
        <p:sp>
          <p:nvSpPr>
            <p:cNvPr id="8210" name="Text Box 19"/>
            <p:cNvSpPr txBox="1">
              <a:spLocks noChangeArrowheads="1"/>
            </p:cNvSpPr>
            <p:nvPr/>
          </p:nvSpPr>
          <p:spPr bwMode="auto">
            <a:xfrm>
              <a:off x="2226" y="2296"/>
              <a:ext cx="172" cy="241"/>
            </a:xfrm>
            <a:prstGeom prst="rect">
              <a:avLst/>
            </a:prstGeom>
            <a:noFill/>
            <a:ln w="9525">
              <a:noFill/>
              <a:miter lim="800000"/>
              <a:headEnd/>
              <a:tailEnd/>
            </a:ln>
          </p:spPr>
          <p:txBody>
            <a:bodyPr wrap="none">
              <a:spAutoFit/>
            </a:bodyPr>
            <a:lstStyle/>
            <a:p>
              <a:pPr algn="ctr"/>
              <a:r>
                <a:rPr lang="en-US">
                  <a:latin typeface="Times" charset="0"/>
                  <a:ea typeface="Geneva" pitchFamily="-31" charset="-128"/>
                  <a:cs typeface="Times New Roman" pitchFamily="18" charset="0"/>
                </a:rPr>
                <a:t>4</a:t>
              </a:r>
            </a:p>
          </p:txBody>
        </p:sp>
        <p:sp>
          <p:nvSpPr>
            <p:cNvPr id="8211" name="Text Box 20"/>
            <p:cNvSpPr txBox="1">
              <a:spLocks noChangeArrowheads="1"/>
            </p:cNvSpPr>
            <p:nvPr/>
          </p:nvSpPr>
          <p:spPr bwMode="auto">
            <a:xfrm>
              <a:off x="1952" y="2296"/>
              <a:ext cx="172" cy="241"/>
            </a:xfrm>
            <a:prstGeom prst="rect">
              <a:avLst/>
            </a:prstGeom>
            <a:noFill/>
            <a:ln w="9525">
              <a:noFill/>
              <a:miter lim="800000"/>
              <a:headEnd/>
              <a:tailEnd/>
            </a:ln>
          </p:spPr>
          <p:txBody>
            <a:bodyPr wrap="none">
              <a:spAutoFit/>
            </a:bodyPr>
            <a:lstStyle/>
            <a:p>
              <a:pPr algn="ctr"/>
              <a:r>
                <a:rPr lang="en-US">
                  <a:latin typeface="Times" charset="0"/>
                  <a:ea typeface="Geneva" pitchFamily="-31" charset="-128"/>
                  <a:cs typeface="Times New Roman" pitchFamily="18" charset="0"/>
                </a:rPr>
                <a:t>4</a:t>
              </a:r>
            </a:p>
          </p:txBody>
        </p:sp>
        <p:sp>
          <p:nvSpPr>
            <p:cNvPr id="8212" name="Text Box 21"/>
            <p:cNvSpPr txBox="1">
              <a:spLocks noChangeArrowheads="1"/>
            </p:cNvSpPr>
            <p:nvPr/>
          </p:nvSpPr>
          <p:spPr bwMode="auto">
            <a:xfrm>
              <a:off x="1952" y="2568"/>
              <a:ext cx="172" cy="241"/>
            </a:xfrm>
            <a:prstGeom prst="rect">
              <a:avLst/>
            </a:prstGeom>
            <a:noFill/>
            <a:ln w="9525">
              <a:noFill/>
              <a:miter lim="800000"/>
              <a:headEnd/>
              <a:tailEnd/>
            </a:ln>
          </p:spPr>
          <p:txBody>
            <a:bodyPr wrap="none">
              <a:spAutoFit/>
            </a:bodyPr>
            <a:lstStyle/>
            <a:p>
              <a:pPr algn="ctr"/>
              <a:r>
                <a:rPr lang="en-US">
                  <a:latin typeface="Times" charset="0"/>
                  <a:ea typeface="Geneva" pitchFamily="-31" charset="-128"/>
                  <a:cs typeface="Times New Roman" pitchFamily="18" charset="0"/>
                </a:rPr>
                <a:t>5</a:t>
              </a:r>
            </a:p>
          </p:txBody>
        </p:sp>
        <p:sp>
          <p:nvSpPr>
            <p:cNvPr id="8213" name="Text Box 22"/>
            <p:cNvSpPr txBox="1">
              <a:spLocks noChangeArrowheads="1"/>
            </p:cNvSpPr>
            <p:nvPr/>
          </p:nvSpPr>
          <p:spPr bwMode="auto">
            <a:xfrm>
              <a:off x="2226" y="2568"/>
              <a:ext cx="172" cy="241"/>
            </a:xfrm>
            <a:prstGeom prst="rect">
              <a:avLst/>
            </a:prstGeom>
            <a:noFill/>
            <a:ln w="9525">
              <a:noFill/>
              <a:miter lim="800000"/>
              <a:headEnd/>
              <a:tailEnd/>
            </a:ln>
          </p:spPr>
          <p:txBody>
            <a:bodyPr wrap="none">
              <a:spAutoFit/>
            </a:bodyPr>
            <a:lstStyle/>
            <a:p>
              <a:pPr algn="ctr"/>
              <a:r>
                <a:rPr lang="en-US">
                  <a:latin typeface="Times" charset="0"/>
                  <a:ea typeface="Geneva" pitchFamily="-31" charset="-128"/>
                  <a:cs typeface="Times New Roman" pitchFamily="18" charset="0"/>
                </a:rPr>
                <a:t>5</a:t>
              </a:r>
            </a:p>
          </p:txBody>
        </p:sp>
        <p:sp>
          <p:nvSpPr>
            <p:cNvPr id="8214" name="Text Box 23"/>
            <p:cNvSpPr txBox="1">
              <a:spLocks noChangeArrowheads="1"/>
            </p:cNvSpPr>
            <p:nvPr/>
          </p:nvSpPr>
          <p:spPr bwMode="auto">
            <a:xfrm>
              <a:off x="1952" y="2840"/>
              <a:ext cx="172" cy="241"/>
            </a:xfrm>
            <a:prstGeom prst="rect">
              <a:avLst/>
            </a:prstGeom>
            <a:noFill/>
            <a:ln w="9525">
              <a:noFill/>
              <a:miter lim="800000"/>
              <a:headEnd/>
              <a:tailEnd/>
            </a:ln>
          </p:spPr>
          <p:txBody>
            <a:bodyPr wrap="none">
              <a:spAutoFit/>
            </a:bodyPr>
            <a:lstStyle/>
            <a:p>
              <a:pPr algn="ctr"/>
              <a:r>
                <a:rPr lang="en-US">
                  <a:latin typeface="Times" charset="0"/>
                  <a:ea typeface="Geneva" pitchFamily="-31" charset="-128"/>
                  <a:cs typeface="Times New Roman" pitchFamily="18" charset="0"/>
                </a:rPr>
                <a:t>6</a:t>
              </a:r>
            </a:p>
          </p:txBody>
        </p:sp>
        <p:sp>
          <p:nvSpPr>
            <p:cNvPr id="8215" name="Text Box 24"/>
            <p:cNvSpPr txBox="1">
              <a:spLocks noChangeArrowheads="1"/>
            </p:cNvSpPr>
            <p:nvPr/>
          </p:nvSpPr>
          <p:spPr bwMode="auto">
            <a:xfrm>
              <a:off x="2226" y="2840"/>
              <a:ext cx="172" cy="241"/>
            </a:xfrm>
            <a:prstGeom prst="rect">
              <a:avLst/>
            </a:prstGeom>
            <a:noFill/>
            <a:ln w="9525">
              <a:noFill/>
              <a:miter lim="800000"/>
              <a:headEnd/>
              <a:tailEnd/>
            </a:ln>
          </p:spPr>
          <p:txBody>
            <a:bodyPr wrap="none">
              <a:spAutoFit/>
            </a:bodyPr>
            <a:lstStyle/>
            <a:p>
              <a:pPr algn="ctr"/>
              <a:r>
                <a:rPr lang="en-US">
                  <a:latin typeface="Times" charset="0"/>
                  <a:ea typeface="Geneva" pitchFamily="-31" charset="-128"/>
                  <a:cs typeface="Times New Roman" pitchFamily="18" charset="0"/>
                </a:rPr>
                <a:t>6</a:t>
              </a:r>
            </a:p>
          </p:txBody>
        </p:sp>
      </p:grpSp>
      <p:sp>
        <p:nvSpPr>
          <p:cNvPr id="8198" name="Line 25"/>
          <p:cNvSpPr>
            <a:spLocks noChangeShapeType="1"/>
          </p:cNvSpPr>
          <p:nvPr/>
        </p:nvSpPr>
        <p:spPr bwMode="auto">
          <a:xfrm>
            <a:off x="2124075" y="2781300"/>
            <a:ext cx="647700" cy="0"/>
          </a:xfrm>
          <a:prstGeom prst="line">
            <a:avLst/>
          </a:prstGeom>
          <a:noFill/>
          <a:ln w="38100">
            <a:solidFill>
              <a:schemeClr val="tx1"/>
            </a:solidFill>
            <a:round/>
            <a:headEnd/>
            <a:tailEnd/>
          </a:ln>
        </p:spPr>
        <p:txBody>
          <a:bodyPr/>
          <a:lstStyle/>
          <a:p>
            <a:endParaRPr lang="de-DE"/>
          </a:p>
        </p:txBody>
      </p:sp>
      <p:sp>
        <p:nvSpPr>
          <p:cNvPr id="8199" name="Line 26"/>
          <p:cNvSpPr>
            <a:spLocks noChangeShapeType="1"/>
          </p:cNvSpPr>
          <p:nvPr/>
        </p:nvSpPr>
        <p:spPr bwMode="auto">
          <a:xfrm>
            <a:off x="2124075" y="3284538"/>
            <a:ext cx="647700" cy="0"/>
          </a:xfrm>
          <a:prstGeom prst="line">
            <a:avLst/>
          </a:prstGeom>
          <a:noFill/>
          <a:ln w="38100">
            <a:solidFill>
              <a:schemeClr val="tx1"/>
            </a:solidFill>
            <a:round/>
            <a:headEnd/>
            <a:tailEnd/>
          </a:ln>
        </p:spPr>
        <p:txBody>
          <a:bodyPr/>
          <a:lstStyle/>
          <a:p>
            <a:endParaRPr lang="de-DE"/>
          </a:p>
        </p:txBody>
      </p:sp>
      <p:sp>
        <p:nvSpPr>
          <p:cNvPr id="8200" name="Line 27"/>
          <p:cNvSpPr>
            <a:spLocks noChangeShapeType="1"/>
          </p:cNvSpPr>
          <p:nvPr/>
        </p:nvSpPr>
        <p:spPr bwMode="auto">
          <a:xfrm flipV="1">
            <a:off x="2771775" y="2781300"/>
            <a:ext cx="0" cy="503238"/>
          </a:xfrm>
          <a:prstGeom prst="line">
            <a:avLst/>
          </a:prstGeom>
          <a:noFill/>
          <a:ln w="38100">
            <a:solidFill>
              <a:schemeClr val="tx1"/>
            </a:solidFill>
            <a:round/>
            <a:headEnd/>
            <a:tailEnd/>
          </a:ln>
        </p:spPr>
        <p:txBody>
          <a:bodyPr/>
          <a:lstStyle/>
          <a:p>
            <a:endParaRPr lang="de-DE"/>
          </a:p>
        </p:txBody>
      </p:sp>
      <p:sp>
        <p:nvSpPr>
          <p:cNvPr id="163868" name="Rectangle 28"/>
          <p:cNvSpPr>
            <a:spLocks noChangeArrowheads="1"/>
          </p:cNvSpPr>
          <p:nvPr/>
        </p:nvSpPr>
        <p:spPr bwMode="auto">
          <a:xfrm>
            <a:off x="2987675" y="2781300"/>
            <a:ext cx="2255838" cy="461963"/>
          </a:xfrm>
          <a:prstGeom prst="rect">
            <a:avLst/>
          </a:prstGeom>
          <a:noFill/>
          <a:ln w="9525">
            <a:noFill/>
            <a:miter lim="800000"/>
            <a:headEnd/>
            <a:tailEnd/>
          </a:ln>
        </p:spPr>
        <p:txBody>
          <a:bodyPr wrap="none">
            <a:spAutoFit/>
          </a:bodyPr>
          <a:lstStyle/>
          <a:p>
            <a:r>
              <a:rPr lang="en-US">
                <a:latin typeface="Arial Unicode MS" pitchFamily="34" charset="-128"/>
                <a:ea typeface="Arial Unicode MS" pitchFamily="34" charset="-128"/>
                <a:cs typeface="Arial Unicode MS" pitchFamily="34" charset="-128"/>
              </a:rPr>
              <a:t>Wenn gebrückt</a:t>
            </a:r>
            <a:endParaRPr lang="en-US">
              <a:latin typeface="Arial Unicode MS" pitchFamily="34" charset="-128"/>
              <a:ea typeface="Arial Unicode MS" pitchFamily="34" charset="-128"/>
              <a:cs typeface="Arial Unicode MS" pitchFamily="34" charset="-128"/>
              <a:sym typeface="Wingdings" pitchFamily="2" charset="2"/>
            </a:endParaRPr>
          </a:p>
        </p:txBody>
      </p:sp>
      <p:sp>
        <p:nvSpPr>
          <p:cNvPr id="163869" name="Rectangle 29"/>
          <p:cNvSpPr>
            <a:spLocks noChangeArrowheads="1"/>
          </p:cNvSpPr>
          <p:nvPr/>
        </p:nvSpPr>
        <p:spPr bwMode="auto">
          <a:xfrm>
            <a:off x="2484438" y="3500438"/>
            <a:ext cx="5903912" cy="1200150"/>
          </a:xfrm>
          <a:prstGeom prst="rect">
            <a:avLst/>
          </a:prstGeom>
          <a:noFill/>
          <a:ln w="9525">
            <a:noFill/>
            <a:miter lim="800000"/>
            <a:headEnd/>
            <a:tailEnd/>
          </a:ln>
        </p:spPr>
        <p:txBody>
          <a:bodyPr>
            <a:spAutoFit/>
          </a:bodyPr>
          <a:lstStyle/>
          <a:p>
            <a:pPr marL="355600" indent="-355600">
              <a:buFont typeface="Wingdings" pitchFamily="2" charset="2"/>
              <a:buChar char="à"/>
            </a:pPr>
            <a:r>
              <a:rPr lang="en-US">
                <a:latin typeface="Arial Unicode MS" pitchFamily="34" charset="-128"/>
                <a:ea typeface="Arial Unicode MS" pitchFamily="34" charset="-128"/>
                <a:cs typeface="Arial Unicode MS" pitchFamily="34" charset="-128"/>
                <a:sym typeface="Wingdings" pitchFamily="2" charset="2"/>
              </a:rPr>
              <a:t>EIN/AUS auf Fernbedienung gesperrt,</a:t>
            </a:r>
            <a:br>
              <a:rPr lang="en-US">
                <a:latin typeface="Arial Unicode MS" pitchFamily="34" charset="-128"/>
                <a:ea typeface="Arial Unicode MS" pitchFamily="34" charset="-128"/>
                <a:cs typeface="Arial Unicode MS" pitchFamily="34" charset="-128"/>
                <a:sym typeface="Wingdings" pitchFamily="2" charset="2"/>
              </a:rPr>
            </a:br>
            <a:r>
              <a:rPr lang="en-US">
                <a:latin typeface="Arial Unicode MS" pitchFamily="34" charset="-128"/>
                <a:ea typeface="Arial Unicode MS" pitchFamily="34" charset="-128"/>
                <a:cs typeface="Arial Unicode MS" pitchFamily="34" charset="-128"/>
                <a:sym typeface="Wingdings" pitchFamily="2" charset="2"/>
              </a:rPr>
              <a:t>Temperatur, Betriebsart und weitere Einstellungen möglich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68"/>
                                        </p:tgtEl>
                                        <p:attrNameLst>
                                          <p:attrName>style.visibility</p:attrName>
                                        </p:attrNameLst>
                                      </p:cBhvr>
                                      <p:to>
                                        <p:strVal val="visible"/>
                                      </p:to>
                                    </p:set>
                                    <p:animEffect transition="in" filter="blinds(horizontal)">
                                      <p:cBhvr>
                                        <p:cTn id="7" dur="500"/>
                                        <p:tgtEl>
                                          <p:spTgt spid="16386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869"/>
                                        </p:tgtEl>
                                        <p:attrNameLst>
                                          <p:attrName>style.visibility</p:attrName>
                                        </p:attrNameLst>
                                      </p:cBhvr>
                                      <p:to>
                                        <p:strVal val="visible"/>
                                      </p:to>
                                    </p:set>
                                    <p:animEffect transition="in" filter="blinds(horizontal)">
                                      <p:cBhvr>
                                        <p:cTn id="12" dur="500"/>
                                        <p:tgtEl>
                                          <p:spTgt spid="163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8" grpId="0"/>
      <p:bldP spid="16386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61174" y="1196751"/>
            <a:ext cx="7302463" cy="5112609"/>
          </a:xfrm>
          <a:prstGeom prst="rect">
            <a:avLst/>
          </a:prstGeom>
          <a:noFill/>
          <a:ln w="9525">
            <a:noFill/>
            <a:miter lim="800000"/>
            <a:headEnd/>
            <a:tailEnd/>
          </a:ln>
        </p:spPr>
      </p:pic>
      <p:sp>
        <p:nvSpPr>
          <p:cNvPr id="5" name="Título 9"/>
          <p:cNvSpPr>
            <a:spLocks noGrp="1"/>
          </p:cNvSpPr>
          <p:nvPr>
            <p:ph type="title"/>
          </p:nvPr>
        </p:nvSpPr>
        <p:spPr/>
        <p:txBody>
          <a:bodyPr>
            <a:normAutofit fontScale="90000"/>
          </a:bodyPr>
          <a:lstStyle/>
          <a:p>
            <a:pPr marL="361950" indent="-361950" defTabSz="914400"/>
            <a:r>
              <a:rPr lang="de-DE" altLang="ja-JP" dirty="0" smtClean="0"/>
              <a:t>3.	Interfaces mit voller Kommunikation</a:t>
            </a:r>
            <a:br>
              <a:rPr lang="de-DE" altLang="ja-JP" dirty="0" smtClean="0"/>
            </a:b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-Interface für ECOi-/ </a:t>
            </a:r>
            <a:r>
              <a:rPr lang="de-DE" altLang="ja-JP" dirty="0" err="1" smtClean="0">
                <a:solidFill>
                  <a:srgbClr val="FF0000"/>
                </a:solidFill>
                <a:sym typeface="Wingdings" pitchFamily="2" charset="2"/>
              </a:rPr>
              <a:t>PACi</a:t>
            </a:r>
            <a:r>
              <a:rPr lang="de-DE" altLang="ja-JP" dirty="0" smtClean="0">
                <a:solidFill>
                  <a:srgbClr val="FF0000"/>
                </a:solidFill>
                <a:sym typeface="Wingdings" pitchFamily="2" charset="2"/>
              </a:rPr>
              <a:t>-Einzelgeräte</a:t>
            </a:r>
            <a:endParaRPr lang="de-DE" altLang="ja-JP" dirty="0">
              <a:solidFill>
                <a:srgbClr val="FF0000"/>
              </a:solidFill>
            </a:endParaRPr>
          </a:p>
        </p:txBody>
      </p:sp>
      <p:sp>
        <p:nvSpPr>
          <p:cNvPr id="23" name="Rettangolo arrotondato 22"/>
          <p:cNvSpPr/>
          <p:nvPr/>
        </p:nvSpPr>
        <p:spPr>
          <a:xfrm>
            <a:off x="461174" y="3674076"/>
            <a:ext cx="1152128" cy="936104"/>
          </a:xfrm>
          <a:prstGeom prst="round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Rettangolo arrotondato 23"/>
          <p:cNvSpPr/>
          <p:nvPr/>
        </p:nvSpPr>
        <p:spPr>
          <a:xfrm>
            <a:off x="5298184" y="2394724"/>
            <a:ext cx="936104" cy="760585"/>
          </a:xfrm>
          <a:prstGeom prst="round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4212" name="Picture 4"/>
          <p:cNvPicPr>
            <a:picLocks noChangeAspect="1" noChangeArrowheads="1"/>
          </p:cNvPicPr>
          <p:nvPr/>
        </p:nvPicPr>
        <p:blipFill>
          <a:blip r:embed="rId3" cstate="print"/>
          <a:srcRect/>
          <a:stretch>
            <a:fillRect/>
          </a:stretch>
        </p:blipFill>
        <p:spPr bwMode="auto">
          <a:xfrm>
            <a:off x="3347864" y="2852936"/>
            <a:ext cx="449585" cy="502477"/>
          </a:xfrm>
          <a:prstGeom prst="rect">
            <a:avLst/>
          </a:prstGeom>
          <a:noFill/>
          <a:ln w="9525">
            <a:noFill/>
            <a:miter lim="800000"/>
            <a:headEnd/>
            <a:tailEnd/>
          </a:ln>
        </p:spPr>
      </p:pic>
      <p:cxnSp>
        <p:nvCxnSpPr>
          <p:cNvPr id="26" name="Connettore 2 25"/>
          <p:cNvCxnSpPr>
            <a:stCxn id="23" idx="3"/>
            <a:endCxn id="24" idx="1"/>
          </p:cNvCxnSpPr>
          <p:nvPr/>
        </p:nvCxnSpPr>
        <p:spPr>
          <a:xfrm flipV="1">
            <a:off x="1613302" y="2775017"/>
            <a:ext cx="3684882" cy="1367111"/>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28" name="Picture 4"/>
          <p:cNvPicPr>
            <a:picLocks noChangeAspect="1" noChangeArrowheads="1"/>
          </p:cNvPicPr>
          <p:nvPr/>
        </p:nvPicPr>
        <p:blipFill>
          <a:blip r:embed="rId4" cstate="print"/>
          <a:srcRect/>
          <a:stretch>
            <a:fillRect/>
          </a:stretch>
        </p:blipFill>
        <p:spPr bwMode="auto">
          <a:xfrm>
            <a:off x="3347864" y="3828229"/>
            <a:ext cx="449585" cy="502477"/>
          </a:xfrm>
          <a:prstGeom prst="rect">
            <a:avLst/>
          </a:prstGeom>
          <a:noFill/>
          <a:ln w="9525">
            <a:noFill/>
            <a:miter lim="800000"/>
            <a:headEnd/>
            <a:tailEnd/>
          </a:ln>
        </p:spPr>
      </p:pic>
      <p:pic>
        <p:nvPicPr>
          <p:cNvPr id="29" name="Picture 4"/>
          <p:cNvPicPr>
            <a:picLocks noChangeAspect="1" noChangeArrowheads="1"/>
          </p:cNvPicPr>
          <p:nvPr/>
        </p:nvPicPr>
        <p:blipFill>
          <a:blip r:embed="rId4" cstate="print"/>
          <a:srcRect/>
          <a:stretch>
            <a:fillRect/>
          </a:stretch>
        </p:blipFill>
        <p:spPr bwMode="auto">
          <a:xfrm>
            <a:off x="3347864" y="5772122"/>
            <a:ext cx="449585" cy="50247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846090" y="1613309"/>
            <a:ext cx="7409636" cy="4598044"/>
          </a:xfrm>
          <a:prstGeom prst="rect">
            <a:avLst/>
          </a:prstGeom>
          <a:noFill/>
          <a:ln w="9525">
            <a:noFill/>
            <a:miter lim="800000"/>
            <a:headEnd/>
            <a:tailEnd/>
          </a:ln>
        </p:spPr>
      </p:pic>
      <p:sp>
        <p:nvSpPr>
          <p:cNvPr id="6" name="CasellaDiTesto 5"/>
          <p:cNvSpPr txBox="1"/>
          <p:nvPr/>
        </p:nvSpPr>
        <p:spPr>
          <a:xfrm>
            <a:off x="303212" y="1124744"/>
            <a:ext cx="8568939"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PAW-RC2-MBS-1 – Anschluss</a:t>
            </a:r>
            <a:endParaRPr lang="de-DE" dirty="0">
              <a:solidFill>
                <a:schemeClr val="accent1">
                  <a:lumMod val="60000"/>
                  <a:lumOff val="40000"/>
                </a:schemeClr>
              </a:solidFill>
              <a:latin typeface="Arial" pitchFamily="34" charset="0"/>
              <a:cs typeface="Arial" pitchFamily="34" charset="0"/>
            </a:endParaRPr>
          </a:p>
        </p:txBody>
      </p:sp>
      <p:sp>
        <p:nvSpPr>
          <p:cNvPr id="9" name="Título 9"/>
          <p:cNvSpPr>
            <a:spLocks noGrp="1"/>
          </p:cNvSpPr>
          <p:nvPr>
            <p:ph type="title"/>
          </p:nvPr>
        </p:nvSpPr>
        <p:spPr/>
        <p:txBody>
          <a:bodyPr>
            <a:normAutofit fontScale="90000"/>
          </a:bodyPr>
          <a:lstStyle/>
          <a:p>
            <a:pPr marL="361950" indent="-361950" defTabSz="914400"/>
            <a:r>
              <a:rPr lang="de-DE" altLang="ja-JP" dirty="0" smtClean="0"/>
              <a:t>3.	Interfaces mit voller Kommunikation</a:t>
            </a:r>
            <a:br>
              <a:rPr lang="de-DE" altLang="ja-JP" dirty="0" smtClean="0"/>
            </a:b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-Interface für ECOi-/ </a:t>
            </a:r>
            <a:r>
              <a:rPr lang="de-DE" altLang="ja-JP" dirty="0" err="1" smtClean="0">
                <a:solidFill>
                  <a:srgbClr val="FF0000"/>
                </a:solidFill>
                <a:sym typeface="Wingdings" pitchFamily="2" charset="2"/>
              </a:rPr>
              <a:t>PACi</a:t>
            </a:r>
            <a:r>
              <a:rPr lang="de-DE" altLang="ja-JP" dirty="0" smtClean="0">
                <a:solidFill>
                  <a:srgbClr val="FF0000"/>
                </a:solidFill>
                <a:sym typeface="Wingdings" pitchFamily="2" charset="2"/>
              </a:rPr>
              <a:t>-Einzelgeräte</a:t>
            </a:r>
            <a:endParaRPr lang="de-DE" altLang="ja-JP" sz="2000" dirty="0">
              <a:solidFill>
                <a:srgbClr val="000066"/>
              </a:solidFill>
              <a:ea typeface="ヒラギノ角ゴ Pro W3" pitchFamily="28" charset="-128"/>
            </a:endParaRPr>
          </a:p>
        </p:txBody>
      </p:sp>
      <p:sp>
        <p:nvSpPr>
          <p:cNvPr id="10" name="CasellaDiTesto 9"/>
          <p:cNvSpPr txBox="1"/>
          <p:nvPr/>
        </p:nvSpPr>
        <p:spPr>
          <a:xfrm>
            <a:off x="4135252" y="4520153"/>
            <a:ext cx="571828"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1200" b="1" smtClean="0">
                <a:latin typeface="Arial" pitchFamily="34" charset="0"/>
                <a:cs typeface="Arial" pitchFamily="34" charset="0"/>
              </a:rPr>
              <a:t>R1</a:t>
            </a:r>
            <a:endParaRPr lang="de-DE" sz="1200" b="1" dirty="0">
              <a:latin typeface="Arial" pitchFamily="34" charset="0"/>
              <a:cs typeface="Arial" pitchFamily="34" charset="0"/>
            </a:endParaRPr>
          </a:p>
        </p:txBody>
      </p:sp>
      <p:sp>
        <p:nvSpPr>
          <p:cNvPr id="12" name="CasellaDiTesto 11"/>
          <p:cNvSpPr txBox="1"/>
          <p:nvPr/>
        </p:nvSpPr>
        <p:spPr>
          <a:xfrm>
            <a:off x="4135252" y="4808185"/>
            <a:ext cx="571828" cy="276999"/>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1200" b="1" smtClean="0">
                <a:latin typeface="Arial" pitchFamily="34" charset="0"/>
                <a:cs typeface="Arial" pitchFamily="34" charset="0"/>
              </a:rPr>
              <a:t>R2</a:t>
            </a:r>
            <a:endParaRPr lang="de-DE" sz="1200" b="1" dirty="0">
              <a:latin typeface="Arial" pitchFamily="34" charset="0"/>
              <a:cs typeface="Arial" pitchFamily="34" charset="0"/>
            </a:endParaRPr>
          </a:p>
        </p:txBody>
      </p:sp>
      <p:cxnSp>
        <p:nvCxnSpPr>
          <p:cNvPr id="14" name="Connettore 2 13"/>
          <p:cNvCxnSpPr>
            <a:stCxn id="10" idx="0"/>
          </p:cNvCxnSpPr>
          <p:nvPr/>
        </p:nvCxnSpPr>
        <p:spPr>
          <a:xfrm flipV="1">
            <a:off x="4421166" y="3501008"/>
            <a:ext cx="2118" cy="1019145"/>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ttore 2 16"/>
          <p:cNvCxnSpPr>
            <a:stCxn id="12" idx="2"/>
          </p:cNvCxnSpPr>
          <p:nvPr/>
        </p:nvCxnSpPr>
        <p:spPr>
          <a:xfrm>
            <a:off x="4421166" y="5085184"/>
            <a:ext cx="2118" cy="43204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03212" y="1124744"/>
            <a:ext cx="8568939"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PAW-RC2-MBS-1 – Eingänge, Ausgänge, Einstellungen</a:t>
            </a:r>
            <a:endParaRPr lang="de-DE" dirty="0">
              <a:solidFill>
                <a:schemeClr val="accent1">
                  <a:lumMod val="60000"/>
                  <a:lumOff val="40000"/>
                </a:schemeClr>
              </a:solidFill>
              <a:latin typeface="Arial" pitchFamily="34" charset="0"/>
              <a:cs typeface="Arial" pitchFamily="34" charset="0"/>
            </a:endParaRPr>
          </a:p>
        </p:txBody>
      </p:sp>
      <p:grpSp>
        <p:nvGrpSpPr>
          <p:cNvPr id="2" name="Gruppo 6"/>
          <p:cNvGrpSpPr>
            <a:grpSpLocks noChangeAspect="1"/>
          </p:cNvGrpSpPr>
          <p:nvPr/>
        </p:nvGrpSpPr>
        <p:grpSpPr>
          <a:xfrm>
            <a:off x="323531" y="1628800"/>
            <a:ext cx="4306988" cy="4644000"/>
            <a:chOff x="304800" y="476672"/>
            <a:chExt cx="8534400" cy="9202241"/>
          </a:xfrm>
        </p:grpSpPr>
        <p:pic>
          <p:nvPicPr>
            <p:cNvPr id="96258" name="Picture 2"/>
            <p:cNvPicPr>
              <a:picLocks noChangeAspect="1" noChangeArrowheads="1"/>
            </p:cNvPicPr>
            <p:nvPr/>
          </p:nvPicPr>
          <p:blipFill>
            <a:blip r:embed="rId2" cstate="print"/>
            <a:srcRect/>
            <a:stretch>
              <a:fillRect/>
            </a:stretch>
          </p:blipFill>
          <p:spPr bwMode="auto">
            <a:xfrm>
              <a:off x="304800" y="476672"/>
              <a:ext cx="8534400" cy="3781425"/>
            </a:xfrm>
            <a:prstGeom prst="rect">
              <a:avLst/>
            </a:prstGeom>
            <a:noFill/>
            <a:ln w="9525">
              <a:noFill/>
              <a:miter lim="800000"/>
              <a:headEnd/>
              <a:tailEnd/>
            </a:ln>
          </p:spPr>
        </p:pic>
        <p:pic>
          <p:nvPicPr>
            <p:cNvPr id="96259" name="Picture 3"/>
            <p:cNvPicPr>
              <a:picLocks noChangeAspect="1" noChangeArrowheads="1"/>
            </p:cNvPicPr>
            <p:nvPr/>
          </p:nvPicPr>
          <p:blipFill>
            <a:blip r:embed="rId3" cstate="print"/>
            <a:srcRect/>
            <a:stretch>
              <a:fillRect/>
            </a:stretch>
          </p:blipFill>
          <p:spPr bwMode="auto">
            <a:xfrm>
              <a:off x="314325" y="4221088"/>
              <a:ext cx="8515350" cy="5457825"/>
            </a:xfrm>
            <a:prstGeom prst="rect">
              <a:avLst/>
            </a:prstGeom>
            <a:noFill/>
            <a:ln w="9525">
              <a:noFill/>
              <a:miter lim="800000"/>
              <a:headEnd/>
              <a:tailEnd/>
            </a:ln>
          </p:spPr>
        </p:pic>
      </p:grpSp>
      <p:pic>
        <p:nvPicPr>
          <p:cNvPr id="96260" name="Picture 4"/>
          <p:cNvPicPr>
            <a:picLocks noChangeAspect="1" noChangeArrowheads="1"/>
          </p:cNvPicPr>
          <p:nvPr/>
        </p:nvPicPr>
        <p:blipFill>
          <a:blip r:embed="rId4" cstate="print"/>
          <a:srcRect/>
          <a:stretch>
            <a:fillRect/>
          </a:stretch>
        </p:blipFill>
        <p:spPr bwMode="auto">
          <a:xfrm>
            <a:off x="5292080" y="3933056"/>
            <a:ext cx="3423647" cy="1763465"/>
          </a:xfrm>
          <a:prstGeom prst="rect">
            <a:avLst/>
          </a:prstGeom>
          <a:noFill/>
          <a:ln w="9525">
            <a:noFill/>
            <a:miter lim="800000"/>
            <a:headEnd/>
            <a:tailEnd/>
          </a:ln>
        </p:spPr>
      </p:pic>
      <p:sp>
        <p:nvSpPr>
          <p:cNvPr id="9" name="Rettangolo arrotondato 8"/>
          <p:cNvSpPr/>
          <p:nvPr/>
        </p:nvSpPr>
        <p:spPr>
          <a:xfrm>
            <a:off x="5652120" y="1772816"/>
            <a:ext cx="3096344" cy="504056"/>
          </a:xfrm>
          <a:prstGeom prst="round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solidFill>
                <a:latin typeface="Arial" pitchFamily="34" charset="0"/>
                <a:cs typeface="Arial" pitchFamily="34" charset="0"/>
              </a:rPr>
              <a:t>Eingänge – Ausgänge</a:t>
            </a:r>
            <a:endParaRPr lang="de-DE" dirty="0">
              <a:solidFill>
                <a:schemeClr val="tx1"/>
              </a:solidFill>
              <a:latin typeface="Arial" pitchFamily="34" charset="0"/>
              <a:cs typeface="Arial" pitchFamily="34" charset="0"/>
            </a:endParaRPr>
          </a:p>
        </p:txBody>
      </p:sp>
      <p:cxnSp>
        <p:nvCxnSpPr>
          <p:cNvPr id="11" name="Connettore 2 10"/>
          <p:cNvCxnSpPr>
            <a:stCxn id="9" idx="1"/>
          </p:cNvCxnSpPr>
          <p:nvPr/>
        </p:nvCxnSpPr>
        <p:spPr>
          <a:xfrm flipH="1">
            <a:off x="4788024" y="2024844"/>
            <a:ext cx="864096" cy="324036"/>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2" name="Rettangolo arrotondato 11"/>
          <p:cNvSpPr/>
          <p:nvPr/>
        </p:nvSpPr>
        <p:spPr>
          <a:xfrm>
            <a:off x="5436096" y="2996952"/>
            <a:ext cx="3096344" cy="504056"/>
          </a:xfrm>
          <a:prstGeom prst="roundRect">
            <a:avLst/>
          </a:prstGeom>
          <a:noFill/>
          <a:ln w="254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solidFill>
                <a:latin typeface="Arial" pitchFamily="34" charset="0"/>
                <a:cs typeface="Arial" pitchFamily="34" charset="0"/>
              </a:rPr>
              <a:t>Einstellungen</a:t>
            </a:r>
            <a:endParaRPr lang="de-DE" dirty="0">
              <a:solidFill>
                <a:schemeClr val="tx1"/>
              </a:solidFill>
              <a:latin typeface="Arial" pitchFamily="34" charset="0"/>
              <a:cs typeface="Arial" pitchFamily="34" charset="0"/>
            </a:endParaRPr>
          </a:p>
        </p:txBody>
      </p:sp>
      <p:cxnSp>
        <p:nvCxnSpPr>
          <p:cNvPr id="14" name="Connettore 2 13"/>
          <p:cNvCxnSpPr>
            <a:stCxn id="12" idx="2"/>
          </p:cNvCxnSpPr>
          <p:nvPr/>
        </p:nvCxnSpPr>
        <p:spPr>
          <a:xfrm>
            <a:off x="6984268" y="3501008"/>
            <a:ext cx="396044"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ítulo 9"/>
          <p:cNvSpPr>
            <a:spLocks noGrp="1"/>
          </p:cNvSpPr>
          <p:nvPr>
            <p:ph type="title"/>
          </p:nvPr>
        </p:nvSpPr>
        <p:spPr/>
        <p:txBody>
          <a:bodyPr>
            <a:normAutofit fontScale="90000"/>
          </a:bodyPr>
          <a:lstStyle/>
          <a:p>
            <a:pPr marL="361950" indent="-361950" defTabSz="914400"/>
            <a:r>
              <a:rPr lang="de-DE" altLang="ja-JP" dirty="0" smtClean="0"/>
              <a:t>3.	Interfaces mit voller Kommunikation</a:t>
            </a:r>
            <a:br>
              <a:rPr lang="de-DE" altLang="ja-JP" dirty="0" smtClean="0"/>
            </a:b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-Interface für ECOi-/ </a:t>
            </a:r>
            <a:r>
              <a:rPr lang="de-DE" altLang="ja-JP" dirty="0" err="1" smtClean="0">
                <a:solidFill>
                  <a:srgbClr val="FF0000"/>
                </a:solidFill>
                <a:sym typeface="Wingdings" pitchFamily="2" charset="2"/>
              </a:rPr>
              <a:t>PACi</a:t>
            </a:r>
            <a:r>
              <a:rPr lang="de-DE" altLang="ja-JP" dirty="0" smtClean="0">
                <a:solidFill>
                  <a:srgbClr val="FF0000"/>
                </a:solidFill>
                <a:sym typeface="Wingdings" pitchFamily="2" charset="2"/>
              </a:rPr>
              <a:t>-Einzelgeräte</a:t>
            </a:r>
            <a:endParaRPr lang="de-DE" altLang="ja-JP" sz="2000" dirty="0">
              <a:solidFill>
                <a:srgbClr val="000066"/>
              </a:solidFill>
              <a:ea typeface="ヒラギノ角ゴ Pro W3" pitchFamily="2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KNX-Interface für ECOi-/ </a:t>
            </a:r>
            <a:r>
              <a:rPr lang="de-DE" altLang="ja-JP" dirty="0" err="1" smtClean="0">
                <a:solidFill>
                  <a:srgbClr val="FF0000"/>
                </a:solidFill>
                <a:sym typeface="Wingdings" pitchFamily="2" charset="2"/>
              </a:rPr>
              <a:t>PACi</a:t>
            </a:r>
            <a:r>
              <a:rPr lang="de-DE" altLang="ja-JP" dirty="0" smtClean="0">
                <a:solidFill>
                  <a:srgbClr val="FF0000"/>
                </a:solidFill>
                <a:sym typeface="Wingdings" pitchFamily="2" charset="2"/>
              </a:rPr>
              <a:t>-Einzelgeräte</a:t>
            </a:r>
            <a:endParaRPr lang="de-DE" altLang="ja-JP" dirty="0">
              <a:solidFill>
                <a:srgbClr val="FF0000"/>
              </a:solidFill>
            </a:endParaRPr>
          </a:p>
        </p:txBody>
      </p:sp>
      <p:sp>
        <p:nvSpPr>
          <p:cNvPr id="10" name="CasellaDiTesto 5"/>
          <p:cNvSpPr txBox="1"/>
          <p:nvPr/>
        </p:nvSpPr>
        <p:spPr>
          <a:xfrm>
            <a:off x="303212" y="1124744"/>
            <a:ext cx="85524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PAW-RC2-KNX-</a:t>
            </a:r>
            <a:r>
              <a:rPr lang="de-DE" dirty="0" err="1" smtClean="0">
                <a:latin typeface="Arial" pitchFamily="34" charset="0"/>
                <a:cs typeface="Arial" pitchFamily="34" charset="0"/>
              </a:rPr>
              <a:t>1i</a:t>
            </a:r>
            <a:r>
              <a:rPr lang="de-DE" dirty="0" smtClean="0">
                <a:latin typeface="Arial" pitchFamily="34" charset="0"/>
                <a:cs typeface="Arial" pitchFamily="34" charset="0"/>
              </a:rPr>
              <a:t> – Anschluss</a:t>
            </a:r>
            <a:endParaRPr lang="de-DE" dirty="0">
              <a:solidFill>
                <a:schemeClr val="accent1">
                  <a:lumMod val="60000"/>
                  <a:lumOff val="40000"/>
                </a:schemeClr>
              </a:solidFill>
              <a:latin typeface="Arial" pitchFamily="34" charset="0"/>
              <a:cs typeface="Arial" pitchFamily="34" charset="0"/>
            </a:endParaRPr>
          </a:p>
        </p:txBody>
      </p:sp>
      <p:pic>
        <p:nvPicPr>
          <p:cNvPr id="9218" name="Picture 2"/>
          <p:cNvPicPr>
            <a:picLocks noChangeAspect="1" noChangeArrowheads="1"/>
          </p:cNvPicPr>
          <p:nvPr/>
        </p:nvPicPr>
        <p:blipFill>
          <a:blip r:embed="rId2"/>
          <a:srcRect/>
          <a:stretch>
            <a:fillRect/>
          </a:stretch>
        </p:blipFill>
        <p:spPr bwMode="auto">
          <a:xfrm>
            <a:off x="3099949" y="4418659"/>
            <a:ext cx="4165704" cy="1632121"/>
          </a:xfrm>
          <a:prstGeom prst="rect">
            <a:avLst/>
          </a:prstGeom>
          <a:noFill/>
          <a:ln w="9525">
            <a:noFill/>
            <a:miter lim="800000"/>
            <a:headEnd/>
            <a:tailEnd/>
          </a:ln>
        </p:spPr>
      </p:pic>
      <p:pic>
        <p:nvPicPr>
          <p:cNvPr id="9219" name="Picture 3"/>
          <p:cNvPicPr>
            <a:picLocks noChangeAspect="1" noChangeArrowheads="1"/>
          </p:cNvPicPr>
          <p:nvPr/>
        </p:nvPicPr>
        <p:blipFill>
          <a:blip r:embed="rId3"/>
          <a:srcRect r="576"/>
          <a:stretch>
            <a:fillRect/>
          </a:stretch>
        </p:blipFill>
        <p:spPr bwMode="auto">
          <a:xfrm>
            <a:off x="1242660" y="1880541"/>
            <a:ext cx="6641708" cy="19793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KNX-Interface für ECOi-/ </a:t>
            </a:r>
            <a:r>
              <a:rPr lang="de-DE" altLang="ja-JP" dirty="0" err="1" smtClean="0">
                <a:solidFill>
                  <a:srgbClr val="FF0000"/>
                </a:solidFill>
                <a:sym typeface="Wingdings" pitchFamily="2" charset="2"/>
              </a:rPr>
              <a:t>PACi</a:t>
            </a:r>
            <a:r>
              <a:rPr lang="de-DE" altLang="ja-JP" dirty="0" smtClean="0">
                <a:solidFill>
                  <a:srgbClr val="FF0000"/>
                </a:solidFill>
                <a:sym typeface="Wingdings" pitchFamily="2" charset="2"/>
              </a:rPr>
              <a:t>-Einzelgeräte</a:t>
            </a:r>
            <a:endParaRPr lang="de-DE" altLang="ja-JP" dirty="0">
              <a:solidFill>
                <a:srgbClr val="FF0000"/>
              </a:solidFill>
            </a:endParaRPr>
          </a:p>
        </p:txBody>
      </p:sp>
      <p:sp>
        <p:nvSpPr>
          <p:cNvPr id="10" name="CasellaDiTesto 5"/>
          <p:cNvSpPr txBox="1"/>
          <p:nvPr/>
        </p:nvSpPr>
        <p:spPr>
          <a:xfrm>
            <a:off x="303212" y="1124744"/>
            <a:ext cx="8568939"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PAW-RC2-KNX-</a:t>
            </a:r>
            <a:r>
              <a:rPr lang="de-DE" dirty="0" err="1" smtClean="0">
                <a:latin typeface="Arial" pitchFamily="34" charset="0"/>
                <a:cs typeface="Arial" pitchFamily="34" charset="0"/>
              </a:rPr>
              <a:t>1i</a:t>
            </a:r>
            <a:r>
              <a:rPr lang="de-DE" dirty="0" smtClean="0">
                <a:latin typeface="Arial" pitchFamily="34" charset="0"/>
                <a:cs typeface="Arial" pitchFamily="34" charset="0"/>
              </a:rPr>
              <a:t> – Laden der Datenpunkte in ETS</a:t>
            </a:r>
            <a:endParaRPr lang="de-DE" dirty="0">
              <a:solidFill>
                <a:schemeClr val="accent1">
                  <a:lumMod val="60000"/>
                  <a:lumOff val="40000"/>
                </a:schemeClr>
              </a:solidFill>
              <a:latin typeface="Arial" pitchFamily="34" charset="0"/>
              <a:cs typeface="Arial" pitchFamily="34" charset="0"/>
            </a:endParaRPr>
          </a:p>
        </p:txBody>
      </p:sp>
      <p:sp>
        <p:nvSpPr>
          <p:cNvPr id="7" name="Textfeld 6"/>
          <p:cNvSpPr txBox="1"/>
          <p:nvPr/>
        </p:nvSpPr>
        <p:spPr>
          <a:xfrm>
            <a:off x="303212" y="1680519"/>
            <a:ext cx="8568939" cy="2585323"/>
          </a:xfrm>
          <a:prstGeom prst="rect">
            <a:avLst/>
          </a:prstGeom>
          <a:noFill/>
        </p:spPr>
        <p:txBody>
          <a:bodyPr wrap="square" rtlCol="0">
            <a:spAutoFit/>
          </a:bodyPr>
          <a:lstStyle/>
          <a:p>
            <a:r>
              <a:rPr lang="de-DE" dirty="0" smtClean="0"/>
              <a:t>Zum Programmieren des Bus-Systems verwendet man die Engineering-Tool-Software (ETS), die seitens der KNX </a:t>
            </a:r>
            <a:r>
              <a:rPr lang="de-DE" dirty="0" err="1" smtClean="0"/>
              <a:t>Association</a:t>
            </a:r>
            <a:r>
              <a:rPr lang="de-DE" dirty="0" smtClean="0"/>
              <a:t> bereitgestellt wird.</a:t>
            </a:r>
          </a:p>
          <a:p>
            <a:endParaRPr lang="de-DE" dirty="0" smtClean="0"/>
          </a:p>
          <a:p>
            <a:r>
              <a:rPr lang="de-DE" dirty="0" smtClean="0"/>
              <a:t>Um das Interface als Gerät in den KNX-Bus einbinden zu können, stellt </a:t>
            </a:r>
            <a:r>
              <a:rPr lang="de-DE" dirty="0" err="1" smtClean="0"/>
              <a:t>Intesis</a:t>
            </a:r>
            <a:r>
              <a:rPr lang="de-DE" dirty="0" smtClean="0"/>
              <a:t> folgende ETS-Datenbankdatei bereit:</a:t>
            </a:r>
          </a:p>
          <a:p>
            <a:endParaRPr lang="de-DE" dirty="0" smtClean="0"/>
          </a:p>
          <a:p>
            <a:r>
              <a:rPr lang="de-DE" b="1" dirty="0" err="1" smtClean="0"/>
              <a:t>PARC2KNX1i_v1.1_r.vd4</a:t>
            </a:r>
            <a:endParaRPr lang="de-DE" b="1" dirty="0" smtClean="0"/>
          </a:p>
          <a:p>
            <a:endParaRPr lang="de-DE" dirty="0" smtClean="0"/>
          </a:p>
          <a:p>
            <a:r>
              <a:rPr lang="de-DE" dirty="0" smtClean="0"/>
              <a:t>Anschließend kann das Interface über die ETS-Software parametriert werden.</a:t>
            </a:r>
            <a:endParaRPr lang="de-DE"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KNX-Interface für ECOi-/ </a:t>
            </a:r>
            <a:r>
              <a:rPr lang="de-DE" altLang="ja-JP" dirty="0" err="1" smtClean="0">
                <a:solidFill>
                  <a:srgbClr val="FF0000"/>
                </a:solidFill>
                <a:sym typeface="Wingdings" pitchFamily="2" charset="2"/>
              </a:rPr>
              <a:t>PACi</a:t>
            </a:r>
            <a:r>
              <a:rPr lang="de-DE" altLang="ja-JP" dirty="0" smtClean="0">
                <a:solidFill>
                  <a:srgbClr val="FF0000"/>
                </a:solidFill>
                <a:sym typeface="Wingdings" pitchFamily="2" charset="2"/>
              </a:rPr>
              <a:t>-Einzelgeräte</a:t>
            </a:r>
            <a:endParaRPr lang="de-DE" altLang="ja-JP" dirty="0">
              <a:solidFill>
                <a:srgbClr val="FF0000"/>
              </a:solidFill>
            </a:endParaRPr>
          </a:p>
        </p:txBody>
      </p:sp>
      <p:sp>
        <p:nvSpPr>
          <p:cNvPr id="10" name="CasellaDiTesto 5"/>
          <p:cNvSpPr txBox="1"/>
          <p:nvPr/>
        </p:nvSpPr>
        <p:spPr>
          <a:xfrm>
            <a:off x="303212" y="1124744"/>
            <a:ext cx="85524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PAW-RC2-KNX-</a:t>
            </a:r>
            <a:r>
              <a:rPr lang="de-DE" dirty="0" err="1" smtClean="0">
                <a:latin typeface="Arial" pitchFamily="34" charset="0"/>
                <a:cs typeface="Arial" pitchFamily="34" charset="0"/>
              </a:rPr>
              <a:t>1i</a:t>
            </a:r>
            <a:r>
              <a:rPr lang="de-DE" dirty="0" smtClean="0">
                <a:latin typeface="Arial" pitchFamily="34" charset="0"/>
                <a:cs typeface="Arial" pitchFamily="34" charset="0"/>
              </a:rPr>
              <a:t> – Einstellungen per ETS</a:t>
            </a:r>
            <a:endParaRPr lang="de-DE" dirty="0">
              <a:solidFill>
                <a:schemeClr val="accent1">
                  <a:lumMod val="60000"/>
                  <a:lumOff val="40000"/>
                </a:schemeClr>
              </a:solidFill>
              <a:latin typeface="Arial" pitchFamily="34" charset="0"/>
              <a:cs typeface="Arial" pitchFamily="34" charset="0"/>
            </a:endParaRPr>
          </a:p>
        </p:txBody>
      </p:sp>
      <p:pic>
        <p:nvPicPr>
          <p:cNvPr id="10242" name="Picture 2"/>
          <p:cNvPicPr>
            <a:picLocks noChangeAspect="1" noChangeArrowheads="1"/>
          </p:cNvPicPr>
          <p:nvPr/>
        </p:nvPicPr>
        <p:blipFill>
          <a:blip r:embed="rId2"/>
          <a:srcRect/>
          <a:stretch>
            <a:fillRect/>
          </a:stretch>
        </p:blipFill>
        <p:spPr bwMode="auto">
          <a:xfrm>
            <a:off x="333900" y="1701114"/>
            <a:ext cx="4770279" cy="2977978"/>
          </a:xfrm>
          <a:prstGeom prst="rect">
            <a:avLst/>
          </a:prstGeom>
          <a:ln>
            <a:noFill/>
          </a:ln>
          <a:effectLst>
            <a:outerShdw blurRad="292100" dist="139700" dir="2700000" algn="tl" rotWithShape="0">
              <a:srgbClr val="333333">
                <a:alpha val="65000"/>
              </a:srgbClr>
            </a:outerShdw>
          </a:effectLst>
        </p:spPr>
      </p:pic>
      <p:pic>
        <p:nvPicPr>
          <p:cNvPr id="10243" name="Picture 3"/>
          <p:cNvPicPr>
            <a:picLocks noChangeAspect="1" noChangeArrowheads="1"/>
          </p:cNvPicPr>
          <p:nvPr/>
        </p:nvPicPr>
        <p:blipFill>
          <a:blip r:embed="rId3"/>
          <a:srcRect/>
          <a:stretch>
            <a:fillRect/>
          </a:stretch>
        </p:blipFill>
        <p:spPr bwMode="auto">
          <a:xfrm>
            <a:off x="4283674" y="3540587"/>
            <a:ext cx="4295108" cy="2703694"/>
          </a:xfrm>
          <a:prstGeom prst="rect">
            <a:avLst/>
          </a:prstGeom>
          <a:ln>
            <a:noFill/>
          </a:ln>
          <a:effectLst>
            <a:outerShdw blurRad="292100" dist="139700" dir="2700000" algn="tl" rotWithShape="0">
              <a:srgbClr val="333333">
                <a:alpha val="65000"/>
              </a:srgbClr>
            </a:outerShdw>
          </a:effectLst>
        </p:spPr>
      </p:pic>
      <p:sp>
        <p:nvSpPr>
          <p:cNvPr id="11" name="Rettangolo arrotondato 8"/>
          <p:cNvSpPr/>
          <p:nvPr/>
        </p:nvSpPr>
        <p:spPr>
          <a:xfrm>
            <a:off x="6194856" y="1772816"/>
            <a:ext cx="2635988" cy="504056"/>
          </a:xfrm>
          <a:prstGeom prst="round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solidFill>
                <a:latin typeface="Arial" pitchFamily="34" charset="0"/>
                <a:cs typeface="Arial" pitchFamily="34" charset="0"/>
              </a:rPr>
              <a:t>Standard-Parameter</a:t>
            </a:r>
            <a:endParaRPr lang="de-DE" dirty="0">
              <a:solidFill>
                <a:schemeClr val="tx1"/>
              </a:solidFill>
              <a:latin typeface="Arial" pitchFamily="34" charset="0"/>
              <a:cs typeface="Arial" pitchFamily="34" charset="0"/>
            </a:endParaRPr>
          </a:p>
        </p:txBody>
      </p:sp>
      <p:cxnSp>
        <p:nvCxnSpPr>
          <p:cNvPr id="12" name="Connettore 2 10"/>
          <p:cNvCxnSpPr>
            <a:stCxn id="11" idx="1"/>
          </p:cNvCxnSpPr>
          <p:nvPr/>
        </p:nvCxnSpPr>
        <p:spPr>
          <a:xfrm flipH="1">
            <a:off x="5104179" y="2024844"/>
            <a:ext cx="1090677" cy="324036"/>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3" name="Rettangolo arrotondato 11"/>
          <p:cNvSpPr/>
          <p:nvPr/>
        </p:nvSpPr>
        <p:spPr>
          <a:xfrm>
            <a:off x="642465" y="4992130"/>
            <a:ext cx="3096344" cy="504056"/>
          </a:xfrm>
          <a:prstGeom prst="roundRect">
            <a:avLst/>
          </a:prstGeom>
          <a:noFill/>
          <a:ln w="254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solidFill>
                <a:latin typeface="Arial" pitchFamily="34" charset="0"/>
                <a:cs typeface="Arial" pitchFamily="34" charset="0"/>
              </a:rPr>
              <a:t>Kommunikationsobjekte</a:t>
            </a:r>
            <a:endParaRPr lang="de-DE" dirty="0">
              <a:solidFill>
                <a:schemeClr val="tx1"/>
              </a:solidFill>
              <a:latin typeface="Arial" pitchFamily="34" charset="0"/>
              <a:cs typeface="Arial" pitchFamily="34" charset="0"/>
            </a:endParaRPr>
          </a:p>
        </p:txBody>
      </p:sp>
      <p:cxnSp>
        <p:nvCxnSpPr>
          <p:cNvPr id="14" name="Connettore 2 13"/>
          <p:cNvCxnSpPr>
            <a:stCxn id="13" idx="2"/>
          </p:cNvCxnSpPr>
          <p:nvPr/>
        </p:nvCxnSpPr>
        <p:spPr>
          <a:xfrm>
            <a:off x="2190637" y="5496186"/>
            <a:ext cx="2093037" cy="451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ssolve">
                                      <p:cBhvr>
                                        <p:cTn id="7" dur="500"/>
                                        <p:tgtEl>
                                          <p:spTgt spid="1024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243"/>
                                        </p:tgtEl>
                                        <p:attrNameLst>
                                          <p:attrName>style.visibility</p:attrName>
                                        </p:attrNameLst>
                                      </p:cBhvr>
                                      <p:to>
                                        <p:strVal val="visible"/>
                                      </p:to>
                                    </p:set>
                                    <p:animEffect transition="in" filter="dissolve">
                                      <p:cBhvr>
                                        <p:cTn id="20" dur="500"/>
                                        <p:tgtEl>
                                          <p:spTgt spid="10243"/>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WIFI-Interface für ECOi-/ </a:t>
            </a:r>
            <a:r>
              <a:rPr lang="de-DE" altLang="ja-JP" dirty="0" err="1" smtClean="0">
                <a:solidFill>
                  <a:srgbClr val="FF0000"/>
                </a:solidFill>
                <a:sym typeface="Wingdings" pitchFamily="2" charset="2"/>
              </a:rPr>
              <a:t>PACi</a:t>
            </a:r>
            <a:r>
              <a:rPr lang="de-DE" altLang="ja-JP" dirty="0" smtClean="0">
                <a:solidFill>
                  <a:srgbClr val="FF0000"/>
                </a:solidFill>
                <a:sym typeface="Wingdings" pitchFamily="2" charset="2"/>
              </a:rPr>
              <a:t>-Einzelgeräte</a:t>
            </a:r>
            <a:endParaRPr lang="de-DE" altLang="ja-JP" dirty="0">
              <a:solidFill>
                <a:srgbClr val="FF0000"/>
              </a:solidFill>
            </a:endParaRPr>
          </a:p>
        </p:txBody>
      </p:sp>
      <p:sp>
        <p:nvSpPr>
          <p:cNvPr id="10" name="CasellaDiTesto 5"/>
          <p:cNvSpPr txBox="1"/>
          <p:nvPr/>
        </p:nvSpPr>
        <p:spPr>
          <a:xfrm>
            <a:off x="303212" y="1124744"/>
            <a:ext cx="85524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PA-RC2-WIFI-</a:t>
            </a:r>
            <a:r>
              <a:rPr lang="de-DE" dirty="0" err="1" smtClean="0">
                <a:latin typeface="Arial" pitchFamily="34" charset="0"/>
                <a:cs typeface="Arial" pitchFamily="34" charset="0"/>
              </a:rPr>
              <a:t>1i</a:t>
            </a:r>
            <a:r>
              <a:rPr lang="de-DE" dirty="0" smtClean="0">
                <a:latin typeface="Arial" pitchFamily="34" charset="0"/>
                <a:cs typeface="Arial" pitchFamily="34" charset="0"/>
              </a:rPr>
              <a:t> – Anschluss mit Fernbedienung</a:t>
            </a:r>
            <a:endParaRPr lang="de-DE" dirty="0">
              <a:solidFill>
                <a:schemeClr val="accent1">
                  <a:lumMod val="60000"/>
                  <a:lumOff val="40000"/>
                </a:schemeClr>
              </a:solidFill>
              <a:latin typeface="Arial" pitchFamily="34" charset="0"/>
              <a:cs typeface="Arial" pitchFamily="34" charset="0"/>
            </a:endParaRPr>
          </a:p>
        </p:txBody>
      </p:sp>
      <p:pic>
        <p:nvPicPr>
          <p:cNvPr id="11266" name="Picture 2"/>
          <p:cNvPicPr>
            <a:picLocks noChangeAspect="1" noChangeArrowheads="1"/>
          </p:cNvPicPr>
          <p:nvPr/>
        </p:nvPicPr>
        <p:blipFill>
          <a:blip r:embed="rId2"/>
          <a:srcRect/>
          <a:stretch>
            <a:fillRect/>
          </a:stretch>
        </p:blipFill>
        <p:spPr bwMode="auto">
          <a:xfrm>
            <a:off x="6458465" y="2170168"/>
            <a:ext cx="2397211" cy="1568545"/>
          </a:xfrm>
          <a:prstGeom prst="rect">
            <a:avLst/>
          </a:prstGeom>
          <a:ln>
            <a:noFill/>
          </a:ln>
          <a:effectLst>
            <a:outerShdw blurRad="292100" dist="139700" dir="2700000" algn="tl" rotWithShape="0">
              <a:srgbClr val="333333">
                <a:alpha val="65000"/>
              </a:srgbClr>
            </a:outerShdw>
          </a:effectLst>
        </p:spPr>
      </p:pic>
      <p:pic>
        <p:nvPicPr>
          <p:cNvPr id="11268" name="Picture 4"/>
          <p:cNvPicPr>
            <a:picLocks noChangeAspect="1" noChangeArrowheads="1"/>
          </p:cNvPicPr>
          <p:nvPr/>
        </p:nvPicPr>
        <p:blipFill>
          <a:blip r:embed="rId3"/>
          <a:srcRect/>
          <a:stretch>
            <a:fillRect/>
          </a:stretch>
        </p:blipFill>
        <p:spPr bwMode="auto">
          <a:xfrm>
            <a:off x="303213" y="1879418"/>
            <a:ext cx="6009506" cy="37185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WIFI-Interface für ECOi-/ </a:t>
            </a:r>
            <a:r>
              <a:rPr lang="de-DE" altLang="ja-JP" dirty="0" err="1" smtClean="0">
                <a:solidFill>
                  <a:srgbClr val="FF0000"/>
                </a:solidFill>
                <a:sym typeface="Wingdings" pitchFamily="2" charset="2"/>
              </a:rPr>
              <a:t>PACi</a:t>
            </a:r>
            <a:r>
              <a:rPr lang="de-DE" altLang="ja-JP" dirty="0" smtClean="0">
                <a:solidFill>
                  <a:srgbClr val="FF0000"/>
                </a:solidFill>
                <a:sym typeface="Wingdings" pitchFamily="2" charset="2"/>
              </a:rPr>
              <a:t>-Einzelgeräte</a:t>
            </a:r>
            <a:endParaRPr lang="de-DE" altLang="ja-JP" dirty="0">
              <a:solidFill>
                <a:srgbClr val="FF0000"/>
              </a:solidFill>
            </a:endParaRPr>
          </a:p>
        </p:txBody>
      </p:sp>
      <p:sp>
        <p:nvSpPr>
          <p:cNvPr id="10" name="CasellaDiTesto 5"/>
          <p:cNvSpPr txBox="1"/>
          <p:nvPr/>
        </p:nvSpPr>
        <p:spPr>
          <a:xfrm>
            <a:off x="303212" y="1124744"/>
            <a:ext cx="85524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PA-RC2-WIFI-</a:t>
            </a:r>
            <a:r>
              <a:rPr lang="de-DE" dirty="0" err="1" smtClean="0">
                <a:latin typeface="Arial" pitchFamily="34" charset="0"/>
                <a:cs typeface="Arial" pitchFamily="34" charset="0"/>
              </a:rPr>
              <a:t>1i</a:t>
            </a:r>
            <a:r>
              <a:rPr lang="de-DE" dirty="0" smtClean="0">
                <a:latin typeface="Arial" pitchFamily="34" charset="0"/>
                <a:cs typeface="Arial" pitchFamily="34" charset="0"/>
              </a:rPr>
              <a:t> – Anschluss ohne Fernbedienung</a:t>
            </a:r>
            <a:endParaRPr lang="de-DE" dirty="0">
              <a:solidFill>
                <a:schemeClr val="accent1">
                  <a:lumMod val="60000"/>
                  <a:lumOff val="40000"/>
                </a:schemeClr>
              </a:solidFill>
              <a:latin typeface="Arial" pitchFamily="34" charset="0"/>
              <a:cs typeface="Arial" pitchFamily="34" charset="0"/>
            </a:endParaRPr>
          </a:p>
        </p:txBody>
      </p:sp>
      <p:pic>
        <p:nvPicPr>
          <p:cNvPr id="12290" name="Picture 2"/>
          <p:cNvPicPr>
            <a:picLocks noChangeAspect="1" noChangeArrowheads="1"/>
          </p:cNvPicPr>
          <p:nvPr/>
        </p:nvPicPr>
        <p:blipFill>
          <a:blip r:embed="rId2"/>
          <a:srcRect/>
          <a:stretch>
            <a:fillRect/>
          </a:stretch>
        </p:blipFill>
        <p:spPr bwMode="auto">
          <a:xfrm>
            <a:off x="1143000" y="2230395"/>
            <a:ext cx="68580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
          <p:cNvGraphicFramePr>
            <a:graphicFrameLocks noGrp="1"/>
          </p:cNvGraphicFramePr>
          <p:nvPr>
            <p:extLst>
              <p:ext uri="{D42A27DB-BD31-4B8C-83A1-F6EECF244321}">
                <p14:mod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723233919"/>
              </p:ext>
            </p:extLst>
          </p:nvPr>
        </p:nvGraphicFramePr>
        <p:xfrm>
          <a:off x="626371" y="1238469"/>
          <a:ext cx="7918981" cy="5105940"/>
        </p:xfrm>
        <a:graphic>
          <a:graphicData uri="http://schemas.openxmlformats.org/drawingml/2006/table">
            <a:tbl>
              <a:tblPr/>
              <a:tblGrid>
                <a:gridCol w="2260868"/>
                <a:gridCol w="2867656"/>
                <a:gridCol w="2790457"/>
              </a:tblGrid>
              <a:tr h="249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1" i="1" u="none" strike="noStrike" cap="none" normalizeH="0" baseline="0" dirty="0" smtClean="0">
                          <a:ln>
                            <a:noFill/>
                          </a:ln>
                          <a:solidFill>
                            <a:srgbClr val="000066"/>
                          </a:solidFill>
                          <a:effectLst/>
                          <a:latin typeface="Arial" pitchFamily="34" charset="0"/>
                        </a:rPr>
                        <a:t> Name</a:t>
                      </a:r>
                      <a:endParaRPr kumimoji="0" lang="de-DE" sz="1400" b="1" i="1"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1" i="1" u="none" strike="noStrike" cap="none" normalizeH="0" baseline="0" dirty="0" smtClean="0">
                          <a:ln>
                            <a:noFill/>
                          </a:ln>
                          <a:solidFill>
                            <a:srgbClr val="000066"/>
                          </a:solidFill>
                          <a:effectLst/>
                          <a:latin typeface="Arial" pitchFamily="34" charset="0"/>
                        </a:rPr>
                        <a:t> Funktion</a:t>
                      </a:r>
                      <a:endParaRPr kumimoji="0" lang="de-DE" sz="1400" b="1" i="1"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1" i="1" u="none" strike="noStrike" cap="none" normalizeH="0" baseline="0" dirty="0" smtClean="0">
                          <a:ln>
                            <a:noFill/>
                          </a:ln>
                          <a:solidFill>
                            <a:srgbClr val="000066"/>
                          </a:solidFill>
                          <a:effectLst/>
                          <a:latin typeface="Arial" pitchFamily="34" charset="0"/>
                        </a:rPr>
                        <a:t> Beschreibung</a:t>
                      </a:r>
                      <a:endParaRPr kumimoji="0" lang="de-DE" sz="1400" b="1" i="1"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r>
              <a:tr h="249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1" i="0" u="none" strike="noStrike" cap="none" normalizeH="0" baseline="0" dirty="0" smtClean="0">
                          <a:ln>
                            <a:noFill/>
                          </a:ln>
                          <a:solidFill>
                            <a:srgbClr val="000066"/>
                          </a:solidFill>
                          <a:effectLst/>
                          <a:latin typeface="Arial" pitchFamily="34" charset="0"/>
                        </a:rPr>
                        <a:t>PAW-TM-MBS-RTU-64</a:t>
                      </a:r>
                      <a:endParaRPr kumimoji="0" lang="de-DE" sz="1400" b="1"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de-DE" sz="1050" b="0" i="0" u="none" strike="noStrike" cap="none" normalizeH="0" baseline="0" dirty="0" smtClean="0">
                          <a:ln>
                            <a:noFill/>
                          </a:ln>
                          <a:solidFill>
                            <a:srgbClr val="000066"/>
                          </a:solidFill>
                          <a:effectLst/>
                          <a:latin typeface="Arial" pitchFamily="34" charset="0"/>
                        </a:rPr>
                        <a:t>EIN/AUS, Betriebsart, Ventilatordrehzahl, Raumtemperatur, Lamellenstellung, Störungsstatus + Störmeldungscode, </a:t>
                      </a:r>
                      <a:r>
                        <a:rPr kumimoji="0" lang="de-DE" sz="1050" b="0" i="0" u="none" strike="noStrike" cap="none" normalizeH="0" baseline="0" dirty="0" err="1" smtClean="0">
                          <a:ln>
                            <a:noFill/>
                          </a:ln>
                          <a:solidFill>
                            <a:srgbClr val="000066"/>
                          </a:solidFill>
                          <a:effectLst/>
                          <a:latin typeface="Arial" pitchFamily="34" charset="0"/>
                        </a:rPr>
                        <a:t>indiv</a:t>
                      </a:r>
                      <a:r>
                        <a:rPr kumimoji="0" lang="de-DE" sz="1050" b="0" i="0" u="none" strike="noStrike" cap="none" normalizeH="0" baseline="0" dirty="0" smtClean="0">
                          <a:ln>
                            <a:noFill/>
                          </a:ln>
                          <a:solidFill>
                            <a:srgbClr val="000066"/>
                          </a:solidFill>
                          <a:effectLst/>
                          <a:latin typeface="Arial" pitchFamily="34" charset="0"/>
                        </a:rPr>
                        <a:t>. Filterreinigungsanzeige.</a:t>
                      </a:r>
                      <a:endParaRPr kumimoji="0" lang="de-DE" sz="105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050" b="0" i="0" u="none" strike="noStrike" cap="none" normalizeH="0" baseline="0" dirty="0" smtClean="0">
                          <a:ln>
                            <a:noFill/>
                          </a:ln>
                          <a:solidFill>
                            <a:srgbClr val="000066"/>
                          </a:solidFill>
                          <a:effectLst/>
                          <a:latin typeface="Arial" pitchFamily="34" charset="0"/>
                        </a:rPr>
                        <a:t>für </a:t>
                      </a:r>
                      <a:r>
                        <a:rPr kumimoji="0" lang="de-DE" sz="1050" b="0" i="0" u="none" strike="noStrike" cap="none" normalizeH="0" baseline="0" dirty="0" err="1" smtClean="0">
                          <a:ln>
                            <a:noFill/>
                          </a:ln>
                          <a:solidFill>
                            <a:srgbClr val="000066"/>
                          </a:solidFill>
                          <a:effectLst/>
                          <a:latin typeface="Arial" pitchFamily="34" charset="0"/>
                        </a:rPr>
                        <a:t>Modbus</a:t>
                      </a:r>
                      <a:r>
                        <a:rPr kumimoji="0" lang="de-DE" sz="1050" b="0" i="0" u="none" strike="noStrike" cap="none" normalizeH="0" baseline="0" dirty="0" smtClean="0">
                          <a:ln>
                            <a:noFill/>
                          </a:ln>
                          <a:solidFill>
                            <a:srgbClr val="000066"/>
                          </a:solidFill>
                          <a:effectLst/>
                          <a:latin typeface="Arial" pitchFamily="34" charset="0"/>
                        </a:rPr>
                        <a:t> RTU,  von T-MAC, zusätzlich erforderlich: CZ-CFUNC2 und externe Gleichspannungsversorgung, max. 64 Geräte pro Verbindungsleitung.</a:t>
                      </a:r>
                      <a:endParaRPr kumimoji="0" lang="de-DE" sz="105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1" i="0" u="none" strike="noStrike" cap="none" normalizeH="0" baseline="0" dirty="0" smtClean="0">
                          <a:ln>
                            <a:noFill/>
                          </a:ln>
                          <a:solidFill>
                            <a:srgbClr val="000066"/>
                          </a:solidFill>
                          <a:effectLst/>
                          <a:latin typeface="Arial" pitchFamily="34" charset="0"/>
                        </a:rPr>
                        <a:t>PAW-TM-MBS-TCP-128</a:t>
                      </a:r>
                      <a:endParaRPr kumimoji="0" lang="de-DE" sz="1400" b="1"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050" b="0" i="0" u="none" strike="noStrike" cap="none" normalizeH="0" baseline="0" dirty="0" smtClean="0">
                          <a:ln>
                            <a:noFill/>
                          </a:ln>
                          <a:solidFill>
                            <a:srgbClr val="000066"/>
                          </a:solidFill>
                          <a:effectLst/>
                          <a:latin typeface="Arial" pitchFamily="34" charset="0"/>
                        </a:rPr>
                        <a:t>EIN/AUS, Betriebsart, Ventilatordrehzahl; Raumtemperatur, Lamellenstellung, Störungsstatus + Störmeldungscode, Filterreinigungsanzeige. Alle Befehle auch global.</a:t>
                      </a:r>
                      <a:endParaRPr kumimoji="0" lang="de-DE" sz="105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050" b="0" i="0" u="none" strike="noStrike" cap="none" normalizeH="0" baseline="0" dirty="0" smtClean="0">
                          <a:ln>
                            <a:noFill/>
                          </a:ln>
                          <a:solidFill>
                            <a:srgbClr val="000066"/>
                          </a:solidFill>
                          <a:effectLst/>
                          <a:latin typeface="Arial" pitchFamily="34" charset="0"/>
                        </a:rPr>
                        <a:t>für </a:t>
                      </a:r>
                      <a:r>
                        <a:rPr kumimoji="0" lang="de-DE" sz="1050" b="0" i="0" u="none" strike="noStrike" cap="none" normalizeH="0" baseline="0" dirty="0" err="1" smtClean="0">
                          <a:ln>
                            <a:noFill/>
                          </a:ln>
                          <a:solidFill>
                            <a:srgbClr val="000066"/>
                          </a:solidFill>
                          <a:effectLst/>
                          <a:latin typeface="Arial" pitchFamily="34" charset="0"/>
                        </a:rPr>
                        <a:t>Modbus</a:t>
                      </a:r>
                      <a:r>
                        <a:rPr kumimoji="0" lang="de-DE" sz="1050" b="0" i="0" u="none" strike="noStrike" cap="none" normalizeH="0" baseline="0" dirty="0" smtClean="0">
                          <a:ln>
                            <a:noFill/>
                          </a:ln>
                          <a:solidFill>
                            <a:srgbClr val="000066"/>
                          </a:solidFill>
                          <a:effectLst/>
                          <a:latin typeface="Arial" pitchFamily="34" charset="0"/>
                        </a:rPr>
                        <a:t> TCP, von T-MAC, zusätzlich erforderlich: CZ-CFUNC2, max. 128 Geräte pro 2 Verbindungsleitungen. Möglichkeit zum Abrufen und direkten Anpassen der Temperatur.</a:t>
                      </a:r>
                      <a:endParaRPr kumimoji="0" lang="de-DE" sz="105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1" i="0" u="none" strike="noStrike" cap="none" normalizeH="0" baseline="0" smtClean="0">
                          <a:ln>
                            <a:noFill/>
                          </a:ln>
                          <a:solidFill>
                            <a:srgbClr val="000066"/>
                          </a:solidFill>
                          <a:effectLst/>
                          <a:latin typeface="Arial" pitchFamily="34" charset="0"/>
                        </a:rPr>
                        <a:t>PAW-AC-KNX-64</a:t>
                      </a:r>
                      <a:endParaRPr kumimoji="0" lang="de-DE" sz="1400" b="1"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050" b="0" i="0" u="none" strike="noStrike" cap="none" normalizeH="0" baseline="0" dirty="0" smtClean="0">
                          <a:ln>
                            <a:noFill/>
                          </a:ln>
                          <a:solidFill>
                            <a:srgbClr val="000066"/>
                          </a:solidFill>
                          <a:effectLst/>
                          <a:latin typeface="Arial" pitchFamily="34" charset="0"/>
                        </a:rPr>
                        <a:t>EIN/AUS, Thermostat EIN/AUS </a:t>
                      </a:r>
                      <a:r>
                        <a:rPr kumimoji="0" lang="de-DE" sz="1050" b="0" i="0" u="none" strike="noStrike" cap="none" normalizeH="0" baseline="0" dirty="0" err="1" smtClean="0">
                          <a:ln>
                            <a:noFill/>
                          </a:ln>
                          <a:solidFill>
                            <a:srgbClr val="000066"/>
                          </a:solidFill>
                          <a:effectLst/>
                          <a:latin typeface="Arial" pitchFamily="34" charset="0"/>
                        </a:rPr>
                        <a:t>Ventilatordrehzahl</a:t>
                      </a:r>
                      <a:r>
                        <a:rPr kumimoji="0" lang="de-DE" sz="1050" b="0" i="0" u="none" strike="noStrike" cap="none" normalizeH="0" baseline="0" dirty="0" smtClean="0">
                          <a:ln>
                            <a:noFill/>
                          </a:ln>
                          <a:solidFill>
                            <a:srgbClr val="000066"/>
                          </a:solidFill>
                          <a:effectLst/>
                          <a:latin typeface="Arial" pitchFamily="34" charset="0"/>
                        </a:rPr>
                        <a:t>; Raumtemperatur, Lamellenstellung, Störungsstatus + Störmeldungscode, Filterreinigungsanzeige, Sperre</a:t>
                      </a:r>
                      <a:endParaRPr kumimoji="0" lang="de-DE" sz="105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050" b="0" i="0" u="none" strike="noStrike" cap="none" normalizeH="0" baseline="0" dirty="0" smtClean="0">
                          <a:ln>
                            <a:noFill/>
                          </a:ln>
                          <a:solidFill>
                            <a:srgbClr val="000066"/>
                          </a:solidFill>
                          <a:effectLst/>
                          <a:latin typeface="Arial" pitchFamily="34" charset="0"/>
                        </a:rPr>
                        <a:t>für KNX, von </a:t>
                      </a:r>
                      <a:r>
                        <a:rPr kumimoji="0" lang="de-DE" sz="1050" b="0" i="0" u="none" strike="noStrike" cap="none" normalizeH="0" baseline="0" dirty="0" err="1" smtClean="0">
                          <a:ln>
                            <a:noFill/>
                          </a:ln>
                          <a:solidFill>
                            <a:srgbClr val="000066"/>
                          </a:solidFill>
                          <a:effectLst/>
                          <a:latin typeface="Arial" pitchFamily="34" charset="0"/>
                        </a:rPr>
                        <a:t>Intesis</a:t>
                      </a:r>
                      <a:r>
                        <a:rPr kumimoji="0" lang="de-DE" sz="1050" b="0" i="0" u="none" strike="noStrike" cap="none" normalizeH="0" baseline="0" dirty="0" smtClean="0">
                          <a:ln>
                            <a:noFill/>
                          </a:ln>
                          <a:solidFill>
                            <a:srgbClr val="000066"/>
                          </a:solidFill>
                          <a:effectLst/>
                          <a:latin typeface="Arial" pitchFamily="34" charset="0"/>
                        </a:rPr>
                        <a:t>, zusätzlich erforderlich: CZ-CFUNC2, max. 64 Geräte pro Verbindungsleitung.</a:t>
                      </a:r>
                      <a:endParaRPr kumimoji="0" lang="de-DE" sz="105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1" i="0" u="none" strike="noStrike" cap="none" normalizeH="0" baseline="0" smtClean="0">
                          <a:ln>
                            <a:noFill/>
                          </a:ln>
                          <a:solidFill>
                            <a:srgbClr val="000066"/>
                          </a:solidFill>
                          <a:effectLst/>
                          <a:latin typeface="Arial" pitchFamily="34" charset="0"/>
                        </a:rPr>
                        <a:t>PAW-AC-KNX-128</a:t>
                      </a:r>
                      <a:endParaRPr kumimoji="0" lang="de-DE" sz="1400" b="1"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050" b="0" i="0" u="none" strike="noStrike" cap="none" normalizeH="0" baseline="0" dirty="0" smtClean="0">
                          <a:ln>
                            <a:noFill/>
                          </a:ln>
                          <a:solidFill>
                            <a:srgbClr val="000066"/>
                          </a:solidFill>
                          <a:effectLst/>
                          <a:latin typeface="Arial" pitchFamily="34" charset="0"/>
                        </a:rPr>
                        <a:t>EIN/AUS, Thermostat EIN/AUS </a:t>
                      </a:r>
                      <a:r>
                        <a:rPr kumimoji="0" lang="de-DE" sz="1050" b="0" i="0" u="none" strike="noStrike" cap="none" normalizeH="0" baseline="0" dirty="0" err="1" smtClean="0">
                          <a:ln>
                            <a:noFill/>
                          </a:ln>
                          <a:solidFill>
                            <a:srgbClr val="000066"/>
                          </a:solidFill>
                          <a:effectLst/>
                          <a:latin typeface="Arial" pitchFamily="34" charset="0"/>
                        </a:rPr>
                        <a:t>Ventilatordrehzahl</a:t>
                      </a:r>
                      <a:r>
                        <a:rPr kumimoji="0" lang="de-DE" sz="1050" b="0" i="0" u="none" strike="noStrike" cap="none" normalizeH="0" baseline="0" dirty="0" smtClean="0">
                          <a:ln>
                            <a:noFill/>
                          </a:ln>
                          <a:solidFill>
                            <a:srgbClr val="000066"/>
                          </a:solidFill>
                          <a:effectLst/>
                          <a:latin typeface="Arial" pitchFamily="34" charset="0"/>
                        </a:rPr>
                        <a:t>; Raumtemperatur, Lamellenstellung, Störungsstatus + Störmeldungscode, Filterreinigungsanzeige, Sperre</a:t>
                      </a:r>
                      <a:endParaRPr kumimoji="0" lang="de-DE" sz="105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050" b="0" i="0" u="none" strike="noStrike" cap="none" normalizeH="0" baseline="0" dirty="0" smtClean="0">
                          <a:ln>
                            <a:noFill/>
                          </a:ln>
                          <a:solidFill>
                            <a:srgbClr val="000066"/>
                          </a:solidFill>
                          <a:effectLst/>
                          <a:latin typeface="Arial" pitchFamily="34" charset="0"/>
                        </a:rPr>
                        <a:t>für KNX, von </a:t>
                      </a:r>
                      <a:r>
                        <a:rPr kumimoji="0" lang="de-DE" sz="1050" b="0" i="0" u="none" strike="noStrike" cap="none" normalizeH="0" baseline="0" dirty="0" err="1" smtClean="0">
                          <a:ln>
                            <a:noFill/>
                          </a:ln>
                          <a:solidFill>
                            <a:srgbClr val="000066"/>
                          </a:solidFill>
                          <a:effectLst/>
                          <a:latin typeface="Arial" pitchFamily="34" charset="0"/>
                        </a:rPr>
                        <a:t>Intesis</a:t>
                      </a:r>
                      <a:r>
                        <a:rPr kumimoji="0" lang="de-DE" sz="1050" b="0" i="0" u="none" strike="noStrike" cap="none" normalizeH="0" baseline="0" dirty="0" smtClean="0">
                          <a:ln>
                            <a:noFill/>
                          </a:ln>
                          <a:solidFill>
                            <a:srgbClr val="000066"/>
                          </a:solidFill>
                          <a:effectLst/>
                          <a:latin typeface="Arial" pitchFamily="34" charset="0"/>
                        </a:rPr>
                        <a:t>, zusätzlich erforderlich: CZ-CFUNC2, max. 128 Geräte pro 2 Verbindungsleitungen.</a:t>
                      </a:r>
                      <a:endParaRPr kumimoji="0" lang="de-DE" sz="105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1" i="0" u="none" strike="noStrike" cap="none" normalizeH="0" baseline="0" dirty="0" smtClean="0">
                          <a:ln>
                            <a:noFill/>
                          </a:ln>
                          <a:solidFill>
                            <a:srgbClr val="000066"/>
                          </a:solidFill>
                          <a:effectLst/>
                          <a:latin typeface="Arial" pitchFamily="34" charset="0"/>
                        </a:rPr>
                        <a:t>PAW-AC-BAC-64</a:t>
                      </a:r>
                      <a:endParaRPr kumimoji="0" lang="de-DE" sz="1400" b="1"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050" b="0" i="0" u="none" strike="noStrike" cap="none" normalizeH="0" baseline="0" dirty="0" smtClean="0">
                          <a:ln>
                            <a:noFill/>
                          </a:ln>
                          <a:solidFill>
                            <a:srgbClr val="000066"/>
                          </a:solidFill>
                          <a:effectLst/>
                          <a:latin typeface="Arial" pitchFamily="34" charset="0"/>
                        </a:rPr>
                        <a:t>EIN/AUS, Thermostat EIN/AUS </a:t>
                      </a:r>
                      <a:r>
                        <a:rPr kumimoji="0" lang="de-DE" sz="1050" b="0" i="0" u="none" strike="noStrike" cap="none" normalizeH="0" baseline="0" dirty="0" err="1" smtClean="0">
                          <a:ln>
                            <a:noFill/>
                          </a:ln>
                          <a:solidFill>
                            <a:srgbClr val="000066"/>
                          </a:solidFill>
                          <a:effectLst/>
                          <a:latin typeface="Arial" pitchFamily="34" charset="0"/>
                        </a:rPr>
                        <a:t>Ventilatordrehzahl</a:t>
                      </a:r>
                      <a:r>
                        <a:rPr kumimoji="0" lang="de-DE" sz="1050" b="0" i="0" u="none" strike="noStrike" cap="none" normalizeH="0" baseline="0" dirty="0" smtClean="0">
                          <a:ln>
                            <a:noFill/>
                          </a:ln>
                          <a:solidFill>
                            <a:srgbClr val="000066"/>
                          </a:solidFill>
                          <a:effectLst/>
                          <a:latin typeface="Arial" pitchFamily="34" charset="0"/>
                        </a:rPr>
                        <a:t>; Raumtemperatur, Lamellenstellung, Störungsstatus + Störmeldungscode, Filterreinigungsanzeige, Sperre</a:t>
                      </a:r>
                      <a:endParaRPr kumimoji="0" lang="de-DE" sz="105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050" b="0" i="0" u="none" strike="noStrike" cap="none" normalizeH="0" baseline="0" dirty="0" smtClean="0">
                          <a:ln>
                            <a:noFill/>
                          </a:ln>
                          <a:solidFill>
                            <a:srgbClr val="000066"/>
                          </a:solidFill>
                          <a:effectLst/>
                          <a:latin typeface="Arial" pitchFamily="34" charset="0"/>
                        </a:rPr>
                        <a:t>für BACnet TCP, von </a:t>
                      </a:r>
                      <a:r>
                        <a:rPr kumimoji="0" lang="de-DE" sz="1050" b="0" i="0" u="none" strike="noStrike" cap="none" normalizeH="0" baseline="0" dirty="0" err="1" smtClean="0">
                          <a:ln>
                            <a:noFill/>
                          </a:ln>
                          <a:solidFill>
                            <a:srgbClr val="000066"/>
                          </a:solidFill>
                          <a:effectLst/>
                          <a:latin typeface="Arial" pitchFamily="34" charset="0"/>
                        </a:rPr>
                        <a:t>Intesis</a:t>
                      </a:r>
                      <a:r>
                        <a:rPr kumimoji="0" lang="de-DE" sz="1050" b="0" i="0" u="none" strike="noStrike" cap="none" normalizeH="0" baseline="0" dirty="0" smtClean="0">
                          <a:ln>
                            <a:noFill/>
                          </a:ln>
                          <a:solidFill>
                            <a:srgbClr val="000066"/>
                          </a:solidFill>
                          <a:effectLst/>
                          <a:latin typeface="Arial" pitchFamily="34" charset="0"/>
                        </a:rPr>
                        <a:t>, zusätzlich erforderlich: CZ-CFUNC2, max. 64 Geräte pro Verbindungsleitung.</a:t>
                      </a:r>
                      <a:endParaRPr kumimoji="0" lang="de-DE" sz="105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400" b="1" i="0" u="none" strike="noStrike" cap="none" normalizeH="0" baseline="0" dirty="0" smtClean="0">
                          <a:ln>
                            <a:noFill/>
                          </a:ln>
                          <a:solidFill>
                            <a:srgbClr val="000066"/>
                          </a:solidFill>
                          <a:effectLst/>
                          <a:latin typeface="Arial" pitchFamily="34" charset="0"/>
                        </a:rPr>
                        <a:t>PAW-AC-BAC-128</a:t>
                      </a:r>
                      <a:endParaRPr kumimoji="0" lang="de-DE" sz="1400" b="1"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050" b="0" i="0" u="none" strike="noStrike" cap="none" normalizeH="0" baseline="0" dirty="0" smtClean="0">
                          <a:ln>
                            <a:noFill/>
                          </a:ln>
                          <a:solidFill>
                            <a:srgbClr val="000066"/>
                          </a:solidFill>
                          <a:effectLst/>
                          <a:latin typeface="Arial" pitchFamily="34" charset="0"/>
                        </a:rPr>
                        <a:t>EIN/AUS, Thermostat EIN/AUS </a:t>
                      </a:r>
                      <a:r>
                        <a:rPr kumimoji="0" lang="de-DE" sz="1050" b="0" i="0" u="none" strike="noStrike" cap="none" normalizeH="0" baseline="0" dirty="0" err="1" smtClean="0">
                          <a:ln>
                            <a:noFill/>
                          </a:ln>
                          <a:solidFill>
                            <a:srgbClr val="000066"/>
                          </a:solidFill>
                          <a:effectLst/>
                          <a:latin typeface="Arial" pitchFamily="34" charset="0"/>
                        </a:rPr>
                        <a:t>Ventilatordrehzahl</a:t>
                      </a:r>
                      <a:r>
                        <a:rPr kumimoji="0" lang="de-DE" sz="1050" b="0" i="0" u="none" strike="noStrike" cap="none" normalizeH="0" baseline="0" dirty="0" smtClean="0">
                          <a:ln>
                            <a:noFill/>
                          </a:ln>
                          <a:solidFill>
                            <a:srgbClr val="000066"/>
                          </a:solidFill>
                          <a:effectLst/>
                          <a:latin typeface="Arial" pitchFamily="34" charset="0"/>
                        </a:rPr>
                        <a:t>; Raumtemperatur, Lamellenstellung, Störungsstatus + Störmeldungscode, Filterreinigungsanzeige, Sperre</a:t>
                      </a:r>
                      <a:endParaRPr kumimoji="0" lang="de-DE" sz="105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050" b="0" i="0" u="none" strike="noStrike" cap="none" normalizeH="0" baseline="0" dirty="0" smtClean="0">
                          <a:ln>
                            <a:noFill/>
                          </a:ln>
                          <a:solidFill>
                            <a:srgbClr val="000066"/>
                          </a:solidFill>
                          <a:effectLst/>
                          <a:latin typeface="Arial" pitchFamily="34" charset="0"/>
                        </a:rPr>
                        <a:t>für BACnet TCP, von </a:t>
                      </a:r>
                      <a:r>
                        <a:rPr kumimoji="0" lang="de-DE" sz="1050" b="0" i="0" u="none" strike="noStrike" cap="none" normalizeH="0" baseline="0" dirty="0" err="1" smtClean="0">
                          <a:ln>
                            <a:noFill/>
                          </a:ln>
                          <a:solidFill>
                            <a:srgbClr val="000066"/>
                          </a:solidFill>
                          <a:effectLst/>
                          <a:latin typeface="Arial" pitchFamily="34" charset="0"/>
                        </a:rPr>
                        <a:t>Intesis</a:t>
                      </a:r>
                      <a:r>
                        <a:rPr kumimoji="0" lang="de-DE" sz="1050" b="0" i="0" u="none" strike="noStrike" cap="none" normalizeH="0" baseline="0" dirty="0" smtClean="0">
                          <a:ln>
                            <a:noFill/>
                          </a:ln>
                          <a:solidFill>
                            <a:srgbClr val="000066"/>
                          </a:solidFill>
                          <a:effectLst/>
                          <a:latin typeface="Arial" pitchFamily="34" charset="0"/>
                        </a:rPr>
                        <a:t>, zusätzlich erforderlich: CZ-CFUNC2, max. 128 Geräte pro 2 Verbindungsleitungen.</a:t>
                      </a:r>
                      <a:endParaRPr kumimoji="0" lang="de-DE" sz="1050" b="0" i="0" u="none" strike="noStrike" cap="none" normalizeH="0" baseline="0" dirty="0" smtClean="0">
                        <a:ln>
                          <a:noFill/>
                        </a:ln>
                        <a:solidFill>
                          <a:srgbClr val="000066"/>
                        </a:solidFill>
                        <a:effectLst/>
                        <a:latin typeface="Arial" pitchFamily="34" charset="0"/>
                        <a:ea typeface="Arial Unicode MS" pitchFamily="34" charset="-128"/>
                        <a:cs typeface="Arial" pitchFamily="34"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itel 5"/>
          <p:cNvSpPr>
            <a:spLocks noGrp="1"/>
          </p:cNvSpPr>
          <p:nvPr>
            <p:ph type="title"/>
          </p:nvPr>
        </p:nvSpPr>
        <p:spPr>
          <a:xfrm>
            <a:off x="303213" y="196486"/>
            <a:ext cx="6600095" cy="784242"/>
          </a:xfrm>
        </p:spPr>
        <p:txBody>
          <a:bodyPr>
            <a:noAutofit/>
          </a:bodyPr>
          <a:lstStyle/>
          <a:p>
            <a:pPr marL="360000" indent="-360000"/>
            <a:r>
              <a:rPr lang="de-DE" sz="1600" dirty="0" smtClean="0"/>
              <a:t>3.	</a:t>
            </a:r>
            <a:r>
              <a:rPr lang="de-DE" altLang="ja-JP" sz="1600" dirty="0" smtClean="0"/>
              <a:t>Interfaces mit voller Kommunikation </a:t>
            </a:r>
            <a:r>
              <a:rPr lang="de-DE" sz="1600" dirty="0" smtClean="0"/>
              <a:t/>
            </a:r>
            <a:br>
              <a:rPr lang="de-DE" sz="1600" dirty="0" smtClean="0"/>
            </a:br>
            <a:r>
              <a:rPr lang="de-DE" sz="1600" dirty="0" smtClean="0"/>
              <a:t>Interfaces für  mehrere Innengeräte/IG-Gruppen (</a:t>
            </a:r>
            <a:r>
              <a:rPr lang="de-DE" sz="1600" dirty="0" err="1" smtClean="0"/>
              <a:t>PACi</a:t>
            </a:r>
            <a:r>
              <a:rPr lang="de-DE" sz="1600" dirty="0" smtClean="0"/>
              <a:t>/VRF) (2)</a:t>
            </a:r>
            <a:br>
              <a:rPr lang="de-DE" sz="1600" dirty="0" smtClean="0"/>
            </a:br>
            <a:endParaRPr lang="de-DE" sz="1600"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326572716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endParaRPr lang="de-DE" altLang="ja-JP" dirty="0">
              <a:solidFill>
                <a:srgbClr val="000066"/>
              </a:solidFill>
              <a:ea typeface="ヒラギノ角ゴ Pro W3" pitchFamily="28" charset="-128"/>
            </a:endParaRPr>
          </a:p>
        </p:txBody>
      </p:sp>
      <p:pic>
        <p:nvPicPr>
          <p:cNvPr id="11" name="Picture 7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278850" y="4797152"/>
            <a:ext cx="1649126" cy="1008112"/>
          </a:xfrm>
          <a:prstGeom prst="rect">
            <a:avLst/>
          </a:prstGeom>
          <a:noFill/>
          <a:ln w="12700">
            <a:noFill/>
            <a:miter lim="800000"/>
            <a:headEnd/>
            <a:tailEnd/>
          </a:ln>
        </p:spPr>
      </p:pic>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cs typeface="Arial" pitchFamily="34" charset="0"/>
              </a:rPr>
              <a:t>Externe GLT:  Modbus</a:t>
            </a:r>
            <a:endParaRPr lang="de-DE" dirty="0">
              <a:solidFill>
                <a:schemeClr val="accent1">
                  <a:lumMod val="60000"/>
                  <a:lumOff val="40000"/>
                </a:schemeClr>
              </a:solidFill>
              <a:latin typeface="Arial" pitchFamily="34" charset="0"/>
              <a:cs typeface="Arial" pitchFamily="34" charset="0"/>
            </a:endParaRPr>
          </a:p>
        </p:txBody>
      </p:sp>
      <p:sp>
        <p:nvSpPr>
          <p:cNvPr id="13" name="Freccia bidirezionale orizzontale 12"/>
          <p:cNvSpPr/>
          <p:nvPr/>
        </p:nvSpPr>
        <p:spPr>
          <a:xfrm>
            <a:off x="5292080" y="4797152"/>
            <a:ext cx="1872208" cy="1080120"/>
          </a:xfrm>
          <a:prstGeom prst="leftRightArrow">
            <a:avLst>
              <a:gd name="adj1" fmla="val 50000"/>
              <a:gd name="adj2" fmla="val 28584"/>
            </a:avLst>
          </a:prstGeom>
        </p:spPr>
        <p:style>
          <a:lnRef idx="1">
            <a:schemeClr val="dk1"/>
          </a:lnRef>
          <a:fillRef idx="2">
            <a:schemeClr val="dk1"/>
          </a:fillRef>
          <a:effectRef idx="1">
            <a:schemeClr val="dk1"/>
          </a:effectRef>
          <a:fontRef idx="minor">
            <a:schemeClr val="dk1"/>
          </a:fontRef>
        </p:style>
        <p:txBody>
          <a:bodyPr rtlCol="0" anchor="ctr"/>
          <a:lstStyle/>
          <a:p>
            <a:pPr lvl="0" algn="ctr"/>
            <a:r>
              <a:rPr lang="de-DE" sz="1400" smtClean="0">
                <a:solidFill>
                  <a:prstClr val="black"/>
                </a:solidFill>
                <a:latin typeface="Arial" pitchFamily="34" charset="0"/>
                <a:cs typeface="Arial" pitchFamily="34" charset="0"/>
              </a:rPr>
              <a:t>Eingänge </a:t>
            </a:r>
            <a:r>
              <a:rPr lang="de-DE" sz="1400" smtClean="0">
                <a:solidFill>
                  <a:prstClr val="black"/>
                </a:solidFill>
                <a:latin typeface="Arial" pitchFamily="34" charset="0"/>
                <a:cs typeface="Arial" pitchFamily="34" charset="0"/>
                <a:sym typeface="Wingdings" pitchFamily="2" charset="2"/>
              </a:rPr>
              <a:t></a:t>
            </a:r>
            <a:endParaRPr lang="de-DE" sz="1400" smtClean="0">
              <a:solidFill>
                <a:prstClr val="black"/>
              </a:solidFill>
              <a:latin typeface="Arial" pitchFamily="34" charset="0"/>
              <a:cs typeface="Arial" pitchFamily="34" charset="0"/>
            </a:endParaRPr>
          </a:p>
          <a:p>
            <a:pPr lvl="0" algn="ctr"/>
            <a:r>
              <a:rPr lang="de-DE" sz="1400" smtClean="0">
                <a:solidFill>
                  <a:prstClr val="black"/>
                </a:solidFill>
                <a:latin typeface="Arial" pitchFamily="34" charset="0"/>
                <a:cs typeface="Arial" pitchFamily="34" charset="0"/>
                <a:sym typeface="Wingdings" pitchFamily="2" charset="2"/>
              </a:rPr>
              <a:t> </a:t>
            </a:r>
            <a:r>
              <a:rPr lang="de-DE" sz="1400" smtClean="0">
                <a:solidFill>
                  <a:prstClr val="black"/>
                </a:solidFill>
                <a:latin typeface="Arial" pitchFamily="34" charset="0"/>
                <a:cs typeface="Arial" pitchFamily="34" charset="0"/>
              </a:rPr>
              <a:t>Ausgänge</a:t>
            </a:r>
            <a:endParaRPr lang="de-DE" sz="1400" dirty="0">
              <a:solidFill>
                <a:prstClr val="black"/>
              </a:solidFill>
              <a:latin typeface="Arial" pitchFamily="34" charset="0"/>
              <a:cs typeface="Arial" pitchFamily="34" charset="0"/>
            </a:endParaRPr>
          </a:p>
        </p:txBody>
      </p:sp>
      <p:sp>
        <p:nvSpPr>
          <p:cNvPr id="14" name="Telaio 13"/>
          <p:cNvSpPr/>
          <p:nvPr/>
        </p:nvSpPr>
        <p:spPr>
          <a:xfrm>
            <a:off x="3923928" y="4797152"/>
            <a:ext cx="1152128" cy="1080120"/>
          </a:xfrm>
          <a:prstGeom prst="bevel">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DE" b="1" smtClean="0">
                <a:solidFill>
                  <a:schemeClr val="tx1"/>
                </a:solidFill>
                <a:latin typeface="Arial" pitchFamily="34" charset="0"/>
                <a:cs typeface="Arial" pitchFamily="34" charset="0"/>
              </a:rPr>
              <a:t>BMS</a:t>
            </a:r>
            <a:endParaRPr lang="de-DE" b="1" dirty="0">
              <a:solidFill>
                <a:schemeClr val="tx1"/>
              </a:solidFill>
              <a:latin typeface="Arial" pitchFamily="34" charset="0"/>
              <a:cs typeface="Arial" pitchFamily="34" charset="0"/>
            </a:endParaRPr>
          </a:p>
        </p:txBody>
      </p:sp>
      <p:sp>
        <p:nvSpPr>
          <p:cNvPr id="19" name="Rettangolo 18"/>
          <p:cNvSpPr/>
          <p:nvPr/>
        </p:nvSpPr>
        <p:spPr>
          <a:xfrm>
            <a:off x="6804248" y="3861048"/>
            <a:ext cx="1368152" cy="288032"/>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100" b="1" smtClean="0">
                <a:solidFill>
                  <a:schemeClr val="tx1"/>
                </a:solidFill>
                <a:latin typeface="Arial" pitchFamily="34" charset="0"/>
                <a:cs typeface="Arial" pitchFamily="34" charset="0"/>
              </a:rPr>
              <a:t>bis 64 IG</a:t>
            </a:r>
            <a:endParaRPr lang="de-DE" sz="1100" b="1" dirty="0">
              <a:solidFill>
                <a:schemeClr val="tx1"/>
              </a:solidFill>
              <a:latin typeface="Arial" pitchFamily="34" charset="0"/>
              <a:cs typeface="Arial" pitchFamily="34" charset="0"/>
            </a:endParaRPr>
          </a:p>
        </p:txBody>
      </p:sp>
      <p:sp>
        <p:nvSpPr>
          <p:cNvPr id="20" name="Rettangolo 19"/>
          <p:cNvSpPr/>
          <p:nvPr/>
        </p:nvSpPr>
        <p:spPr>
          <a:xfrm>
            <a:off x="4499992" y="3861048"/>
            <a:ext cx="1368152" cy="288032"/>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100" b="1" smtClean="0">
                <a:solidFill>
                  <a:schemeClr val="tx1"/>
                </a:solidFill>
                <a:latin typeface="Arial" pitchFamily="34" charset="0"/>
                <a:cs typeface="Arial" pitchFamily="34" charset="0"/>
              </a:rPr>
              <a:t>bis 128 IG</a:t>
            </a:r>
            <a:endParaRPr lang="de-DE" sz="1100" b="1" dirty="0">
              <a:solidFill>
                <a:schemeClr val="tx1"/>
              </a:solidFill>
              <a:latin typeface="Arial" pitchFamily="34" charset="0"/>
              <a:cs typeface="Arial" pitchFamily="34" charset="0"/>
            </a:endParaRPr>
          </a:p>
        </p:txBody>
      </p:sp>
      <p:pic>
        <p:nvPicPr>
          <p:cNvPr id="7170" name="Picture 2"/>
          <p:cNvPicPr>
            <a:picLocks noChangeAspect="1" noChangeArrowheads="1"/>
          </p:cNvPicPr>
          <p:nvPr/>
        </p:nvPicPr>
        <p:blipFill>
          <a:blip r:embed="rId3" cstate="print"/>
          <a:srcRect/>
          <a:stretch>
            <a:fillRect/>
          </a:stretch>
        </p:blipFill>
        <p:spPr bwMode="auto">
          <a:xfrm>
            <a:off x="683568" y="2086488"/>
            <a:ext cx="2700000" cy="2062592"/>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6588224" y="2272084"/>
            <a:ext cx="1749683" cy="1372940"/>
          </a:xfrm>
          <a:prstGeom prst="rect">
            <a:avLst/>
          </a:prstGeom>
          <a:noFill/>
          <a:ln w="9525">
            <a:noFill/>
            <a:miter lim="800000"/>
            <a:headEnd/>
            <a:tailEnd/>
          </a:ln>
        </p:spPr>
      </p:pic>
      <p:pic>
        <p:nvPicPr>
          <p:cNvPr id="7172" name="Picture 4"/>
          <p:cNvPicPr>
            <a:picLocks noChangeAspect="1" noChangeArrowheads="1"/>
          </p:cNvPicPr>
          <p:nvPr/>
        </p:nvPicPr>
        <p:blipFill>
          <a:blip r:embed="rId5" cstate="print"/>
          <a:srcRect/>
          <a:stretch>
            <a:fillRect/>
          </a:stretch>
        </p:blipFill>
        <p:spPr bwMode="auto">
          <a:xfrm>
            <a:off x="4427984" y="2276872"/>
            <a:ext cx="1555409" cy="1476000"/>
          </a:xfrm>
          <a:prstGeom prst="rect">
            <a:avLst/>
          </a:prstGeom>
          <a:noFill/>
          <a:ln w="9525">
            <a:noFill/>
            <a:miter lim="800000"/>
            <a:headEnd/>
            <a:tailEnd/>
          </a:ln>
        </p:spPr>
      </p:pic>
      <p:pic>
        <p:nvPicPr>
          <p:cNvPr id="7174" name="Picture 6"/>
          <p:cNvPicPr>
            <a:picLocks noChangeAspect="1" noChangeArrowheads="1"/>
          </p:cNvPicPr>
          <p:nvPr/>
        </p:nvPicPr>
        <p:blipFill>
          <a:blip r:embed="rId6" cstate="print"/>
          <a:srcRect/>
          <a:stretch>
            <a:fillRect/>
          </a:stretch>
        </p:blipFill>
        <p:spPr bwMode="auto">
          <a:xfrm>
            <a:off x="6516216" y="1772840"/>
            <a:ext cx="1880470" cy="216000"/>
          </a:xfrm>
          <a:prstGeom prst="rect">
            <a:avLst/>
          </a:prstGeom>
          <a:noFill/>
          <a:ln w="9525">
            <a:noFill/>
            <a:miter lim="800000"/>
            <a:headEnd/>
            <a:tailEnd/>
          </a:ln>
        </p:spPr>
      </p:pic>
      <p:pic>
        <p:nvPicPr>
          <p:cNvPr id="7175" name="Picture 7"/>
          <p:cNvPicPr>
            <a:picLocks noChangeAspect="1" noChangeArrowheads="1"/>
          </p:cNvPicPr>
          <p:nvPr/>
        </p:nvPicPr>
        <p:blipFill>
          <a:blip r:embed="rId7" cstate="print"/>
          <a:srcRect/>
          <a:stretch>
            <a:fillRect/>
          </a:stretch>
        </p:blipFill>
        <p:spPr bwMode="auto">
          <a:xfrm>
            <a:off x="4139952" y="1772840"/>
            <a:ext cx="1880470" cy="216000"/>
          </a:xfrm>
          <a:prstGeom prst="rect">
            <a:avLst/>
          </a:prstGeom>
          <a:noFill/>
          <a:ln w="9525">
            <a:noFill/>
            <a:miter lim="800000"/>
            <a:headEnd/>
            <a:tailEnd/>
          </a:ln>
        </p:spPr>
      </p:pic>
      <p:pic>
        <p:nvPicPr>
          <p:cNvPr id="7176" name="Picture 8"/>
          <p:cNvPicPr>
            <a:picLocks noChangeAspect="1" noChangeArrowheads="1"/>
          </p:cNvPicPr>
          <p:nvPr/>
        </p:nvPicPr>
        <p:blipFill>
          <a:blip r:embed="rId8" cstate="print"/>
          <a:srcRect/>
          <a:stretch>
            <a:fillRect/>
          </a:stretch>
        </p:blipFill>
        <p:spPr bwMode="auto">
          <a:xfrm>
            <a:off x="683568" y="4259466"/>
            <a:ext cx="2700000" cy="1113750"/>
          </a:xfrm>
          <a:prstGeom prst="rect">
            <a:avLst/>
          </a:prstGeom>
          <a:noFill/>
          <a:ln w="9525">
            <a:noFill/>
            <a:miter lim="800000"/>
            <a:headEnd/>
            <a:tailEnd/>
          </a:ln>
        </p:spPr>
      </p:pic>
      <p:pic>
        <p:nvPicPr>
          <p:cNvPr id="7177" name="Picture 9"/>
          <p:cNvPicPr>
            <a:picLocks noChangeAspect="1" noChangeArrowheads="1"/>
          </p:cNvPicPr>
          <p:nvPr/>
        </p:nvPicPr>
        <p:blipFill>
          <a:blip r:embed="rId9" cstate="print"/>
          <a:srcRect/>
          <a:stretch>
            <a:fillRect/>
          </a:stretch>
        </p:blipFill>
        <p:spPr bwMode="auto">
          <a:xfrm>
            <a:off x="1331640" y="1556792"/>
            <a:ext cx="1333500" cy="371475"/>
          </a:xfrm>
          <a:prstGeom prst="rect">
            <a:avLst/>
          </a:prstGeom>
          <a:noFill/>
          <a:ln w="9525">
            <a:noFill/>
            <a:miter lim="800000"/>
            <a:headEnd/>
            <a:tailEnd/>
          </a:ln>
        </p:spPr>
      </p:pic>
      <p:pic>
        <p:nvPicPr>
          <p:cNvPr id="7178" name="Picture 10"/>
          <p:cNvPicPr>
            <a:picLocks noChangeAspect="1" noChangeArrowheads="1"/>
          </p:cNvPicPr>
          <p:nvPr/>
        </p:nvPicPr>
        <p:blipFill>
          <a:blip r:embed="rId10" cstate="print"/>
          <a:srcRect/>
          <a:stretch>
            <a:fillRect/>
          </a:stretch>
        </p:blipFill>
        <p:spPr bwMode="auto">
          <a:xfrm>
            <a:off x="1475656" y="5589240"/>
            <a:ext cx="1047576" cy="40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355600" indent="-355600"/>
            <a:r>
              <a:rPr lang="de-DE" dirty="0" smtClean="0"/>
              <a:t>1.	Geräteeigene Kontakte</a:t>
            </a:r>
            <a:br>
              <a:rPr lang="de-DE" dirty="0" smtClean="0"/>
            </a:br>
            <a:r>
              <a:rPr lang="de-DE" dirty="0" smtClean="0">
                <a:solidFill>
                  <a:srgbClr val="FF0000"/>
                </a:solidFill>
              </a:rPr>
              <a:t>T10 (CN061)</a:t>
            </a:r>
            <a:endParaRPr lang="de-DE" dirty="0"/>
          </a:p>
        </p:txBody>
      </p:sp>
      <p:sp>
        <p:nvSpPr>
          <p:cNvPr id="3" name="CasellaDiTesto 13"/>
          <p:cNvSpPr txBox="1"/>
          <p:nvPr/>
        </p:nvSpPr>
        <p:spPr>
          <a:xfrm>
            <a:off x="303212" y="1124744"/>
            <a:ext cx="8561178"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T10 – </a:t>
            </a:r>
            <a:r>
              <a:rPr lang="de-DE" dirty="0" smtClean="0">
                <a:latin typeface="Arial" pitchFamily="34" charset="0"/>
                <a:cs typeface="Arial" pitchFamily="34" charset="0"/>
              </a:rPr>
              <a:t>Funktionseinstellungen für Kontakte 1/2</a:t>
            </a:r>
            <a:r>
              <a:rPr lang="de-DE" dirty="0" smtClean="0">
                <a:latin typeface="Arial" pitchFamily="34" charset="0"/>
                <a:cs typeface="Arial" pitchFamily="34" charset="0"/>
              </a:rPr>
              <a:t> </a:t>
            </a:r>
            <a:endParaRPr lang="de-DE" dirty="0">
              <a:latin typeface="Arial" pitchFamily="34" charset="0"/>
              <a:cs typeface="Arial" pitchFamily="34" charset="0"/>
            </a:endParaRPr>
          </a:p>
        </p:txBody>
      </p:sp>
      <p:sp>
        <p:nvSpPr>
          <p:cNvPr id="5" name="Textfeld 4"/>
          <p:cNvSpPr txBox="1"/>
          <p:nvPr/>
        </p:nvSpPr>
        <p:spPr>
          <a:xfrm>
            <a:off x="303213" y="1692774"/>
            <a:ext cx="8561177" cy="4385816"/>
          </a:xfrm>
          <a:prstGeom prst="rect">
            <a:avLst/>
          </a:prstGeom>
          <a:noFill/>
        </p:spPr>
        <p:txBody>
          <a:bodyPr wrap="square" rtlCol="0">
            <a:spAutoFit/>
          </a:bodyPr>
          <a:lstStyle/>
          <a:p>
            <a:r>
              <a:rPr lang="de-DE" dirty="0" smtClean="0"/>
              <a:t>Die Funktionen </a:t>
            </a:r>
            <a:r>
              <a:rPr lang="de-DE" dirty="0" smtClean="0"/>
              <a:t>von Eingang 1/2 sind abhängig </a:t>
            </a:r>
            <a:r>
              <a:rPr lang="de-DE" dirty="0" smtClean="0"/>
              <a:t>vom Zustand der Brücke </a:t>
            </a:r>
            <a:r>
              <a:rPr lang="de-DE" dirty="0" smtClean="0"/>
              <a:t>JP001 sowie von der Einstellung des Code 2E. Im Folgenden werden die unterschiedlichen Funktionen beschrieben.</a:t>
            </a:r>
          </a:p>
          <a:p>
            <a:endParaRPr lang="de-DE" dirty="0" smtClean="0"/>
          </a:p>
          <a:p>
            <a:endParaRPr lang="de-DE" dirty="0" smtClean="0"/>
          </a:p>
          <a:p>
            <a:endParaRPr lang="de-DE" dirty="0" smtClean="0"/>
          </a:p>
          <a:p>
            <a:endParaRPr lang="de-DE" dirty="0" smtClean="0"/>
          </a:p>
          <a:p>
            <a:endParaRPr lang="de-DE" dirty="0" smtClean="0"/>
          </a:p>
          <a:p>
            <a:r>
              <a:rPr lang="de-DE" dirty="0" smtClean="0"/>
              <a:t>Einstellmöglichkeiten für Code 2E:</a:t>
            </a:r>
          </a:p>
          <a:p>
            <a:pPr marL="1163638" indent="-1163638"/>
            <a:endParaRPr lang="de-DE" dirty="0" smtClean="0"/>
          </a:p>
          <a:p>
            <a:pPr marL="180975" indent="-180975">
              <a:lnSpc>
                <a:spcPct val="150000"/>
              </a:lnSpc>
              <a:buFont typeface="Wingdings" pitchFamily="2" charset="2"/>
              <a:buChar char="§"/>
            </a:pPr>
            <a:r>
              <a:rPr lang="de-DE" dirty="0" smtClean="0"/>
              <a:t>0000 = Umschalten des Betriebszustands (Standardeinstellung)</a:t>
            </a:r>
          </a:p>
          <a:p>
            <a:pPr marL="180975" indent="-180975">
              <a:lnSpc>
                <a:spcPct val="150000"/>
              </a:lnSpc>
              <a:buFont typeface="Wingdings" pitchFamily="2" charset="2"/>
              <a:buChar char="§"/>
            </a:pPr>
            <a:r>
              <a:rPr lang="de-DE" dirty="0" smtClean="0"/>
              <a:t>0001 = Automatische Ausschaltung</a:t>
            </a:r>
          </a:p>
          <a:p>
            <a:pPr marL="180975" indent="-180975">
              <a:lnSpc>
                <a:spcPct val="150000"/>
              </a:lnSpc>
              <a:buFont typeface="Wingdings" pitchFamily="2" charset="2"/>
              <a:buChar char="§"/>
            </a:pPr>
            <a:r>
              <a:rPr lang="de-DE" dirty="0" smtClean="0"/>
              <a:t>0002 = Feueralarmeingang</a:t>
            </a:r>
          </a:p>
          <a:p>
            <a:pPr marL="1163638" indent="-1163638"/>
            <a:endParaRPr lang="de-DE" dirty="0" smtClean="0"/>
          </a:p>
        </p:txBody>
      </p:sp>
      <p:pic>
        <p:nvPicPr>
          <p:cNvPr id="6" name="Picture 3"/>
          <p:cNvPicPr>
            <a:picLocks noChangeAspect="1" noChangeArrowheads="1"/>
          </p:cNvPicPr>
          <p:nvPr/>
        </p:nvPicPr>
        <p:blipFill>
          <a:blip r:embed="rId2"/>
          <a:srcRect/>
          <a:stretch>
            <a:fillRect/>
          </a:stretch>
        </p:blipFill>
        <p:spPr bwMode="auto">
          <a:xfrm>
            <a:off x="7028387" y="2389575"/>
            <a:ext cx="1836003" cy="2340257"/>
          </a:xfrm>
          <a:prstGeom prst="rect">
            <a:avLst/>
          </a:prstGeom>
          <a:noFill/>
          <a:ln w="9525">
            <a:noFill/>
            <a:miter lim="800000"/>
            <a:headEnd/>
            <a:tailEnd/>
          </a:ln>
        </p:spPr>
      </p:pic>
      <p:sp>
        <p:nvSpPr>
          <p:cNvPr id="7" name="Oval 3"/>
          <p:cNvSpPr>
            <a:spLocks noChangeArrowheads="1"/>
          </p:cNvSpPr>
          <p:nvPr/>
        </p:nvSpPr>
        <p:spPr bwMode="auto">
          <a:xfrm>
            <a:off x="7579696" y="2662340"/>
            <a:ext cx="1128894" cy="534281"/>
          </a:xfrm>
          <a:prstGeom prst="ellipse">
            <a:avLst/>
          </a:prstGeom>
          <a:noFill/>
          <a:ln w="38100">
            <a:solidFill>
              <a:srgbClr val="FF0000"/>
            </a:solidFill>
            <a:round/>
            <a:headEnd/>
            <a:tailEnd/>
          </a:ln>
        </p:spPr>
        <p:txBody>
          <a:bodyPr wrap="none" anchor="ctr"/>
          <a:lstStyle/>
          <a:p>
            <a:endParaRPr lang="de-DE"/>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9"/>
          <p:cNvSpPr>
            <a:spLocks noGrp="1"/>
          </p:cNvSpPr>
          <p:nvPr>
            <p:ph type="title"/>
          </p:nvPr>
        </p:nvSpPr>
        <p:spPr/>
        <p:txBody>
          <a:bodyPr/>
          <a:lstStyle/>
          <a:p>
            <a:pPr marL="360363" indent="-360363"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RTU (t-</a:t>
            </a:r>
            <a:r>
              <a:rPr lang="de-DE" altLang="ja-JP" dirty="0" err="1" smtClean="0">
                <a:solidFill>
                  <a:srgbClr val="FF0000"/>
                </a:solidFill>
                <a:sym typeface="Wingdings" pitchFamily="2" charset="2"/>
              </a:rPr>
              <a:t>mac</a:t>
            </a:r>
            <a:r>
              <a:rPr lang="de-DE" altLang="ja-JP" dirty="0" smtClean="0">
                <a:solidFill>
                  <a:srgbClr val="FF0000"/>
                </a:solidFill>
                <a:sym typeface="Wingdings" pitchFamily="2" charset="2"/>
              </a:rPr>
              <a:t>)</a:t>
            </a:r>
            <a:endParaRPr lang="de-DE" altLang="ja-JP" dirty="0">
              <a:solidFill>
                <a:srgbClr val="FF0000"/>
              </a:solidFill>
            </a:endParaRPr>
          </a:p>
        </p:txBody>
      </p:sp>
      <p:sp>
        <p:nvSpPr>
          <p:cNvPr id="7"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err="1" smtClean="0">
                <a:latin typeface="Arial" pitchFamily="34" charset="0"/>
                <a:cs typeface="Arial" pitchFamily="34" charset="0"/>
              </a:rPr>
              <a:t>ModBus</a:t>
            </a:r>
            <a:r>
              <a:rPr lang="de-DE" dirty="0" smtClean="0">
                <a:latin typeface="Arial" pitchFamily="34" charset="0"/>
                <a:cs typeface="Arial" pitchFamily="34" charset="0"/>
              </a:rPr>
              <a:t> RTU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8" name="Text Box 4"/>
          <p:cNvSpPr txBox="1">
            <a:spLocks noChangeArrowheads="1"/>
          </p:cNvSpPr>
          <p:nvPr/>
        </p:nvSpPr>
        <p:spPr bwMode="auto">
          <a:xfrm>
            <a:off x="377825" y="1862667"/>
            <a:ext cx="6378576" cy="4247317"/>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square" lIns="0" tIns="0" rIns="0" bIns="0">
            <a:spAutoFit/>
          </a:bodyPr>
          <a:lstStyle/>
          <a:p>
            <a:pPr marL="265113" indent="-265113">
              <a:spcBef>
                <a:spcPct val="50000"/>
              </a:spcBef>
            </a:pPr>
            <a:r>
              <a:rPr lang="de-DE" b="1" u="sng" dirty="0" smtClean="0"/>
              <a:t>Erforderliche Komponenten</a:t>
            </a:r>
            <a:r>
              <a:rPr lang="de-DE" b="1" dirty="0" smtClean="0"/>
              <a:t>:</a:t>
            </a:r>
            <a:endParaRPr lang="de-DE" b="1" dirty="0"/>
          </a:p>
          <a:p>
            <a:pPr marL="265113" indent="-265113">
              <a:spcBef>
                <a:spcPct val="50000"/>
              </a:spcBef>
            </a:pPr>
            <a:endParaRPr lang="de-DE" dirty="0"/>
          </a:p>
          <a:p>
            <a:pPr marL="265113" indent="-265113">
              <a:spcBef>
                <a:spcPct val="50000"/>
              </a:spcBef>
              <a:buFont typeface="Wingdings" pitchFamily="2" charset="2"/>
              <a:buChar char="§"/>
            </a:pPr>
            <a:r>
              <a:rPr lang="de-DE" sz="2000" b="1" dirty="0" smtClean="0">
                <a:solidFill>
                  <a:srgbClr val="000066"/>
                </a:solidFill>
                <a:latin typeface="Arial"/>
                <a:ea typeface="ヒラギノ角ゴ Pro W3" pitchFamily="28" charset="-128"/>
                <a:cs typeface="Arial"/>
              </a:rPr>
              <a:t>CZ-CFUNC2</a:t>
            </a:r>
            <a:r>
              <a:rPr lang="de-DE" dirty="0" smtClean="0"/>
              <a:t> (Kommunikationsadapter</a:t>
            </a:r>
            <a:r>
              <a:rPr lang="de-DE" dirty="0"/>
              <a:t>)</a:t>
            </a:r>
          </a:p>
          <a:p>
            <a:pPr marL="265113" indent="-265113">
              <a:spcBef>
                <a:spcPct val="50000"/>
              </a:spcBef>
              <a:buFont typeface="Wingdings" pitchFamily="2" charset="2"/>
              <a:buChar char="§"/>
            </a:pPr>
            <a:endParaRPr lang="de-DE" dirty="0"/>
          </a:p>
          <a:p>
            <a:pPr marL="265113" indent="-265113">
              <a:spcBef>
                <a:spcPct val="50000"/>
              </a:spcBef>
              <a:buFont typeface="Wingdings" pitchFamily="2" charset="2"/>
              <a:buChar char="§"/>
            </a:pPr>
            <a:r>
              <a:rPr lang="de-DE" sz="2000" b="1" dirty="0" smtClean="0">
                <a:solidFill>
                  <a:srgbClr val="C00000"/>
                </a:solidFill>
                <a:latin typeface="Arial"/>
                <a:ea typeface="ヒラギノ角ゴ Pro W3" pitchFamily="28" charset="-128"/>
                <a:cs typeface="Arial"/>
              </a:rPr>
              <a:t>PAW-TM-MBS-RTU-64 </a:t>
            </a:r>
            <a:r>
              <a:rPr lang="de-DE" dirty="0"/>
              <a:t>(</a:t>
            </a:r>
            <a:r>
              <a:rPr lang="de-DE" dirty="0" err="1"/>
              <a:t>Modbus</a:t>
            </a:r>
            <a:r>
              <a:rPr lang="de-DE" dirty="0"/>
              <a:t> </a:t>
            </a:r>
            <a:r>
              <a:rPr lang="de-DE" dirty="0" smtClean="0"/>
              <a:t>RTU Slave-Gateway)</a:t>
            </a:r>
            <a:endParaRPr lang="de-DE" dirty="0"/>
          </a:p>
          <a:p>
            <a:pPr marL="265113" indent="-265113">
              <a:spcBef>
                <a:spcPct val="50000"/>
              </a:spcBef>
              <a:buFont typeface="Wingdings" pitchFamily="2" charset="2"/>
              <a:buChar char="§"/>
            </a:pPr>
            <a:endParaRPr lang="de-DE" dirty="0"/>
          </a:p>
          <a:p>
            <a:pPr marL="265113" indent="-265113">
              <a:spcBef>
                <a:spcPct val="50000"/>
              </a:spcBef>
              <a:buFont typeface="Wingdings" pitchFamily="2" charset="2"/>
              <a:buChar char="§"/>
            </a:pPr>
            <a:r>
              <a:rPr lang="de-DE" dirty="0" smtClean="0"/>
              <a:t>Externe Stromversorgung (bauseits, 10 bis 30 </a:t>
            </a:r>
            <a:r>
              <a:rPr lang="de-DE" dirty="0"/>
              <a:t>V </a:t>
            </a:r>
            <a:r>
              <a:rPr lang="de-DE" dirty="0" smtClean="0"/>
              <a:t>DC, </a:t>
            </a:r>
            <a:r>
              <a:rPr lang="de-DE" dirty="0"/>
              <a:t>min. 100 mA)</a:t>
            </a:r>
          </a:p>
          <a:p>
            <a:pPr marL="265113" indent="-265113">
              <a:spcBef>
                <a:spcPct val="50000"/>
              </a:spcBef>
              <a:buFont typeface="Wingdings" pitchFamily="2" charset="2"/>
              <a:buChar char="§"/>
            </a:pPr>
            <a:endParaRPr lang="de-DE" dirty="0"/>
          </a:p>
          <a:p>
            <a:pPr marL="265113" indent="-265113">
              <a:spcBef>
                <a:spcPct val="50000"/>
              </a:spcBef>
              <a:buFont typeface="Wingdings" pitchFamily="2" charset="2"/>
              <a:buChar char="§"/>
            </a:pPr>
            <a:r>
              <a:rPr lang="de-DE" dirty="0" smtClean="0"/>
              <a:t>Stromversorgung </a:t>
            </a:r>
            <a:r>
              <a:rPr lang="de-DE" dirty="0"/>
              <a:t>230 V AC </a:t>
            </a:r>
            <a:r>
              <a:rPr lang="de-DE" dirty="0" smtClean="0"/>
              <a:t>(alternativ </a:t>
            </a:r>
            <a:r>
              <a:rPr lang="de-DE" dirty="0"/>
              <a:t>100 V) 50/60 </a:t>
            </a:r>
            <a:r>
              <a:rPr lang="de-DE" dirty="0" smtClean="0"/>
              <a:t>Hz, </a:t>
            </a:r>
            <a:r>
              <a:rPr lang="de-DE" dirty="0"/>
              <a:t>min. </a:t>
            </a:r>
            <a:r>
              <a:rPr lang="de-DE" dirty="0" smtClean="0"/>
              <a:t>0,03 A</a:t>
            </a:r>
            <a:endParaRPr lang="de-DE" dirty="0"/>
          </a:p>
        </p:txBody>
      </p:sp>
      <p:pic>
        <p:nvPicPr>
          <p:cNvPr id="9"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26553" y="2005542"/>
            <a:ext cx="1019175" cy="1081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10" name="Picture 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815137" y="3086629"/>
            <a:ext cx="1272398" cy="9450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11" name="Picture 7"/>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749398" y="4898227"/>
            <a:ext cx="676275" cy="866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12" name="Picture 8"/>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749398" y="4429914"/>
            <a:ext cx="644525" cy="468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Tree>
    <p:extLst>
      <p:ext uri="{BB962C8B-B14F-4D97-AF65-F5344CB8AC3E}">
        <p14:creationId xmlns="" xmlns:p14="http://schemas.microsoft.com/office/powerpoint/2010/main" val="155340563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a:effectLst/>
        </p:spPr>
        <p:txBody>
          <a:bodyPr>
            <a:normAutofit fontScale="90000"/>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RTU (t-</a:t>
            </a:r>
            <a:r>
              <a:rPr lang="de-DE" altLang="ja-JP" dirty="0" err="1" smtClean="0">
                <a:solidFill>
                  <a:srgbClr val="FF0000"/>
                </a:solidFill>
                <a:sym typeface="Wingdings" pitchFamily="2" charset="2"/>
              </a:rPr>
              <a:t>mac</a:t>
            </a:r>
            <a:r>
              <a:rPr lang="de-DE" altLang="ja-JP" dirty="0" smtClean="0">
                <a:solidFill>
                  <a:srgbClr val="FF0000"/>
                </a:solidFill>
                <a:sym typeface="Wingdings" pitchFamily="2" charset="2"/>
              </a:rPr>
              <a:t>)</a:t>
            </a:r>
            <a:r>
              <a:rPr lang="de-DE" altLang="ja-JP" dirty="0" smtClean="0">
                <a:sym typeface="Wingdings" pitchFamily="2" charset="2"/>
              </a:rPr>
              <a:t> – Installation</a:t>
            </a:r>
            <a:endParaRPr lang="de-DE" altLang="ja-JP" dirty="0"/>
          </a:p>
        </p:txBody>
      </p:sp>
      <p:sp>
        <p:nvSpPr>
          <p:cNvPr id="8" name="CasellaDiTesto 9"/>
          <p:cNvSpPr txBox="1"/>
          <p:nvPr/>
        </p:nvSpPr>
        <p:spPr>
          <a:xfrm>
            <a:off x="251520" y="1124744"/>
            <a:ext cx="8496944" cy="369332"/>
          </a:xfrm>
          <a:prstGeom prst="rect">
            <a:avLst/>
          </a:prstGeom>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err="1" smtClean="0">
                <a:latin typeface="Arial" pitchFamily="34" charset="0"/>
                <a:cs typeface="Arial" pitchFamily="34" charset="0"/>
              </a:rPr>
              <a:t>ModBus</a:t>
            </a:r>
            <a:r>
              <a:rPr lang="de-DE" dirty="0" smtClean="0">
                <a:latin typeface="Arial" pitchFamily="34" charset="0"/>
                <a:cs typeface="Arial" pitchFamily="34" charset="0"/>
              </a:rPr>
              <a:t> RTU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pic>
        <p:nvPicPr>
          <p:cNvPr id="9"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4213" y="1484313"/>
            <a:ext cx="42291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64163" y="1700213"/>
            <a:ext cx="2932112" cy="208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11" name="Line 6"/>
          <p:cNvSpPr>
            <a:spLocks noChangeShapeType="1"/>
          </p:cNvSpPr>
          <p:nvPr/>
        </p:nvSpPr>
        <p:spPr bwMode="auto">
          <a:xfrm>
            <a:off x="1044575" y="4219575"/>
            <a:ext cx="0" cy="360363"/>
          </a:xfrm>
          <a:prstGeom prst="line">
            <a:avLst/>
          </a:prstGeom>
          <a:noFill/>
          <a:ln w="31750">
            <a:pattFill prst="dkHorz">
              <a:fgClr>
                <a:srgbClr val="33CC33"/>
              </a:fgClr>
              <a:bgClr>
                <a:srgbClr val="FFFC02"/>
              </a:bgClr>
            </a:patt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12" name="Line 7"/>
          <p:cNvSpPr>
            <a:spLocks noChangeShapeType="1"/>
          </p:cNvSpPr>
          <p:nvPr/>
        </p:nvSpPr>
        <p:spPr bwMode="auto">
          <a:xfrm flipH="1">
            <a:off x="684213" y="4579938"/>
            <a:ext cx="360362" cy="0"/>
          </a:xfrm>
          <a:prstGeom prst="line">
            <a:avLst/>
          </a:prstGeom>
          <a:noFill/>
          <a:ln w="31750">
            <a:pattFill prst="dkVert">
              <a:fgClr>
                <a:srgbClr val="33CC33"/>
              </a:fgClr>
              <a:bgClr>
                <a:srgbClr val="FFFC02"/>
              </a:bgClr>
            </a:patt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13" name="Line 8"/>
          <p:cNvSpPr>
            <a:spLocks noChangeShapeType="1"/>
          </p:cNvSpPr>
          <p:nvPr/>
        </p:nvSpPr>
        <p:spPr bwMode="auto">
          <a:xfrm>
            <a:off x="1260475" y="4219575"/>
            <a:ext cx="0" cy="431800"/>
          </a:xfrm>
          <a:prstGeom prst="line">
            <a:avLst/>
          </a:prstGeom>
          <a:noFill/>
          <a:ln w="28575">
            <a:solidFill>
              <a:srgbClr val="0066FF"/>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14" name="Line 9"/>
          <p:cNvSpPr>
            <a:spLocks noChangeShapeType="1"/>
          </p:cNvSpPr>
          <p:nvPr/>
        </p:nvSpPr>
        <p:spPr bwMode="auto">
          <a:xfrm flipH="1">
            <a:off x="684213" y="4651375"/>
            <a:ext cx="576262" cy="0"/>
          </a:xfrm>
          <a:prstGeom prst="line">
            <a:avLst/>
          </a:prstGeom>
          <a:noFill/>
          <a:ln w="28575">
            <a:solidFill>
              <a:srgbClr val="0066FF"/>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15" name="Line 10"/>
          <p:cNvSpPr>
            <a:spLocks noChangeShapeType="1"/>
          </p:cNvSpPr>
          <p:nvPr/>
        </p:nvSpPr>
        <p:spPr bwMode="auto">
          <a:xfrm>
            <a:off x="1476375" y="4219575"/>
            <a:ext cx="0" cy="504825"/>
          </a:xfrm>
          <a:prstGeom prst="line">
            <a:avLst/>
          </a:prstGeom>
          <a:noFill/>
          <a:ln w="28575">
            <a:solidFill>
              <a:srgbClr val="996600"/>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16" name="Line 11"/>
          <p:cNvSpPr>
            <a:spLocks noChangeShapeType="1"/>
          </p:cNvSpPr>
          <p:nvPr/>
        </p:nvSpPr>
        <p:spPr bwMode="auto">
          <a:xfrm flipH="1">
            <a:off x="684213" y="4724400"/>
            <a:ext cx="792162" cy="0"/>
          </a:xfrm>
          <a:prstGeom prst="line">
            <a:avLst/>
          </a:prstGeom>
          <a:noFill/>
          <a:ln w="28575">
            <a:solidFill>
              <a:srgbClr val="996600"/>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17" name="Text Box 12"/>
          <p:cNvSpPr txBox="1">
            <a:spLocks noChangeArrowheads="1"/>
          </p:cNvSpPr>
          <p:nvPr/>
        </p:nvSpPr>
        <p:spPr bwMode="auto">
          <a:xfrm>
            <a:off x="395288" y="4437063"/>
            <a:ext cx="215900" cy="4154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900" b="1"/>
              <a:t>PE N   </a:t>
            </a:r>
            <a:r>
              <a:rPr lang="de-DE" sz="900" b="1" smtClean="0"/>
              <a:t>L</a:t>
            </a:r>
            <a:endParaRPr lang="de-DE" sz="900" b="1"/>
          </a:p>
        </p:txBody>
      </p:sp>
      <p:sp>
        <p:nvSpPr>
          <p:cNvPr id="18" name="Text Box 13"/>
          <p:cNvSpPr txBox="1">
            <a:spLocks noChangeArrowheads="1"/>
          </p:cNvSpPr>
          <p:nvPr/>
        </p:nvSpPr>
        <p:spPr bwMode="auto">
          <a:xfrm>
            <a:off x="971550" y="1557338"/>
            <a:ext cx="1584325" cy="274637"/>
          </a:xfrm>
          <a:prstGeom prst="rect">
            <a:avLst/>
          </a:prstGeom>
          <a:solidFill>
            <a:srgbClr val="FF99CC"/>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a:spcBef>
                <a:spcPct val="50000"/>
              </a:spcBef>
            </a:pPr>
            <a:r>
              <a:rPr lang="de-DE" smtClean="0"/>
              <a:t>CZ-CFUNC2</a:t>
            </a:r>
            <a:endParaRPr lang="de-DE"/>
          </a:p>
        </p:txBody>
      </p:sp>
      <p:sp>
        <p:nvSpPr>
          <p:cNvPr id="19" name="Text Box 14"/>
          <p:cNvSpPr txBox="1">
            <a:spLocks noChangeArrowheads="1"/>
          </p:cNvSpPr>
          <p:nvPr/>
        </p:nvSpPr>
        <p:spPr bwMode="auto">
          <a:xfrm>
            <a:off x="6015581" y="2301527"/>
            <a:ext cx="1584325" cy="549275"/>
          </a:xfrm>
          <a:prstGeom prst="rect">
            <a:avLst/>
          </a:prstGeom>
          <a:solidFill>
            <a:srgbClr val="FF99CC"/>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a:spcBef>
                <a:spcPct val="50000"/>
              </a:spcBef>
            </a:pPr>
            <a:r>
              <a:rPr lang="de-DE" smtClean="0"/>
              <a:t>PAW-TM-MBS-RTU-64</a:t>
            </a:r>
            <a:endParaRPr lang="de-DE"/>
          </a:p>
        </p:txBody>
      </p:sp>
      <p:pic>
        <p:nvPicPr>
          <p:cNvPr id="20" name="Picture 1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39750" y="5141913"/>
            <a:ext cx="3168650" cy="1309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1" name="Text Box 16"/>
          <p:cNvSpPr txBox="1">
            <a:spLocks noChangeArrowheads="1"/>
          </p:cNvSpPr>
          <p:nvPr/>
        </p:nvSpPr>
        <p:spPr bwMode="auto">
          <a:xfrm>
            <a:off x="2951163" y="4184650"/>
            <a:ext cx="142875" cy="184666"/>
          </a:xfrm>
          <a:prstGeom prst="rect">
            <a:avLst/>
          </a:prstGeom>
          <a:solidFill>
            <a:schemeClr val="bg1"/>
          </a:solidFill>
          <a:ln w="9525" algn="ctr">
            <a:solidFill>
              <a:schemeClr val="tx1"/>
            </a:solidFill>
            <a:miter lim="800000"/>
            <a:headEnd/>
            <a:tailEnd/>
          </a:ln>
          <a:effectLst/>
          <a:extLs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a:spcBef>
                <a:spcPct val="50000"/>
              </a:spcBef>
            </a:pPr>
            <a:r>
              <a:rPr lang="de-DE" sz="1000" b="1"/>
              <a:t>0</a:t>
            </a:r>
            <a:r>
              <a:rPr lang="de-DE" sz="1200"/>
              <a:t> </a:t>
            </a:r>
          </a:p>
        </p:txBody>
      </p:sp>
      <p:sp>
        <p:nvSpPr>
          <p:cNvPr id="22" name="Text Box 18"/>
          <p:cNvSpPr txBox="1">
            <a:spLocks noChangeArrowheads="1"/>
          </p:cNvSpPr>
          <p:nvPr/>
        </p:nvSpPr>
        <p:spPr bwMode="auto">
          <a:xfrm>
            <a:off x="3095625" y="4184650"/>
            <a:ext cx="142875" cy="184666"/>
          </a:xfrm>
          <a:prstGeom prst="rect">
            <a:avLst/>
          </a:prstGeom>
          <a:solidFill>
            <a:schemeClr val="bg1"/>
          </a:solidFill>
          <a:ln w="9525" algn="ctr">
            <a:solidFill>
              <a:schemeClr val="tx1"/>
            </a:solidFill>
            <a:miter lim="800000"/>
            <a:headEnd/>
            <a:tailEnd/>
          </a:ln>
          <a:effectLst/>
          <a:extLs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a:spcBef>
                <a:spcPct val="50000"/>
              </a:spcBef>
            </a:pPr>
            <a:r>
              <a:rPr lang="de-DE" sz="1000" b="1"/>
              <a:t>1</a:t>
            </a:r>
            <a:r>
              <a:rPr lang="de-DE" sz="1200"/>
              <a:t> </a:t>
            </a:r>
          </a:p>
        </p:txBody>
      </p:sp>
      <p:sp>
        <p:nvSpPr>
          <p:cNvPr id="23" name="Line 19"/>
          <p:cNvSpPr>
            <a:spLocks noChangeShapeType="1"/>
          </p:cNvSpPr>
          <p:nvPr/>
        </p:nvSpPr>
        <p:spPr bwMode="auto">
          <a:xfrm>
            <a:off x="1258888" y="5516563"/>
            <a:ext cx="109537" cy="144462"/>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4" name="Line 20"/>
          <p:cNvSpPr>
            <a:spLocks noChangeShapeType="1"/>
          </p:cNvSpPr>
          <p:nvPr/>
        </p:nvSpPr>
        <p:spPr bwMode="auto">
          <a:xfrm>
            <a:off x="1368425" y="5661025"/>
            <a:ext cx="1798638"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5" name="Line 21"/>
          <p:cNvSpPr>
            <a:spLocks noChangeShapeType="1"/>
          </p:cNvSpPr>
          <p:nvPr/>
        </p:nvSpPr>
        <p:spPr bwMode="auto">
          <a:xfrm>
            <a:off x="3024188" y="4329113"/>
            <a:ext cx="0" cy="1331912"/>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6" name="Line 22"/>
          <p:cNvSpPr>
            <a:spLocks noChangeShapeType="1"/>
          </p:cNvSpPr>
          <p:nvPr/>
        </p:nvSpPr>
        <p:spPr bwMode="auto">
          <a:xfrm>
            <a:off x="3167063" y="4329113"/>
            <a:ext cx="0" cy="1331912"/>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7" name="Line 23"/>
          <p:cNvSpPr>
            <a:spLocks noChangeShapeType="1"/>
          </p:cNvSpPr>
          <p:nvPr/>
        </p:nvSpPr>
        <p:spPr bwMode="auto">
          <a:xfrm flipV="1">
            <a:off x="2519363" y="5624513"/>
            <a:ext cx="73025" cy="73025"/>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8" name="Line 24"/>
          <p:cNvSpPr>
            <a:spLocks noChangeShapeType="1"/>
          </p:cNvSpPr>
          <p:nvPr/>
        </p:nvSpPr>
        <p:spPr bwMode="auto">
          <a:xfrm flipV="1">
            <a:off x="2555875" y="5624513"/>
            <a:ext cx="71438" cy="73025"/>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9" name="Text Box 25"/>
          <p:cNvSpPr txBox="1">
            <a:spLocks noChangeArrowheads="1"/>
          </p:cNvSpPr>
          <p:nvPr/>
        </p:nvSpPr>
        <p:spPr bwMode="auto">
          <a:xfrm>
            <a:off x="3024188" y="3968750"/>
            <a:ext cx="179387" cy="184666"/>
          </a:xfrm>
          <a:prstGeom prst="rect">
            <a:avLst/>
          </a:prstGeom>
          <a:solidFill>
            <a:schemeClr val="bg1"/>
          </a:solidFill>
          <a:ln w="9525" algn="ctr">
            <a:solidFill>
              <a:schemeClr val="tx1"/>
            </a:solidFill>
            <a:miter lim="800000"/>
            <a:headEnd/>
            <a:tailEnd/>
          </a:ln>
          <a:effectLst/>
          <a:extLs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a:spcBef>
                <a:spcPct val="50000"/>
              </a:spcBef>
            </a:pPr>
            <a:r>
              <a:rPr lang="de-DE" sz="1000" b="1"/>
              <a:t>11</a:t>
            </a:r>
            <a:r>
              <a:rPr lang="de-DE" sz="1200"/>
              <a:t> </a:t>
            </a:r>
          </a:p>
        </p:txBody>
      </p:sp>
      <p:sp>
        <p:nvSpPr>
          <p:cNvPr id="30" name="Text Box 26"/>
          <p:cNvSpPr txBox="1">
            <a:spLocks noChangeArrowheads="1"/>
          </p:cNvSpPr>
          <p:nvPr/>
        </p:nvSpPr>
        <p:spPr bwMode="auto">
          <a:xfrm>
            <a:off x="3203575" y="3968750"/>
            <a:ext cx="179388" cy="184666"/>
          </a:xfrm>
          <a:prstGeom prst="rect">
            <a:avLst/>
          </a:prstGeom>
          <a:solidFill>
            <a:schemeClr val="bg1"/>
          </a:solidFill>
          <a:ln w="9525" algn="ctr">
            <a:solidFill>
              <a:schemeClr val="tx1"/>
            </a:solidFill>
            <a:miter lim="800000"/>
            <a:headEnd/>
            <a:tailEnd/>
          </a:ln>
          <a:effectLst/>
          <a:extLs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a:spcBef>
                <a:spcPct val="50000"/>
              </a:spcBef>
            </a:pPr>
            <a:r>
              <a:rPr lang="de-DE" sz="1000" b="1"/>
              <a:t>12</a:t>
            </a:r>
            <a:r>
              <a:rPr lang="de-DE" sz="1200"/>
              <a:t> </a:t>
            </a:r>
          </a:p>
        </p:txBody>
      </p:sp>
      <p:sp>
        <p:nvSpPr>
          <p:cNvPr id="31" name="Line 27"/>
          <p:cNvSpPr>
            <a:spLocks noChangeShapeType="1"/>
          </p:cNvSpPr>
          <p:nvPr/>
        </p:nvSpPr>
        <p:spPr bwMode="auto">
          <a:xfrm>
            <a:off x="1258888" y="5516563"/>
            <a:ext cx="0" cy="504825"/>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32" name="Line 28"/>
          <p:cNvSpPr>
            <a:spLocks noChangeShapeType="1"/>
          </p:cNvSpPr>
          <p:nvPr/>
        </p:nvSpPr>
        <p:spPr bwMode="auto">
          <a:xfrm flipV="1">
            <a:off x="1258888" y="5949950"/>
            <a:ext cx="36512" cy="71438"/>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33" name="Line 29"/>
          <p:cNvSpPr>
            <a:spLocks noChangeShapeType="1"/>
          </p:cNvSpPr>
          <p:nvPr/>
        </p:nvSpPr>
        <p:spPr bwMode="auto">
          <a:xfrm>
            <a:off x="1295400" y="5949950"/>
            <a:ext cx="468313"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34" name="Line 30"/>
          <p:cNvSpPr>
            <a:spLocks noChangeShapeType="1"/>
          </p:cNvSpPr>
          <p:nvPr/>
        </p:nvSpPr>
        <p:spPr bwMode="auto">
          <a:xfrm>
            <a:off x="1763713" y="5949950"/>
            <a:ext cx="0"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35" name="Line 31"/>
          <p:cNvSpPr>
            <a:spLocks noChangeShapeType="1"/>
          </p:cNvSpPr>
          <p:nvPr/>
        </p:nvSpPr>
        <p:spPr bwMode="auto">
          <a:xfrm flipV="1">
            <a:off x="1763713" y="5949950"/>
            <a:ext cx="71437"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36" name="Line 32"/>
          <p:cNvSpPr>
            <a:spLocks noChangeShapeType="1"/>
          </p:cNvSpPr>
          <p:nvPr/>
        </p:nvSpPr>
        <p:spPr bwMode="auto">
          <a:xfrm>
            <a:off x="1835150" y="5949950"/>
            <a:ext cx="433388"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37" name="Line 33"/>
          <p:cNvSpPr>
            <a:spLocks noChangeShapeType="1"/>
          </p:cNvSpPr>
          <p:nvPr/>
        </p:nvSpPr>
        <p:spPr bwMode="auto">
          <a:xfrm>
            <a:off x="2268538" y="5949950"/>
            <a:ext cx="0"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38" name="Line 34"/>
          <p:cNvSpPr>
            <a:spLocks noChangeShapeType="1"/>
          </p:cNvSpPr>
          <p:nvPr/>
        </p:nvSpPr>
        <p:spPr bwMode="auto">
          <a:xfrm flipV="1">
            <a:off x="2268538" y="5949950"/>
            <a:ext cx="71437"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39" name="Line 35"/>
          <p:cNvSpPr>
            <a:spLocks noChangeShapeType="1"/>
          </p:cNvSpPr>
          <p:nvPr/>
        </p:nvSpPr>
        <p:spPr bwMode="auto">
          <a:xfrm>
            <a:off x="2339975" y="5949950"/>
            <a:ext cx="433388"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40" name="Line 36"/>
          <p:cNvSpPr>
            <a:spLocks noChangeShapeType="1"/>
          </p:cNvSpPr>
          <p:nvPr/>
        </p:nvSpPr>
        <p:spPr bwMode="auto">
          <a:xfrm>
            <a:off x="3132138" y="5949950"/>
            <a:ext cx="179387"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41" name="Line 37"/>
          <p:cNvSpPr>
            <a:spLocks noChangeShapeType="1"/>
          </p:cNvSpPr>
          <p:nvPr/>
        </p:nvSpPr>
        <p:spPr bwMode="auto">
          <a:xfrm>
            <a:off x="3311525" y="5949950"/>
            <a:ext cx="0"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42" name="Rectangle 38"/>
          <p:cNvSpPr>
            <a:spLocks noChangeArrowheads="1"/>
          </p:cNvSpPr>
          <p:nvPr/>
        </p:nvSpPr>
        <p:spPr bwMode="auto">
          <a:xfrm>
            <a:off x="3527425" y="4473575"/>
            <a:ext cx="1439863" cy="684213"/>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43" name="Text Box 39"/>
          <p:cNvSpPr txBox="1">
            <a:spLocks noChangeArrowheads="1"/>
          </p:cNvSpPr>
          <p:nvPr/>
        </p:nvSpPr>
        <p:spPr bwMode="auto">
          <a:xfrm>
            <a:off x="1871663" y="5337175"/>
            <a:ext cx="971550" cy="215444"/>
          </a:xfrm>
          <a:prstGeom prst="rect">
            <a:avLst/>
          </a:prstGeom>
          <a:solidFill>
            <a:srgbClr val="33CC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a:spcBef>
                <a:spcPct val="50000"/>
              </a:spcBef>
            </a:pPr>
            <a:r>
              <a:rPr lang="de-DE" sz="1400" b="1"/>
              <a:t>LINK </a:t>
            </a:r>
            <a:r>
              <a:rPr lang="de-DE" sz="1400" b="1" smtClean="0"/>
              <a:t>1</a:t>
            </a:r>
            <a:endParaRPr lang="de-DE" sz="1400" b="1"/>
          </a:p>
        </p:txBody>
      </p:sp>
      <p:sp>
        <p:nvSpPr>
          <p:cNvPr id="45" name="Oval 41"/>
          <p:cNvSpPr>
            <a:spLocks noChangeArrowheads="1"/>
          </p:cNvSpPr>
          <p:nvPr/>
        </p:nvSpPr>
        <p:spPr bwMode="auto">
          <a:xfrm>
            <a:off x="2051050" y="3500438"/>
            <a:ext cx="396875" cy="468312"/>
          </a:xfrm>
          <a:prstGeom prst="ellipse">
            <a:avLst/>
          </a:prstGeom>
          <a:noFill/>
          <a:ln w="22225" algn="ctr">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46" name="Line 42"/>
          <p:cNvSpPr>
            <a:spLocks noChangeShapeType="1"/>
          </p:cNvSpPr>
          <p:nvPr/>
        </p:nvSpPr>
        <p:spPr bwMode="auto">
          <a:xfrm flipH="1">
            <a:off x="2376488" y="3429000"/>
            <a:ext cx="574675" cy="323850"/>
          </a:xfrm>
          <a:prstGeom prst="line">
            <a:avLst/>
          </a:prstGeom>
          <a:noFill/>
          <a:ln w="190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pic>
        <p:nvPicPr>
          <p:cNvPr id="47" name="Picture 43"/>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227763" y="4833938"/>
            <a:ext cx="842962" cy="1081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48" name="Line 44"/>
          <p:cNvSpPr>
            <a:spLocks noChangeShapeType="1"/>
          </p:cNvSpPr>
          <p:nvPr/>
        </p:nvSpPr>
        <p:spPr bwMode="auto">
          <a:xfrm>
            <a:off x="6732588" y="5805488"/>
            <a:ext cx="0" cy="431800"/>
          </a:xfrm>
          <a:prstGeom prst="line">
            <a:avLst/>
          </a:prstGeom>
          <a:noFill/>
          <a:ln w="28575">
            <a:solidFill>
              <a:srgbClr val="0066FF"/>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49" name="Line 45"/>
          <p:cNvSpPr>
            <a:spLocks noChangeShapeType="1"/>
          </p:cNvSpPr>
          <p:nvPr/>
        </p:nvSpPr>
        <p:spPr bwMode="auto">
          <a:xfrm>
            <a:off x="6840538" y="5768975"/>
            <a:ext cx="0" cy="468313"/>
          </a:xfrm>
          <a:prstGeom prst="line">
            <a:avLst/>
          </a:prstGeom>
          <a:noFill/>
          <a:ln w="28575">
            <a:solidFill>
              <a:srgbClr val="996600"/>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50" name="Text Box 46"/>
          <p:cNvSpPr txBox="1">
            <a:spLocks noChangeArrowheads="1"/>
          </p:cNvSpPr>
          <p:nvPr/>
        </p:nvSpPr>
        <p:spPr bwMode="auto">
          <a:xfrm>
            <a:off x="6335713" y="6273800"/>
            <a:ext cx="1116012"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400" dirty="0" smtClean="0"/>
              <a:t>230 V AC</a:t>
            </a:r>
            <a:endParaRPr lang="de-DE" sz="1400" dirty="0"/>
          </a:p>
        </p:txBody>
      </p:sp>
      <p:sp>
        <p:nvSpPr>
          <p:cNvPr id="51" name="Line 47"/>
          <p:cNvSpPr>
            <a:spLocks noChangeShapeType="1"/>
          </p:cNvSpPr>
          <p:nvPr/>
        </p:nvSpPr>
        <p:spPr bwMode="auto">
          <a:xfrm flipV="1">
            <a:off x="6443663" y="4365625"/>
            <a:ext cx="0" cy="647700"/>
          </a:xfrm>
          <a:prstGeom prst="line">
            <a:avLst/>
          </a:prstGeom>
          <a:noFill/>
          <a:ln w="19050">
            <a:solidFill>
              <a:srgbClr val="FF3300"/>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52" name="Line 48"/>
          <p:cNvSpPr>
            <a:spLocks noChangeShapeType="1"/>
          </p:cNvSpPr>
          <p:nvPr/>
        </p:nvSpPr>
        <p:spPr bwMode="auto">
          <a:xfrm>
            <a:off x="6443663" y="4365625"/>
            <a:ext cx="468312" cy="0"/>
          </a:xfrm>
          <a:prstGeom prst="line">
            <a:avLst/>
          </a:prstGeom>
          <a:noFill/>
          <a:ln w="19050">
            <a:solidFill>
              <a:srgbClr val="FF3300"/>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53" name="Line 49"/>
          <p:cNvSpPr>
            <a:spLocks noChangeShapeType="1"/>
          </p:cNvSpPr>
          <p:nvPr/>
        </p:nvSpPr>
        <p:spPr bwMode="auto">
          <a:xfrm>
            <a:off x="6911975" y="3465513"/>
            <a:ext cx="0" cy="900112"/>
          </a:xfrm>
          <a:prstGeom prst="line">
            <a:avLst/>
          </a:prstGeom>
          <a:noFill/>
          <a:ln w="19050">
            <a:solidFill>
              <a:srgbClr val="FF3300"/>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54" name="Line 50"/>
          <p:cNvSpPr>
            <a:spLocks noChangeShapeType="1"/>
          </p:cNvSpPr>
          <p:nvPr/>
        </p:nvSpPr>
        <p:spPr bwMode="auto">
          <a:xfrm flipH="1">
            <a:off x="7092950" y="3465513"/>
            <a:ext cx="0" cy="1008062"/>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55" name="Line 51"/>
          <p:cNvSpPr>
            <a:spLocks noChangeShapeType="1"/>
          </p:cNvSpPr>
          <p:nvPr/>
        </p:nvSpPr>
        <p:spPr bwMode="auto">
          <a:xfrm flipV="1">
            <a:off x="6516688" y="4473575"/>
            <a:ext cx="0" cy="53975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56" name="Line 52"/>
          <p:cNvSpPr>
            <a:spLocks noChangeShapeType="1"/>
          </p:cNvSpPr>
          <p:nvPr/>
        </p:nvSpPr>
        <p:spPr bwMode="auto">
          <a:xfrm>
            <a:off x="6516688" y="4473575"/>
            <a:ext cx="576262"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57" name="Text Box 53"/>
          <p:cNvSpPr txBox="1">
            <a:spLocks noChangeArrowheads="1"/>
          </p:cNvSpPr>
          <p:nvPr/>
        </p:nvSpPr>
        <p:spPr bwMode="auto">
          <a:xfrm>
            <a:off x="5580063" y="4760913"/>
            <a:ext cx="865187"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000" b="1" dirty="0">
                <a:solidFill>
                  <a:srgbClr val="FF3300"/>
                </a:solidFill>
              </a:rPr>
              <a:t>+ </a:t>
            </a:r>
            <a:r>
              <a:rPr lang="de-DE" sz="1000" b="1" dirty="0" smtClean="0">
                <a:solidFill>
                  <a:srgbClr val="FF3300"/>
                </a:solidFill>
              </a:rPr>
              <a:t>10 - 30 V DC</a:t>
            </a:r>
            <a:endParaRPr lang="de-DE" sz="1000" b="1" dirty="0">
              <a:solidFill>
                <a:srgbClr val="FF3300"/>
              </a:solidFill>
            </a:endParaRPr>
          </a:p>
        </p:txBody>
      </p:sp>
      <p:sp>
        <p:nvSpPr>
          <p:cNvPr id="58" name="Text Box 54"/>
          <p:cNvSpPr txBox="1">
            <a:spLocks noChangeArrowheads="1"/>
          </p:cNvSpPr>
          <p:nvPr/>
        </p:nvSpPr>
        <p:spPr bwMode="auto">
          <a:xfrm>
            <a:off x="6588125" y="4724400"/>
            <a:ext cx="720725"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000" b="1" dirty="0" smtClean="0"/>
              <a:t> – (negativ)</a:t>
            </a:r>
            <a:endParaRPr lang="de-DE" sz="1000" b="1" dirty="0"/>
          </a:p>
        </p:txBody>
      </p:sp>
      <p:sp>
        <p:nvSpPr>
          <p:cNvPr id="59" name="Line 55"/>
          <p:cNvSpPr>
            <a:spLocks noChangeShapeType="1"/>
          </p:cNvSpPr>
          <p:nvPr/>
        </p:nvSpPr>
        <p:spPr bwMode="auto">
          <a:xfrm>
            <a:off x="7272338" y="3465513"/>
            <a:ext cx="0" cy="1187450"/>
          </a:xfrm>
          <a:prstGeom prst="line">
            <a:avLst/>
          </a:prstGeom>
          <a:noFill/>
          <a:ln w="19050">
            <a:solidFill>
              <a:srgbClr val="33CC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0" name="Line 56"/>
          <p:cNvSpPr>
            <a:spLocks noChangeShapeType="1"/>
          </p:cNvSpPr>
          <p:nvPr/>
        </p:nvSpPr>
        <p:spPr bwMode="auto">
          <a:xfrm>
            <a:off x="7451725" y="3465513"/>
            <a:ext cx="0" cy="863600"/>
          </a:xfrm>
          <a:prstGeom prst="line">
            <a:avLst/>
          </a:prstGeom>
          <a:noFill/>
          <a:ln w="19050">
            <a:solidFill>
              <a:srgbClr val="D6009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1" name="Line 57"/>
          <p:cNvSpPr>
            <a:spLocks noChangeShapeType="1"/>
          </p:cNvSpPr>
          <p:nvPr/>
        </p:nvSpPr>
        <p:spPr bwMode="auto">
          <a:xfrm>
            <a:off x="7451725" y="4329113"/>
            <a:ext cx="684213" cy="0"/>
          </a:xfrm>
          <a:prstGeom prst="line">
            <a:avLst/>
          </a:prstGeom>
          <a:noFill/>
          <a:ln w="19050">
            <a:solidFill>
              <a:srgbClr val="D60093"/>
            </a:solidFill>
            <a:round/>
            <a:headEnd/>
            <a:tailEnd type="stealth" w="med" len="me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2" name="Line 58"/>
          <p:cNvSpPr>
            <a:spLocks noChangeShapeType="1"/>
          </p:cNvSpPr>
          <p:nvPr/>
        </p:nvSpPr>
        <p:spPr bwMode="auto">
          <a:xfrm>
            <a:off x="7272338" y="4652963"/>
            <a:ext cx="863600" cy="0"/>
          </a:xfrm>
          <a:prstGeom prst="line">
            <a:avLst/>
          </a:prstGeom>
          <a:noFill/>
          <a:ln w="19050">
            <a:solidFill>
              <a:srgbClr val="33CC33"/>
            </a:solidFill>
            <a:round/>
            <a:headEnd/>
            <a:tailEnd type="stealth" w="med" len="me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3" name="Text Box 59"/>
          <p:cNvSpPr txBox="1">
            <a:spLocks noChangeArrowheads="1"/>
          </p:cNvSpPr>
          <p:nvPr/>
        </p:nvSpPr>
        <p:spPr bwMode="auto">
          <a:xfrm>
            <a:off x="7380288" y="4400550"/>
            <a:ext cx="136842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400" dirty="0" smtClean="0"/>
              <a:t>zu </a:t>
            </a:r>
            <a:r>
              <a:rPr lang="de-DE" sz="1400" dirty="0" err="1" smtClean="0"/>
              <a:t>Modbus</a:t>
            </a:r>
            <a:r>
              <a:rPr lang="de-DE" sz="1400" dirty="0" smtClean="0"/>
              <a:t>-GLT</a:t>
            </a:r>
            <a:endParaRPr lang="de-DE" sz="1400" dirty="0"/>
          </a:p>
        </p:txBody>
      </p:sp>
      <p:sp>
        <p:nvSpPr>
          <p:cNvPr id="64" name="Text Box 60"/>
          <p:cNvSpPr txBox="1">
            <a:spLocks noChangeArrowheads="1"/>
          </p:cNvSpPr>
          <p:nvPr/>
        </p:nvSpPr>
        <p:spPr bwMode="auto">
          <a:xfrm>
            <a:off x="8172450" y="4149725"/>
            <a:ext cx="3238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mtClean="0">
                <a:solidFill>
                  <a:srgbClr val="D60093"/>
                </a:solidFill>
              </a:rPr>
              <a:t>B-</a:t>
            </a:r>
            <a:endParaRPr lang="de-DE">
              <a:solidFill>
                <a:srgbClr val="D60093"/>
              </a:solidFill>
            </a:endParaRPr>
          </a:p>
        </p:txBody>
      </p:sp>
      <p:sp>
        <p:nvSpPr>
          <p:cNvPr id="65" name="Text Box 61"/>
          <p:cNvSpPr txBox="1">
            <a:spLocks noChangeArrowheads="1"/>
          </p:cNvSpPr>
          <p:nvPr/>
        </p:nvSpPr>
        <p:spPr bwMode="auto">
          <a:xfrm>
            <a:off x="8172450" y="4581525"/>
            <a:ext cx="3238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a:solidFill>
                  <a:srgbClr val="33CC33"/>
                </a:solidFill>
              </a:rPr>
              <a:t>A</a:t>
            </a:r>
            <a:r>
              <a:rPr lang="de-DE" smtClean="0">
                <a:solidFill>
                  <a:srgbClr val="33CC33"/>
                </a:solidFill>
              </a:rPr>
              <a:t>+</a:t>
            </a:r>
            <a:endParaRPr lang="de-DE">
              <a:solidFill>
                <a:srgbClr val="33CC33"/>
              </a:solidFill>
            </a:endParaRPr>
          </a:p>
        </p:txBody>
      </p:sp>
      <p:sp>
        <p:nvSpPr>
          <p:cNvPr id="66" name="Text Box 62"/>
          <p:cNvSpPr txBox="1">
            <a:spLocks noChangeArrowheads="1"/>
          </p:cNvSpPr>
          <p:nvPr/>
        </p:nvSpPr>
        <p:spPr bwMode="auto">
          <a:xfrm>
            <a:off x="6156325" y="3141663"/>
            <a:ext cx="719138"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000" b="1"/>
              <a:t>A  B </a:t>
            </a:r>
            <a:r>
              <a:rPr lang="de-DE" sz="1000" b="1" smtClean="0"/>
              <a:t>Gnd</a:t>
            </a:r>
            <a:endParaRPr lang="de-DE" sz="1000" b="1"/>
          </a:p>
        </p:txBody>
      </p:sp>
      <p:sp>
        <p:nvSpPr>
          <p:cNvPr id="67" name="Line 63"/>
          <p:cNvSpPr>
            <a:spLocks noChangeShapeType="1"/>
          </p:cNvSpPr>
          <p:nvPr/>
        </p:nvSpPr>
        <p:spPr bwMode="auto">
          <a:xfrm flipV="1">
            <a:off x="3095625" y="3716338"/>
            <a:ext cx="0" cy="288925"/>
          </a:xfrm>
          <a:prstGeom prst="line">
            <a:avLst/>
          </a:prstGeom>
          <a:noFill/>
          <a:ln w="28575">
            <a:solidFill>
              <a:srgbClr val="66FF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8" name="Line 64"/>
          <p:cNvSpPr>
            <a:spLocks noChangeShapeType="1"/>
          </p:cNvSpPr>
          <p:nvPr/>
        </p:nvSpPr>
        <p:spPr bwMode="auto">
          <a:xfrm>
            <a:off x="3095625" y="3716338"/>
            <a:ext cx="3097213" cy="0"/>
          </a:xfrm>
          <a:prstGeom prst="line">
            <a:avLst/>
          </a:prstGeom>
          <a:noFill/>
          <a:ln w="28575">
            <a:solidFill>
              <a:srgbClr val="66FF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9" name="Line 65"/>
          <p:cNvSpPr>
            <a:spLocks noChangeShapeType="1"/>
          </p:cNvSpPr>
          <p:nvPr/>
        </p:nvSpPr>
        <p:spPr bwMode="auto">
          <a:xfrm flipV="1">
            <a:off x="6192838" y="3392488"/>
            <a:ext cx="0" cy="323850"/>
          </a:xfrm>
          <a:prstGeom prst="line">
            <a:avLst/>
          </a:prstGeom>
          <a:noFill/>
          <a:ln w="28575">
            <a:solidFill>
              <a:srgbClr val="66FF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70" name="Line 68"/>
          <p:cNvSpPr>
            <a:spLocks noChangeShapeType="1"/>
          </p:cNvSpPr>
          <p:nvPr/>
        </p:nvSpPr>
        <p:spPr bwMode="auto">
          <a:xfrm flipH="1">
            <a:off x="6335713" y="3429000"/>
            <a:ext cx="0" cy="395288"/>
          </a:xfrm>
          <a:prstGeom prst="line">
            <a:avLst/>
          </a:prstGeom>
          <a:noFill/>
          <a:ln w="28575">
            <a:solidFill>
              <a:srgbClr val="FF99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71" name="Line 69"/>
          <p:cNvSpPr>
            <a:spLocks noChangeShapeType="1"/>
          </p:cNvSpPr>
          <p:nvPr/>
        </p:nvSpPr>
        <p:spPr bwMode="auto">
          <a:xfrm flipV="1">
            <a:off x="3276600" y="3824288"/>
            <a:ext cx="0" cy="180975"/>
          </a:xfrm>
          <a:prstGeom prst="line">
            <a:avLst/>
          </a:prstGeom>
          <a:noFill/>
          <a:ln w="28575">
            <a:solidFill>
              <a:srgbClr val="FF99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72" name="Line 70"/>
          <p:cNvSpPr>
            <a:spLocks noChangeShapeType="1"/>
          </p:cNvSpPr>
          <p:nvPr/>
        </p:nvSpPr>
        <p:spPr bwMode="auto">
          <a:xfrm>
            <a:off x="3276600" y="3824288"/>
            <a:ext cx="3059113" cy="0"/>
          </a:xfrm>
          <a:prstGeom prst="line">
            <a:avLst/>
          </a:prstGeom>
          <a:noFill/>
          <a:ln w="28575">
            <a:solidFill>
              <a:srgbClr val="FF99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73" name="Text Box 72"/>
          <p:cNvSpPr txBox="1">
            <a:spLocks noChangeArrowheads="1"/>
          </p:cNvSpPr>
          <p:nvPr/>
        </p:nvSpPr>
        <p:spPr bwMode="auto">
          <a:xfrm>
            <a:off x="2879725" y="3716338"/>
            <a:ext cx="2159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mtClean="0">
                <a:solidFill>
                  <a:srgbClr val="66FF33"/>
                </a:solidFill>
              </a:rPr>
              <a:t>+</a:t>
            </a:r>
            <a:endParaRPr lang="de-DE">
              <a:solidFill>
                <a:srgbClr val="66FF33"/>
              </a:solidFill>
            </a:endParaRPr>
          </a:p>
        </p:txBody>
      </p:sp>
      <p:sp>
        <p:nvSpPr>
          <p:cNvPr id="74" name="Text Box 73"/>
          <p:cNvSpPr txBox="1">
            <a:spLocks noChangeArrowheads="1"/>
          </p:cNvSpPr>
          <p:nvPr/>
        </p:nvSpPr>
        <p:spPr bwMode="auto">
          <a:xfrm>
            <a:off x="6119813" y="2852738"/>
            <a:ext cx="2159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mtClean="0">
                <a:solidFill>
                  <a:srgbClr val="66FF33"/>
                </a:solidFill>
              </a:rPr>
              <a:t>+</a:t>
            </a:r>
            <a:endParaRPr lang="de-DE">
              <a:solidFill>
                <a:srgbClr val="66FF33"/>
              </a:solidFill>
            </a:endParaRPr>
          </a:p>
        </p:txBody>
      </p:sp>
      <p:sp>
        <p:nvSpPr>
          <p:cNvPr id="75" name="Text Box 74"/>
          <p:cNvSpPr txBox="1">
            <a:spLocks noChangeArrowheads="1"/>
          </p:cNvSpPr>
          <p:nvPr/>
        </p:nvSpPr>
        <p:spPr bwMode="auto">
          <a:xfrm>
            <a:off x="3348038" y="3716338"/>
            <a:ext cx="2159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mtClean="0">
                <a:solidFill>
                  <a:srgbClr val="FF9933"/>
                </a:solidFill>
              </a:rPr>
              <a:t>-</a:t>
            </a:r>
            <a:endParaRPr lang="de-DE">
              <a:solidFill>
                <a:srgbClr val="FF9933"/>
              </a:solidFill>
            </a:endParaRPr>
          </a:p>
        </p:txBody>
      </p:sp>
      <p:sp>
        <p:nvSpPr>
          <p:cNvPr id="76" name="Text Box 75"/>
          <p:cNvSpPr txBox="1">
            <a:spLocks noChangeArrowheads="1"/>
          </p:cNvSpPr>
          <p:nvPr/>
        </p:nvSpPr>
        <p:spPr bwMode="auto">
          <a:xfrm>
            <a:off x="6300788" y="2852738"/>
            <a:ext cx="2159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b="1" smtClean="0">
                <a:solidFill>
                  <a:srgbClr val="FF9933"/>
                </a:solidFill>
              </a:rPr>
              <a:t>-</a:t>
            </a:r>
            <a:endParaRPr lang="de-DE" b="1">
              <a:solidFill>
                <a:srgbClr val="FF9933"/>
              </a:solidFill>
            </a:endParaRPr>
          </a:p>
        </p:txBody>
      </p:sp>
      <p:sp>
        <p:nvSpPr>
          <p:cNvPr id="77" name="Text Box 76"/>
          <p:cNvSpPr txBox="1">
            <a:spLocks noChangeArrowheads="1"/>
          </p:cNvSpPr>
          <p:nvPr/>
        </p:nvSpPr>
        <p:spPr bwMode="auto">
          <a:xfrm>
            <a:off x="3455988" y="5088176"/>
            <a:ext cx="2822047" cy="1057588"/>
          </a:xfrm>
          <a:prstGeom prst="rect">
            <a:avLst/>
          </a:prstGeom>
          <a:solidFill>
            <a:srgbClr val="CCFFFF"/>
          </a:solidFill>
          <a:ln>
            <a:noFill/>
          </a:ln>
          <a:effectLst/>
          <a:extLst>
            <a:ext uri="{91240B29-F687-4F45-9708-019B960494DF}">
              <a14:hiddenLine xmlns="" xmlns:a14="http://schemas.microsoft.com/office/drawing/2010/main" w="9525" algn="ctr">
                <a:solidFill>
                  <a:schemeClr val="tx1"/>
                </a:solidFill>
                <a:miter lim="800000"/>
                <a:headEnd/>
                <a:tailEnd/>
              </a14:hiddenLine>
            </a:ext>
          </a:extLst>
        </p:spPr>
        <p:txBody>
          <a:bodyPr wrap="square" lIns="36000" tIns="36000" rIns="36000" bIns="36000">
            <a:spAutoFit/>
          </a:bodyPr>
          <a:lstStyle/>
          <a:p>
            <a:pPr algn="ctr">
              <a:spcBef>
                <a:spcPct val="50000"/>
              </a:spcBef>
            </a:pPr>
            <a:r>
              <a:rPr lang="de-DE" sz="1600" b="1" dirty="0" smtClean="0"/>
              <a:t>Spannung erst auflegen, wenn alle Einstellungen vorgenommen sind (siehe nächste Folien)</a:t>
            </a:r>
            <a:endParaRPr lang="de-DE" sz="1600" b="1" dirty="0"/>
          </a:p>
        </p:txBody>
      </p:sp>
      <p:sp>
        <p:nvSpPr>
          <p:cNvPr id="78" name="Text Box 39"/>
          <p:cNvSpPr txBox="1">
            <a:spLocks noChangeArrowheads="1"/>
          </p:cNvSpPr>
          <p:nvPr/>
        </p:nvSpPr>
        <p:spPr bwMode="auto">
          <a:xfrm>
            <a:off x="3006344" y="3227809"/>
            <a:ext cx="136842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eaLnBrk="0" hangingPunct="0">
              <a:spcBef>
                <a:spcPct val="50000"/>
              </a:spcBef>
            </a:pPr>
            <a:r>
              <a:rPr lang="de-DE" sz="1200" dirty="0" smtClean="0">
                <a:ea typeface="MS PGothic" pitchFamily="34" charset="-128"/>
              </a:rPr>
              <a:t>Jumper auf Position B setzen</a:t>
            </a:r>
            <a:endParaRPr lang="de-DE" sz="1200" dirty="0">
              <a:ea typeface="MS PGothic" pitchFamily="34" charset="-128"/>
            </a:endParaRPr>
          </a:p>
        </p:txBody>
      </p:sp>
    </p:spTree>
    <p:extLst>
      <p:ext uri="{BB962C8B-B14F-4D97-AF65-F5344CB8AC3E}">
        <p14:creationId xmlns="" xmlns:p14="http://schemas.microsoft.com/office/powerpoint/2010/main" val="392662671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a:xfrm>
            <a:off x="303213" y="196486"/>
            <a:ext cx="6723663" cy="784242"/>
          </a:xfrm>
        </p:spPr>
        <p:txBody>
          <a:bodyPr>
            <a:normAutofit fontScale="90000"/>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RTU (t-</a:t>
            </a:r>
            <a:r>
              <a:rPr lang="de-DE" altLang="ja-JP" dirty="0" err="1" smtClean="0">
                <a:solidFill>
                  <a:srgbClr val="FF0000"/>
                </a:solidFill>
                <a:sym typeface="Wingdings" pitchFamily="2" charset="2"/>
              </a:rPr>
              <a:t>mac</a:t>
            </a:r>
            <a:r>
              <a:rPr lang="de-DE" altLang="ja-JP" dirty="0" smtClean="0">
                <a:solidFill>
                  <a:srgbClr val="FF0000"/>
                </a:solidFill>
                <a:sym typeface="Wingdings" pitchFamily="2" charset="2"/>
              </a:rPr>
              <a:t>)</a:t>
            </a:r>
            <a:r>
              <a:rPr lang="de-DE" altLang="ja-JP" dirty="0" smtClean="0">
                <a:sym typeface="Wingdings" pitchFamily="2" charset="2"/>
              </a:rPr>
              <a:t> – Einstellung 1</a:t>
            </a:r>
            <a:endParaRPr lang="de-DE" altLang="ja-JP" dirty="0"/>
          </a:p>
        </p:txBody>
      </p:sp>
      <p:sp>
        <p:nvSpPr>
          <p:cNvPr id="8"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ModBus RTU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pic>
        <p:nvPicPr>
          <p:cNvPr id="9"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18105" y="1949979"/>
            <a:ext cx="6518275" cy="1438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10" name="Text Box 5"/>
          <p:cNvSpPr txBox="1">
            <a:spLocks noChangeArrowheads="1"/>
          </p:cNvSpPr>
          <p:nvPr/>
        </p:nvSpPr>
        <p:spPr bwMode="auto">
          <a:xfrm>
            <a:off x="486305" y="1557594"/>
            <a:ext cx="3852862" cy="274637"/>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dirty="0" smtClean="0"/>
              <a:t>Einstellung an PAW-TM-MBS-RTU-64</a:t>
            </a:r>
            <a:endParaRPr lang="de-DE" dirty="0"/>
          </a:p>
        </p:txBody>
      </p:sp>
      <p:sp>
        <p:nvSpPr>
          <p:cNvPr id="11" name="Oval 6"/>
          <p:cNvSpPr>
            <a:spLocks noChangeArrowheads="1"/>
          </p:cNvSpPr>
          <p:nvPr/>
        </p:nvSpPr>
        <p:spPr bwMode="auto">
          <a:xfrm>
            <a:off x="989542" y="2237316"/>
            <a:ext cx="1368425" cy="792163"/>
          </a:xfrm>
          <a:prstGeom prst="ellipse">
            <a:avLst/>
          </a:prstGeom>
          <a:noFill/>
          <a:ln w="25400" algn="ctr">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12" name="Text Box 7"/>
          <p:cNvSpPr txBox="1">
            <a:spLocks noChangeArrowheads="1"/>
          </p:cNvSpPr>
          <p:nvPr/>
        </p:nvSpPr>
        <p:spPr bwMode="auto">
          <a:xfrm>
            <a:off x="5044967" y="1661054"/>
            <a:ext cx="3105806" cy="246221"/>
          </a:xfrm>
          <a:prstGeom prst="rect">
            <a:avLst/>
          </a:prstGeom>
          <a:solidFill>
            <a:srgbClr val="FFFC02"/>
          </a:solidFill>
          <a:ln>
            <a:noFill/>
          </a:ln>
          <a:effectLst>
            <a:prstShdw prst="shdw12">
              <a:schemeClr val="bg2">
                <a:alpha val="50000"/>
              </a:schemeClr>
            </a:prstShdw>
          </a:effectLst>
          <a:extLst>
            <a:ext uri="{91240B29-F687-4F45-9708-019B960494DF}">
              <a14:hiddenLine xmlns="" xmlns:a14="http://schemas.microsoft.com/office/drawing/2010/main" w="9525" algn="ctr">
                <a:solidFill>
                  <a:schemeClr val="tx1"/>
                </a:solidFill>
                <a:miter lim="800000"/>
                <a:headEnd/>
                <a:tailEnd/>
              </a14:hiddenLine>
            </a:ext>
          </a:extLst>
        </p:spPr>
        <p:txBody>
          <a:bodyPr wrap="square" lIns="0" tIns="0" rIns="0" bIns="0">
            <a:spAutoFit/>
          </a:bodyPr>
          <a:lstStyle/>
          <a:p>
            <a:pPr algn="ctr">
              <a:spcBef>
                <a:spcPct val="50000"/>
              </a:spcBef>
            </a:pPr>
            <a:r>
              <a:rPr lang="de-DE" sz="1600" b="1" dirty="0" smtClean="0"/>
              <a:t>Achtung: </a:t>
            </a:r>
            <a:r>
              <a:rPr lang="de-DE" sz="1600" b="1" dirty="0"/>
              <a:t>ON = </a:t>
            </a:r>
            <a:r>
              <a:rPr lang="de-DE" sz="1600" b="1" dirty="0" smtClean="0"/>
              <a:t>nach unten!</a:t>
            </a:r>
            <a:endParaRPr lang="de-DE" sz="1600" b="1" dirty="0"/>
          </a:p>
        </p:txBody>
      </p:sp>
      <p:pic>
        <p:nvPicPr>
          <p:cNvPr id="13" name="Picture 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38717" y="3569229"/>
            <a:ext cx="3311525" cy="1220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14" name="Line 9"/>
          <p:cNvSpPr>
            <a:spLocks noChangeShapeType="1"/>
          </p:cNvSpPr>
          <p:nvPr/>
        </p:nvSpPr>
        <p:spPr bwMode="auto">
          <a:xfrm flipH="1">
            <a:off x="1314980" y="3029479"/>
            <a:ext cx="503237" cy="612775"/>
          </a:xfrm>
          <a:prstGeom prst="line">
            <a:avLst/>
          </a:prstGeom>
          <a:noFill/>
          <a:ln w="190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15" name="Text Box 13"/>
          <p:cNvSpPr txBox="1">
            <a:spLocks noChangeArrowheads="1"/>
          </p:cNvSpPr>
          <p:nvPr/>
        </p:nvSpPr>
        <p:spPr bwMode="auto">
          <a:xfrm>
            <a:off x="738717" y="4866216"/>
            <a:ext cx="4175125" cy="1508105"/>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400" dirty="0" smtClean="0"/>
              <a:t>Hier wird die </a:t>
            </a:r>
            <a:r>
              <a:rPr lang="de-DE" sz="1400" dirty="0" err="1" smtClean="0"/>
              <a:t>Modbus</a:t>
            </a:r>
            <a:r>
              <a:rPr lang="de-DE" sz="1400" dirty="0" smtClean="0"/>
              <a:t>-Slave-ID eingestellt (auch Geräte-ID genannt). Standardwert = „10“. Je nach Anforderung durch die GLT können Werte von 10 bis 150 eingestellt werden.</a:t>
            </a:r>
          </a:p>
          <a:p>
            <a:pPr>
              <a:spcBef>
                <a:spcPct val="50000"/>
              </a:spcBef>
            </a:pPr>
            <a:r>
              <a:rPr lang="de-DE" sz="1400" dirty="0" smtClean="0"/>
              <a:t>Beispiel für Slave-ID (bzw. Geräte-ID</a:t>
            </a:r>
            <a:r>
              <a:rPr lang="de-DE" sz="1400" dirty="0"/>
              <a:t>) 130 </a:t>
            </a:r>
          </a:p>
          <a:p>
            <a:pPr>
              <a:spcBef>
                <a:spcPct val="50000"/>
              </a:spcBef>
            </a:pPr>
            <a:r>
              <a:rPr lang="de-DE" sz="1400" dirty="0">
                <a:sym typeface="Wingdings" pitchFamily="2" charset="2"/>
              </a:rPr>
              <a:t> DIP 1, 3, 4 ON  10 + 40 + 80 = 130</a:t>
            </a:r>
            <a:r>
              <a:rPr lang="de-DE" sz="1400" dirty="0" smtClean="0">
                <a:sym typeface="Wingdings" pitchFamily="2" charset="2"/>
              </a:rPr>
              <a:t>.</a:t>
            </a:r>
            <a:endParaRPr lang="de-DE" sz="1400" dirty="0"/>
          </a:p>
        </p:txBody>
      </p:sp>
      <p:pic>
        <p:nvPicPr>
          <p:cNvPr id="16" name="Picture 1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563130" y="3499379"/>
            <a:ext cx="2873375" cy="1055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17" name="Oval 15"/>
          <p:cNvSpPr>
            <a:spLocks noChangeArrowheads="1"/>
          </p:cNvSpPr>
          <p:nvPr/>
        </p:nvSpPr>
        <p:spPr bwMode="auto">
          <a:xfrm>
            <a:off x="2323042" y="2310341"/>
            <a:ext cx="358775" cy="647700"/>
          </a:xfrm>
          <a:prstGeom prst="ellipse">
            <a:avLst/>
          </a:prstGeom>
          <a:noFill/>
          <a:ln w="31750" algn="ctr">
            <a:solidFill>
              <a:srgbClr val="FFFC0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18" name="Line 16"/>
          <p:cNvSpPr>
            <a:spLocks noChangeShapeType="1"/>
          </p:cNvSpPr>
          <p:nvPr/>
        </p:nvSpPr>
        <p:spPr bwMode="auto">
          <a:xfrm>
            <a:off x="2646892" y="2850091"/>
            <a:ext cx="2807977" cy="649288"/>
          </a:xfrm>
          <a:prstGeom prst="line">
            <a:avLst/>
          </a:prstGeom>
          <a:noFill/>
          <a:ln w="38100">
            <a:solidFill>
              <a:srgbClr val="FFFC0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19" name="Text Box 17"/>
          <p:cNvSpPr txBox="1">
            <a:spLocks noChangeArrowheads="1"/>
          </p:cNvSpPr>
          <p:nvPr/>
        </p:nvSpPr>
        <p:spPr bwMode="auto">
          <a:xfrm>
            <a:off x="5297215" y="4578879"/>
            <a:ext cx="3361540" cy="318924"/>
          </a:xfrm>
          <a:prstGeom prst="rect">
            <a:avLst/>
          </a:prstGeom>
          <a:solidFill>
            <a:srgbClr val="CCFFCC"/>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square" lIns="36000" tIns="36000" rIns="36000" bIns="36000">
            <a:spAutoFit/>
          </a:bodyPr>
          <a:lstStyle/>
          <a:p>
            <a:pPr algn="ctr">
              <a:spcBef>
                <a:spcPct val="50000"/>
              </a:spcBef>
            </a:pPr>
            <a:r>
              <a:rPr lang="de-DE" sz="1600" dirty="0" smtClean="0"/>
              <a:t>Standardwert </a:t>
            </a:r>
            <a:r>
              <a:rPr lang="de-DE" sz="1600" dirty="0"/>
              <a:t>OFF = </a:t>
            </a:r>
            <a:r>
              <a:rPr lang="de-DE" sz="1600" dirty="0" smtClean="0"/>
              <a:t>19200 lassen</a:t>
            </a:r>
            <a:endParaRPr lang="de-DE" sz="1600" dirty="0"/>
          </a:p>
        </p:txBody>
      </p:sp>
      <p:sp>
        <p:nvSpPr>
          <p:cNvPr id="20" name="Text Box 18"/>
          <p:cNvSpPr txBox="1">
            <a:spLocks noChangeArrowheads="1"/>
          </p:cNvSpPr>
          <p:nvPr/>
        </p:nvSpPr>
        <p:spPr bwMode="auto">
          <a:xfrm>
            <a:off x="5297215" y="4989442"/>
            <a:ext cx="3361540" cy="1231106"/>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square" lIns="0" tIns="0" rIns="0" bIns="0">
            <a:spAutoFit/>
          </a:bodyPr>
          <a:lstStyle/>
          <a:p>
            <a:pPr>
              <a:spcBef>
                <a:spcPct val="50000"/>
              </a:spcBef>
            </a:pPr>
            <a:r>
              <a:rPr lang="de-DE" sz="1400" u="sng" dirty="0" smtClean="0"/>
              <a:t>Folgende Einstellung sind unveränderlich:</a:t>
            </a:r>
            <a:endParaRPr lang="de-DE" sz="1400" u="sng" dirty="0"/>
          </a:p>
          <a:p>
            <a:pPr lvl="1">
              <a:spcBef>
                <a:spcPts val="300"/>
              </a:spcBef>
              <a:buFontTx/>
              <a:buChar char="-"/>
            </a:pPr>
            <a:r>
              <a:rPr lang="de-DE" sz="1400" dirty="0"/>
              <a:t>  </a:t>
            </a:r>
            <a:r>
              <a:rPr lang="de-DE" sz="1400" b="1" dirty="0" smtClean="0">
                <a:solidFill>
                  <a:srgbClr val="CC0000"/>
                </a:solidFill>
              </a:rPr>
              <a:t>Adapteradresse </a:t>
            </a:r>
            <a:r>
              <a:rPr lang="de-DE" sz="1400" b="1" dirty="0">
                <a:solidFill>
                  <a:srgbClr val="CC0000"/>
                </a:solidFill>
              </a:rPr>
              <a:t>0, Link 1</a:t>
            </a:r>
          </a:p>
          <a:p>
            <a:pPr lvl="1">
              <a:spcBef>
                <a:spcPts val="300"/>
              </a:spcBef>
              <a:buFontTx/>
              <a:buChar char="-"/>
            </a:pPr>
            <a:r>
              <a:rPr lang="de-DE" sz="1400" dirty="0"/>
              <a:t>  8 </a:t>
            </a:r>
            <a:r>
              <a:rPr lang="de-DE" sz="1400" dirty="0" smtClean="0"/>
              <a:t>Datenbits</a:t>
            </a:r>
            <a:endParaRPr lang="de-DE" sz="1400" dirty="0"/>
          </a:p>
          <a:p>
            <a:pPr lvl="1">
              <a:spcBef>
                <a:spcPts val="300"/>
              </a:spcBef>
              <a:buFontTx/>
              <a:buChar char="-"/>
            </a:pPr>
            <a:r>
              <a:rPr lang="de-DE" sz="1400" dirty="0"/>
              <a:t>  </a:t>
            </a:r>
            <a:r>
              <a:rPr lang="de-DE" sz="1400" dirty="0" smtClean="0"/>
              <a:t>Gerade Parität</a:t>
            </a:r>
            <a:endParaRPr lang="de-DE" sz="1400" dirty="0"/>
          </a:p>
          <a:p>
            <a:pPr lvl="1">
              <a:spcBef>
                <a:spcPts val="300"/>
              </a:spcBef>
              <a:buFontTx/>
              <a:buChar char="-"/>
            </a:pPr>
            <a:r>
              <a:rPr lang="de-DE" sz="1400" dirty="0"/>
              <a:t>  1 </a:t>
            </a:r>
            <a:r>
              <a:rPr lang="de-DE" sz="1400" dirty="0" smtClean="0"/>
              <a:t>Stoppbit</a:t>
            </a:r>
            <a:endParaRPr lang="de-DE" sz="1400" dirty="0"/>
          </a:p>
        </p:txBody>
      </p:sp>
    </p:spTree>
    <p:extLst>
      <p:ext uri="{BB962C8B-B14F-4D97-AF65-F5344CB8AC3E}">
        <p14:creationId xmlns="" xmlns:p14="http://schemas.microsoft.com/office/powerpoint/2010/main" val="392662671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63600" y="2000778"/>
            <a:ext cx="6518275" cy="1438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8" name="Oval 5"/>
          <p:cNvSpPr>
            <a:spLocks noChangeArrowheads="1"/>
          </p:cNvSpPr>
          <p:nvPr/>
        </p:nvSpPr>
        <p:spPr bwMode="auto">
          <a:xfrm>
            <a:off x="2555875" y="2289703"/>
            <a:ext cx="1008063" cy="792162"/>
          </a:xfrm>
          <a:prstGeom prst="ellipse">
            <a:avLst/>
          </a:prstGeom>
          <a:noFill/>
          <a:ln w="25400" algn="ctr">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10" name="Line 8"/>
          <p:cNvSpPr>
            <a:spLocks noChangeShapeType="1"/>
          </p:cNvSpPr>
          <p:nvPr/>
        </p:nvSpPr>
        <p:spPr bwMode="auto">
          <a:xfrm flipH="1">
            <a:off x="2087563" y="3045353"/>
            <a:ext cx="828675" cy="973137"/>
          </a:xfrm>
          <a:prstGeom prst="line">
            <a:avLst/>
          </a:prstGeom>
          <a:noFill/>
          <a:ln w="190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11" name="Text Box 9"/>
          <p:cNvSpPr txBox="1">
            <a:spLocks noChangeArrowheads="1"/>
          </p:cNvSpPr>
          <p:nvPr/>
        </p:nvSpPr>
        <p:spPr bwMode="auto">
          <a:xfrm>
            <a:off x="5616575" y="3801003"/>
            <a:ext cx="3024188" cy="2369880"/>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400" dirty="0" smtClean="0"/>
              <a:t>Bitte mit dem Systemintegrator abstimmen. Voreinstellung ist 9600 Baud, andere Einstellungen nach Tabelle.</a:t>
            </a:r>
          </a:p>
          <a:p>
            <a:pPr>
              <a:spcBef>
                <a:spcPct val="50000"/>
              </a:spcBef>
            </a:pPr>
            <a:r>
              <a:rPr lang="de-DE" sz="1400" dirty="0" smtClean="0"/>
              <a:t>Folgende Einstellungen können nicht geändert werden:</a:t>
            </a:r>
          </a:p>
          <a:p>
            <a:pPr>
              <a:spcBef>
                <a:spcPct val="50000"/>
              </a:spcBef>
            </a:pPr>
            <a:r>
              <a:rPr lang="de-DE" sz="1400" dirty="0" smtClean="0"/>
              <a:t>- 8 Datenbits</a:t>
            </a:r>
            <a:endParaRPr lang="de-DE" sz="1400" dirty="0"/>
          </a:p>
          <a:p>
            <a:pPr>
              <a:spcBef>
                <a:spcPct val="50000"/>
              </a:spcBef>
              <a:buFontTx/>
              <a:buChar char="-"/>
            </a:pPr>
            <a:r>
              <a:rPr lang="de-DE" sz="1400" dirty="0"/>
              <a:t> </a:t>
            </a:r>
            <a:r>
              <a:rPr lang="de-DE" sz="1400" dirty="0" smtClean="0"/>
              <a:t>keine Parität</a:t>
            </a:r>
            <a:endParaRPr lang="de-DE" sz="1400" dirty="0"/>
          </a:p>
          <a:p>
            <a:pPr>
              <a:spcBef>
                <a:spcPct val="50000"/>
              </a:spcBef>
              <a:buFontTx/>
              <a:buChar char="-"/>
            </a:pPr>
            <a:r>
              <a:rPr lang="de-DE" sz="1400" dirty="0"/>
              <a:t> </a:t>
            </a:r>
            <a:r>
              <a:rPr lang="de-DE" sz="1400" dirty="0" smtClean="0"/>
              <a:t>1 Stoppbit</a:t>
            </a:r>
            <a:endParaRPr lang="de-DE" sz="1400" dirty="0"/>
          </a:p>
        </p:txBody>
      </p:sp>
      <p:pic>
        <p:nvPicPr>
          <p:cNvPr id="12" name="Picture 1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84213" y="4018490"/>
            <a:ext cx="4787900" cy="195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13" name="Text Box 15"/>
          <p:cNvSpPr txBox="1">
            <a:spLocks noChangeArrowheads="1"/>
          </p:cNvSpPr>
          <p:nvPr/>
        </p:nvSpPr>
        <p:spPr bwMode="auto">
          <a:xfrm>
            <a:off x="2735263" y="3442228"/>
            <a:ext cx="2808287" cy="565146"/>
          </a:xfrm>
          <a:prstGeom prst="rect">
            <a:avLst/>
          </a:prstGeom>
          <a:solidFill>
            <a:srgbClr val="CCFFCC"/>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36000" tIns="36000" rIns="36000" bIns="36000">
            <a:spAutoFit/>
          </a:bodyPr>
          <a:lstStyle/>
          <a:p>
            <a:pPr algn="ctr">
              <a:spcBef>
                <a:spcPct val="50000"/>
              </a:spcBef>
            </a:pPr>
            <a:r>
              <a:rPr lang="de-DE" sz="1600" dirty="0" smtClean="0"/>
              <a:t>Baudrate der Kommunikation auf dem </a:t>
            </a:r>
            <a:r>
              <a:rPr lang="de-DE" sz="1600" dirty="0" err="1" smtClean="0"/>
              <a:t>Modbus</a:t>
            </a:r>
            <a:r>
              <a:rPr lang="de-DE" sz="1600" dirty="0" smtClean="0"/>
              <a:t>-Bus</a:t>
            </a:r>
            <a:endParaRPr lang="de-DE" sz="1600" dirty="0"/>
          </a:p>
        </p:txBody>
      </p:sp>
      <p:sp>
        <p:nvSpPr>
          <p:cNvPr id="15" name="Título 9"/>
          <p:cNvSpPr>
            <a:spLocks noGrp="1"/>
          </p:cNvSpPr>
          <p:nvPr>
            <p:ph type="title"/>
          </p:nvPr>
        </p:nvSpPr>
        <p:spPr>
          <a:xfrm>
            <a:off x="303213" y="196486"/>
            <a:ext cx="6751928" cy="784242"/>
          </a:xfrm>
        </p:spPr>
        <p:txBody>
          <a:bodyPr>
            <a:normAutofit fontScale="90000"/>
          </a:bodyPr>
          <a:lstStyle/>
          <a:p>
            <a:pPr marL="360363" indent="-360363"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RTU (t-</a:t>
            </a:r>
            <a:r>
              <a:rPr lang="de-DE" altLang="ja-JP" dirty="0" err="1" smtClean="0">
                <a:solidFill>
                  <a:srgbClr val="FF0000"/>
                </a:solidFill>
                <a:sym typeface="Wingdings" pitchFamily="2" charset="2"/>
              </a:rPr>
              <a:t>mac</a:t>
            </a:r>
            <a:r>
              <a:rPr lang="de-DE" altLang="ja-JP" dirty="0" smtClean="0">
                <a:solidFill>
                  <a:srgbClr val="FF0000"/>
                </a:solidFill>
                <a:sym typeface="Wingdings" pitchFamily="2" charset="2"/>
              </a:rPr>
              <a:t>)</a:t>
            </a:r>
            <a:r>
              <a:rPr lang="de-DE" altLang="ja-JP" dirty="0" smtClean="0">
                <a:sym typeface="Wingdings" pitchFamily="2" charset="2"/>
              </a:rPr>
              <a:t> – Einstellung 2</a:t>
            </a:r>
            <a:endParaRPr lang="de-DE" altLang="ja-JP" dirty="0"/>
          </a:p>
        </p:txBody>
      </p:sp>
      <p:sp>
        <p:nvSpPr>
          <p:cNvPr id="16"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ModBus RTU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17" name="Text Box 5"/>
          <p:cNvSpPr txBox="1">
            <a:spLocks noChangeArrowheads="1"/>
          </p:cNvSpPr>
          <p:nvPr/>
        </p:nvSpPr>
        <p:spPr bwMode="auto">
          <a:xfrm>
            <a:off x="486305" y="1683429"/>
            <a:ext cx="3852862" cy="274637"/>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dirty="0" smtClean="0"/>
              <a:t>Einstellung der Baudrate</a:t>
            </a:r>
            <a:endParaRPr lang="de-DE" dirty="0"/>
          </a:p>
        </p:txBody>
      </p:sp>
      <p:sp>
        <p:nvSpPr>
          <p:cNvPr id="18" name="Text Box 7"/>
          <p:cNvSpPr txBox="1">
            <a:spLocks noChangeArrowheads="1"/>
          </p:cNvSpPr>
          <p:nvPr/>
        </p:nvSpPr>
        <p:spPr bwMode="auto">
          <a:xfrm>
            <a:off x="5044967" y="1661054"/>
            <a:ext cx="3105806" cy="246221"/>
          </a:xfrm>
          <a:prstGeom prst="rect">
            <a:avLst/>
          </a:prstGeom>
          <a:solidFill>
            <a:srgbClr val="FFFC02"/>
          </a:solidFill>
          <a:ln>
            <a:noFill/>
          </a:ln>
          <a:effectLst>
            <a:prstShdw prst="shdw12">
              <a:schemeClr val="bg2">
                <a:alpha val="50000"/>
              </a:schemeClr>
            </a:prstShdw>
          </a:effectLst>
          <a:extLst>
            <a:ext uri="{91240B29-F687-4F45-9708-019B960494DF}">
              <a14:hiddenLine xmlns="" xmlns:a14="http://schemas.microsoft.com/office/drawing/2010/main" w="9525" algn="ctr">
                <a:solidFill>
                  <a:schemeClr val="tx1"/>
                </a:solidFill>
                <a:miter lim="800000"/>
                <a:headEnd/>
                <a:tailEnd/>
              </a14:hiddenLine>
            </a:ext>
          </a:extLst>
        </p:spPr>
        <p:txBody>
          <a:bodyPr wrap="square" lIns="0" tIns="0" rIns="0" bIns="0">
            <a:spAutoFit/>
          </a:bodyPr>
          <a:lstStyle/>
          <a:p>
            <a:pPr algn="ctr">
              <a:spcBef>
                <a:spcPct val="50000"/>
              </a:spcBef>
            </a:pPr>
            <a:r>
              <a:rPr lang="de-DE" sz="1600" b="1" dirty="0" smtClean="0"/>
              <a:t>Achtung: </a:t>
            </a:r>
            <a:r>
              <a:rPr lang="de-DE" sz="1600" b="1" dirty="0"/>
              <a:t>ON = </a:t>
            </a:r>
            <a:r>
              <a:rPr lang="de-DE" sz="1600" b="1" dirty="0" smtClean="0"/>
              <a:t>nach unten!</a:t>
            </a:r>
            <a:endParaRPr lang="de-DE" sz="1600" b="1" dirty="0"/>
          </a:p>
        </p:txBody>
      </p:sp>
    </p:spTree>
    <p:extLst>
      <p:ext uri="{BB962C8B-B14F-4D97-AF65-F5344CB8AC3E}">
        <p14:creationId xmlns="" xmlns:p14="http://schemas.microsoft.com/office/powerpoint/2010/main" val="392662671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468313" y="1628775"/>
            <a:ext cx="8135937" cy="830997"/>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dirty="0" smtClean="0"/>
              <a:t>Bei geöffneter Abdeckung des </a:t>
            </a:r>
            <a:r>
              <a:rPr lang="de-DE" dirty="0" err="1" smtClean="0"/>
              <a:t>Modbus</a:t>
            </a:r>
            <a:r>
              <a:rPr lang="de-DE" dirty="0" smtClean="0"/>
              <a:t>-Interfaces sind einige Abschlusswiderstände zu erkennen. Normalerweise sollten diese, wie dargestellt, alle geschlossen sein:</a:t>
            </a:r>
            <a:endParaRPr lang="de-DE" dirty="0"/>
          </a:p>
        </p:txBody>
      </p:sp>
      <p:sp>
        <p:nvSpPr>
          <p:cNvPr id="7" name="Text Box 7"/>
          <p:cNvSpPr txBox="1">
            <a:spLocks noChangeArrowheads="1"/>
          </p:cNvSpPr>
          <p:nvPr/>
        </p:nvSpPr>
        <p:spPr bwMode="auto">
          <a:xfrm>
            <a:off x="5508625" y="1536700"/>
            <a:ext cx="65" cy="276999"/>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none" lIns="0" tIns="0" rIns="0" bIns="0">
            <a:spAutoFit/>
          </a:bodyPr>
          <a:lstStyle/>
          <a:p>
            <a:endParaRPr lang="de-DE"/>
          </a:p>
        </p:txBody>
      </p:sp>
      <p:pic>
        <p:nvPicPr>
          <p:cNvPr id="8" name="Picture 8"/>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42988" y="2528888"/>
            <a:ext cx="3937000" cy="3068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9" name="Text Box 9"/>
          <p:cNvSpPr txBox="1">
            <a:spLocks noChangeArrowheads="1"/>
          </p:cNvSpPr>
          <p:nvPr/>
        </p:nvSpPr>
        <p:spPr bwMode="auto">
          <a:xfrm>
            <a:off x="5508625" y="2744788"/>
            <a:ext cx="3024188" cy="1800493"/>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dirty="0" smtClean="0"/>
              <a:t>Bei Problemen auf der </a:t>
            </a:r>
            <a:r>
              <a:rPr lang="de-DE" dirty="0" err="1" smtClean="0"/>
              <a:t>Modbus</a:t>
            </a:r>
            <a:r>
              <a:rPr lang="de-DE" dirty="0" smtClean="0"/>
              <a:t>-Seite können diese Widerstände verändert werden.</a:t>
            </a:r>
          </a:p>
          <a:p>
            <a:pPr>
              <a:spcBef>
                <a:spcPct val="50000"/>
              </a:spcBef>
            </a:pPr>
            <a:r>
              <a:rPr lang="de-DE" dirty="0" smtClean="0"/>
              <a:t>Notfalls können sowohl A als auch B geöffnet werden.</a:t>
            </a:r>
            <a:endParaRPr lang="de-DE" dirty="0"/>
          </a:p>
        </p:txBody>
      </p:sp>
      <p:sp>
        <p:nvSpPr>
          <p:cNvPr id="10" name="Line 10"/>
          <p:cNvSpPr>
            <a:spLocks noChangeShapeType="1"/>
          </p:cNvSpPr>
          <p:nvPr/>
        </p:nvSpPr>
        <p:spPr bwMode="auto">
          <a:xfrm flipH="1">
            <a:off x="3348038" y="3752850"/>
            <a:ext cx="2124075" cy="863600"/>
          </a:xfrm>
          <a:prstGeom prst="line">
            <a:avLst/>
          </a:prstGeom>
          <a:noFill/>
          <a:ln w="3810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11" name="Título 9"/>
          <p:cNvSpPr>
            <a:spLocks noGrp="1"/>
          </p:cNvSpPr>
          <p:nvPr>
            <p:ph type="title"/>
          </p:nvPr>
        </p:nvSpPr>
        <p:spPr>
          <a:xfrm>
            <a:off x="303213" y="196486"/>
            <a:ext cx="6855468" cy="784242"/>
          </a:xfrm>
        </p:spPr>
        <p:txBody>
          <a:bodyPr>
            <a:normAutofit fontScale="90000"/>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RTU (t-</a:t>
            </a:r>
            <a:r>
              <a:rPr lang="de-DE" altLang="ja-JP" dirty="0" err="1" smtClean="0">
                <a:solidFill>
                  <a:srgbClr val="FF0000"/>
                </a:solidFill>
                <a:sym typeface="Wingdings" pitchFamily="2" charset="2"/>
              </a:rPr>
              <a:t>mac</a:t>
            </a:r>
            <a:r>
              <a:rPr lang="de-DE" altLang="ja-JP" dirty="0" smtClean="0">
                <a:solidFill>
                  <a:srgbClr val="FF0000"/>
                </a:solidFill>
                <a:sym typeface="Wingdings" pitchFamily="2" charset="2"/>
              </a:rPr>
              <a:t>)</a:t>
            </a:r>
            <a:r>
              <a:rPr lang="de-DE" altLang="ja-JP" dirty="0" smtClean="0">
                <a:sym typeface="Wingdings" pitchFamily="2" charset="2"/>
              </a:rPr>
              <a:t> – Einstellung 3</a:t>
            </a:r>
            <a:endParaRPr lang="de-DE" altLang="ja-JP" dirty="0"/>
          </a:p>
        </p:txBody>
      </p:sp>
      <p:sp>
        <p:nvSpPr>
          <p:cNvPr id="12"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ModBus RTU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Tree>
    <p:extLst>
      <p:ext uri="{BB962C8B-B14F-4D97-AF65-F5344CB8AC3E}">
        <p14:creationId xmlns="" xmlns:p14="http://schemas.microsoft.com/office/powerpoint/2010/main" val="303381035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9"/>
          <p:cNvSpPr>
            <a:spLocks noGrp="1"/>
          </p:cNvSpPr>
          <p:nvPr>
            <p:ph type="title"/>
          </p:nvPr>
        </p:nvSpPr>
        <p:spPr>
          <a:xfrm>
            <a:off x="303213" y="196486"/>
            <a:ext cx="6690711" cy="784242"/>
          </a:xfrm>
        </p:spPr>
        <p:txBody>
          <a:bodyPr>
            <a:normAutofit fontScale="90000"/>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RTU (t-</a:t>
            </a:r>
            <a:r>
              <a:rPr lang="de-DE" altLang="ja-JP" dirty="0" err="1" smtClean="0">
                <a:solidFill>
                  <a:srgbClr val="FF0000"/>
                </a:solidFill>
                <a:sym typeface="Wingdings" pitchFamily="2" charset="2"/>
              </a:rPr>
              <a:t>mac</a:t>
            </a:r>
            <a:r>
              <a:rPr lang="de-DE" altLang="ja-JP" dirty="0" smtClean="0">
                <a:solidFill>
                  <a:srgbClr val="FF0000"/>
                </a:solidFill>
                <a:sym typeface="Wingdings" pitchFamily="2" charset="2"/>
              </a:rPr>
              <a:t>)</a:t>
            </a:r>
            <a:r>
              <a:rPr lang="de-DE" altLang="ja-JP" dirty="0" smtClean="0">
                <a:sym typeface="Wingdings" pitchFamily="2" charset="2"/>
              </a:rPr>
              <a:t> – Einstellung 4</a:t>
            </a:r>
            <a:endParaRPr lang="de-DE" altLang="ja-JP" dirty="0"/>
          </a:p>
        </p:txBody>
      </p:sp>
      <p:sp>
        <p:nvSpPr>
          <p:cNvPr id="3"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 Einstellung von</a:t>
            </a:r>
            <a:r>
              <a:rPr lang="de-DE" b="1" dirty="0" smtClean="0">
                <a:latin typeface="Arial" pitchFamily="34" charset="0"/>
                <a:cs typeface="Arial" pitchFamily="34" charset="0"/>
              </a:rPr>
              <a:t> CZ-CFUNC2 </a:t>
            </a:r>
            <a:r>
              <a:rPr lang="de-DE" dirty="0" smtClean="0">
                <a:latin typeface="Arial" pitchFamily="34" charset="0"/>
                <a:cs typeface="Arial" pitchFamily="34" charset="0"/>
              </a:rPr>
              <a:t>für ModBus RTU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pic>
        <p:nvPicPr>
          <p:cNvPr id="4"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6263" y="1560014"/>
            <a:ext cx="4610100" cy="259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5" name="Picture 10"/>
          <p:cNvPicPr>
            <a:picLocks noChangeAspect="1" noChangeArrowheads="1"/>
          </p:cNvPicPr>
          <p:nvPr/>
        </p:nvPicPr>
        <p:blipFill>
          <a:blip r:embed="rId3">
            <a:extLst>
              <a:ext uri="{28A0092B-C50C-407E-A947-70E740481C1C}">
                <a14:useLocalDpi xmlns="" xmlns:a14="http://schemas.microsoft.com/office/drawing/2010/main" val="0"/>
              </a:ext>
            </a:extLst>
          </a:blip>
          <a:srcRect t="14286"/>
          <a:stretch>
            <a:fillRect/>
          </a:stretch>
        </p:blipFill>
        <p:spPr bwMode="auto">
          <a:xfrm>
            <a:off x="647700" y="4473575"/>
            <a:ext cx="6200775" cy="1943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7" name="Textfeld 6"/>
          <p:cNvSpPr txBox="1"/>
          <p:nvPr/>
        </p:nvSpPr>
        <p:spPr>
          <a:xfrm>
            <a:off x="251520" y="2037806"/>
            <a:ext cx="1632857" cy="184666"/>
          </a:xfrm>
          <a:prstGeom prst="rect">
            <a:avLst/>
          </a:prstGeom>
          <a:solidFill>
            <a:schemeClr val="bg1"/>
          </a:solidFill>
        </p:spPr>
        <p:txBody>
          <a:bodyPr wrap="square" lIns="0" tIns="0" rIns="0" bIns="0" rtlCol="0">
            <a:spAutoFit/>
          </a:bodyPr>
          <a:lstStyle/>
          <a:p>
            <a:pPr algn="r"/>
            <a:r>
              <a:rPr lang="de-DE" sz="1200" dirty="0" smtClean="0"/>
              <a:t>7-Segment-Anzeige</a:t>
            </a:r>
            <a:endParaRPr lang="de-DE" sz="1200" dirty="0"/>
          </a:p>
        </p:txBody>
      </p:sp>
      <p:sp>
        <p:nvSpPr>
          <p:cNvPr id="8" name="Textfeld 7"/>
          <p:cNvSpPr txBox="1"/>
          <p:nvPr/>
        </p:nvSpPr>
        <p:spPr>
          <a:xfrm>
            <a:off x="4513627" y="3396343"/>
            <a:ext cx="1632857" cy="184666"/>
          </a:xfrm>
          <a:prstGeom prst="rect">
            <a:avLst/>
          </a:prstGeom>
          <a:solidFill>
            <a:schemeClr val="bg1"/>
          </a:solidFill>
        </p:spPr>
        <p:txBody>
          <a:bodyPr wrap="square" lIns="0" tIns="0" rIns="0" bIns="0" rtlCol="0">
            <a:spAutoFit/>
          </a:bodyPr>
          <a:lstStyle/>
          <a:p>
            <a:r>
              <a:rPr lang="de-DE" sz="1200" dirty="0" smtClean="0"/>
              <a:t>SET-Taste</a:t>
            </a:r>
            <a:endParaRPr lang="de-DE" sz="1200" dirty="0"/>
          </a:p>
        </p:txBody>
      </p:sp>
      <p:sp>
        <p:nvSpPr>
          <p:cNvPr id="9" name="Textfeld 8"/>
          <p:cNvSpPr txBox="1"/>
          <p:nvPr/>
        </p:nvSpPr>
        <p:spPr>
          <a:xfrm>
            <a:off x="4513627" y="3607135"/>
            <a:ext cx="1632857" cy="184666"/>
          </a:xfrm>
          <a:prstGeom prst="rect">
            <a:avLst/>
          </a:prstGeom>
          <a:solidFill>
            <a:schemeClr val="bg1"/>
          </a:solidFill>
        </p:spPr>
        <p:txBody>
          <a:bodyPr wrap="square" lIns="0" tIns="0" rIns="0" bIns="0" rtlCol="0">
            <a:spAutoFit/>
          </a:bodyPr>
          <a:lstStyle/>
          <a:p>
            <a:r>
              <a:rPr lang="de-DE" sz="1200" dirty="0" smtClean="0"/>
              <a:t>AB-Taste</a:t>
            </a:r>
            <a:endParaRPr lang="de-DE" sz="1200" dirty="0"/>
          </a:p>
        </p:txBody>
      </p:sp>
      <p:sp>
        <p:nvSpPr>
          <p:cNvPr id="10" name="Textfeld 9"/>
          <p:cNvSpPr txBox="1"/>
          <p:nvPr/>
        </p:nvSpPr>
        <p:spPr>
          <a:xfrm>
            <a:off x="155121" y="3475613"/>
            <a:ext cx="1632857" cy="184666"/>
          </a:xfrm>
          <a:prstGeom prst="rect">
            <a:avLst/>
          </a:prstGeom>
          <a:solidFill>
            <a:schemeClr val="bg1"/>
          </a:solidFill>
        </p:spPr>
        <p:txBody>
          <a:bodyPr wrap="square" lIns="0" tIns="0" rIns="0" bIns="0" rtlCol="0">
            <a:spAutoFit/>
          </a:bodyPr>
          <a:lstStyle/>
          <a:p>
            <a:pPr algn="r"/>
            <a:r>
              <a:rPr lang="de-DE" sz="1200" dirty="0" smtClean="0"/>
              <a:t>HOME-Taste</a:t>
            </a:r>
            <a:endParaRPr lang="de-DE" sz="1200" dirty="0"/>
          </a:p>
        </p:txBody>
      </p:sp>
      <p:sp>
        <p:nvSpPr>
          <p:cNvPr id="11" name="Textfeld 10"/>
          <p:cNvSpPr txBox="1"/>
          <p:nvPr/>
        </p:nvSpPr>
        <p:spPr>
          <a:xfrm>
            <a:off x="576263" y="4214147"/>
            <a:ext cx="7940720" cy="184666"/>
          </a:xfrm>
          <a:prstGeom prst="rect">
            <a:avLst/>
          </a:prstGeom>
          <a:solidFill>
            <a:schemeClr val="bg1"/>
          </a:solidFill>
        </p:spPr>
        <p:txBody>
          <a:bodyPr wrap="square" lIns="0" tIns="0" rIns="0" bIns="0" rtlCol="0">
            <a:spAutoFit/>
          </a:bodyPr>
          <a:lstStyle/>
          <a:p>
            <a:r>
              <a:rPr lang="de-DE" sz="1200" dirty="0" smtClean="0"/>
              <a:t>1) Taste         min. 2 Sekunden lang gedrückt halten, bis die folgende Anzeige erscheint:</a:t>
            </a:r>
            <a:endParaRPr lang="de-DE" sz="1200" dirty="0"/>
          </a:p>
        </p:txBody>
      </p:sp>
      <p:sp>
        <p:nvSpPr>
          <p:cNvPr id="12" name="Textfeld 11"/>
          <p:cNvSpPr txBox="1"/>
          <p:nvPr/>
        </p:nvSpPr>
        <p:spPr>
          <a:xfrm>
            <a:off x="2475817" y="5422873"/>
            <a:ext cx="1632857" cy="184666"/>
          </a:xfrm>
          <a:prstGeom prst="rect">
            <a:avLst/>
          </a:prstGeom>
          <a:solidFill>
            <a:schemeClr val="bg1"/>
          </a:solidFill>
        </p:spPr>
        <p:txBody>
          <a:bodyPr wrap="square" lIns="0" tIns="0" rIns="0" bIns="0" rtlCol="0">
            <a:spAutoFit/>
          </a:bodyPr>
          <a:lstStyle/>
          <a:p>
            <a:r>
              <a:rPr lang="de-DE" sz="1200" dirty="0" smtClean="0"/>
              <a:t>Nach 2 Sekunden</a:t>
            </a:r>
            <a:endParaRPr lang="de-DE" sz="1200" dirty="0"/>
          </a:p>
        </p:txBody>
      </p:sp>
      <p:sp>
        <p:nvSpPr>
          <p:cNvPr id="13" name="Textfeld 12"/>
          <p:cNvSpPr txBox="1"/>
          <p:nvPr/>
        </p:nvSpPr>
        <p:spPr>
          <a:xfrm>
            <a:off x="2114888" y="3660279"/>
            <a:ext cx="930866" cy="478387"/>
          </a:xfrm>
          <a:prstGeom prst="rect">
            <a:avLst/>
          </a:prstGeom>
          <a:solidFill>
            <a:schemeClr val="bg1"/>
          </a:solidFill>
        </p:spPr>
        <p:txBody>
          <a:bodyPr wrap="square" lIns="0" tIns="0" rIns="0" bIns="108000" rtlCol="0">
            <a:spAutoFit/>
          </a:bodyPr>
          <a:lstStyle/>
          <a:p>
            <a:r>
              <a:rPr lang="de-DE" sz="1200" dirty="0" smtClean="0"/>
              <a:t>LED D1: rot</a:t>
            </a:r>
          </a:p>
          <a:p>
            <a:r>
              <a:rPr lang="de-DE" sz="1200" dirty="0" smtClean="0"/>
              <a:t>LED D2: grün</a:t>
            </a:r>
            <a:endParaRPr lang="de-DE" sz="1200" dirty="0"/>
          </a:p>
        </p:txBody>
      </p:sp>
      <p:pic>
        <p:nvPicPr>
          <p:cNvPr id="3074" name="Picture 2"/>
          <p:cNvPicPr>
            <a:picLocks noChangeAspect="1" noChangeArrowheads="1"/>
          </p:cNvPicPr>
          <p:nvPr/>
        </p:nvPicPr>
        <p:blipFill>
          <a:blip r:embed="rId4"/>
          <a:srcRect/>
          <a:stretch>
            <a:fillRect/>
          </a:stretch>
        </p:blipFill>
        <p:spPr bwMode="auto">
          <a:xfrm>
            <a:off x="1146289" y="4082538"/>
            <a:ext cx="279946" cy="362283"/>
          </a:xfrm>
          <a:prstGeom prst="rect">
            <a:avLst/>
          </a:prstGeom>
          <a:noFill/>
          <a:ln w="9525">
            <a:noFill/>
            <a:miter lim="800000"/>
            <a:headEnd/>
            <a:tailEnd/>
          </a:ln>
        </p:spPr>
      </p:pic>
    </p:spTree>
    <p:extLst>
      <p:ext uri="{BB962C8B-B14F-4D97-AF65-F5344CB8AC3E}">
        <p14:creationId xmlns="" xmlns:p14="http://schemas.microsoft.com/office/powerpoint/2010/main" val="9520024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9"/>
          <p:cNvSpPr>
            <a:spLocks noGrp="1"/>
          </p:cNvSpPr>
          <p:nvPr>
            <p:ph type="title"/>
          </p:nvPr>
        </p:nvSpPr>
        <p:spPr>
          <a:xfrm>
            <a:off x="303213" y="196486"/>
            <a:ext cx="6773090" cy="784242"/>
          </a:xfrm>
        </p:spPr>
        <p:txBody>
          <a:bodyPr>
            <a:normAutofit fontScale="90000"/>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RTU (t-</a:t>
            </a:r>
            <a:r>
              <a:rPr lang="de-DE" altLang="ja-JP" dirty="0" err="1" smtClean="0">
                <a:solidFill>
                  <a:srgbClr val="FF0000"/>
                </a:solidFill>
                <a:sym typeface="Wingdings" pitchFamily="2" charset="2"/>
              </a:rPr>
              <a:t>mac</a:t>
            </a:r>
            <a:r>
              <a:rPr lang="de-DE" altLang="ja-JP" dirty="0" smtClean="0">
                <a:solidFill>
                  <a:srgbClr val="FF0000"/>
                </a:solidFill>
                <a:sym typeface="Wingdings" pitchFamily="2" charset="2"/>
              </a:rPr>
              <a:t>)</a:t>
            </a:r>
            <a:r>
              <a:rPr lang="de-DE" altLang="ja-JP" dirty="0" smtClean="0">
                <a:sym typeface="Wingdings" pitchFamily="2" charset="2"/>
              </a:rPr>
              <a:t> – Einstellung 5</a:t>
            </a:r>
            <a:endParaRPr lang="de-DE" altLang="ja-JP" dirty="0"/>
          </a:p>
        </p:txBody>
      </p:sp>
      <p:sp>
        <p:nvSpPr>
          <p:cNvPr id="3"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 Einstellung von</a:t>
            </a:r>
            <a:r>
              <a:rPr lang="de-DE" b="1" dirty="0" smtClean="0">
                <a:latin typeface="Arial" pitchFamily="34" charset="0"/>
                <a:cs typeface="Arial" pitchFamily="34" charset="0"/>
              </a:rPr>
              <a:t> CZ-CFUNC2 </a:t>
            </a:r>
            <a:r>
              <a:rPr lang="de-DE" dirty="0" smtClean="0">
                <a:latin typeface="Arial" pitchFamily="34" charset="0"/>
                <a:cs typeface="Arial" pitchFamily="34" charset="0"/>
              </a:rPr>
              <a:t>für ModBus RTU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pic>
        <p:nvPicPr>
          <p:cNvPr id="4" name="Picture 4"/>
          <p:cNvPicPr>
            <a:picLocks noChangeAspect="1" noChangeArrowheads="1"/>
          </p:cNvPicPr>
          <p:nvPr/>
        </p:nvPicPr>
        <p:blipFill>
          <a:blip r:embed="rId2">
            <a:extLst>
              <a:ext uri="{28A0092B-C50C-407E-A947-70E740481C1C}">
                <a14:useLocalDpi xmlns="" xmlns:a14="http://schemas.microsoft.com/office/drawing/2010/main" val="0"/>
              </a:ext>
            </a:extLst>
          </a:blip>
          <a:srcRect t="10692"/>
          <a:stretch>
            <a:fillRect/>
          </a:stretch>
        </p:blipFill>
        <p:spPr bwMode="auto">
          <a:xfrm>
            <a:off x="684213" y="2007218"/>
            <a:ext cx="7219950" cy="2415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5" name="Text Box 5"/>
          <p:cNvSpPr txBox="1">
            <a:spLocks noChangeArrowheads="1"/>
          </p:cNvSpPr>
          <p:nvPr/>
        </p:nvSpPr>
        <p:spPr bwMode="auto">
          <a:xfrm>
            <a:off x="541867" y="4841845"/>
            <a:ext cx="8206597" cy="565146"/>
          </a:xfrm>
          <a:prstGeom prst="rect">
            <a:avLst/>
          </a:prstGeom>
          <a:ln/>
        </p:spPr>
        <p:style>
          <a:lnRef idx="3">
            <a:schemeClr val="lt1"/>
          </a:lnRef>
          <a:fillRef idx="1">
            <a:schemeClr val="accent1"/>
          </a:fillRef>
          <a:effectRef idx="1">
            <a:schemeClr val="accent1"/>
          </a:effectRef>
          <a:fontRef idx="minor">
            <a:schemeClr val="lt1"/>
          </a:fontRef>
        </p:style>
        <p:txBody>
          <a:bodyPr wrap="square" lIns="36000" tIns="36000" rIns="36000" bIns="36000">
            <a:spAutoFit/>
          </a:bodyPr>
          <a:lstStyle/>
          <a:p>
            <a:pPr algn="ctr">
              <a:spcBef>
                <a:spcPct val="50000"/>
              </a:spcBef>
            </a:pPr>
            <a:r>
              <a:rPr lang="de-DE" sz="1600" b="1" dirty="0" smtClean="0">
                <a:latin typeface="Arial" pitchFamily="34" charset="0"/>
                <a:cs typeface="Arial" pitchFamily="34" charset="0"/>
              </a:rPr>
              <a:t>Es ist sicherzustellen, dass die Adapternummer „00“ ist, wie hier dargestellt. Das </a:t>
            </a:r>
            <a:r>
              <a:rPr lang="de-DE" sz="1600" b="1" dirty="0" err="1" smtClean="0">
                <a:latin typeface="Arial" pitchFamily="34" charset="0"/>
                <a:cs typeface="Arial" pitchFamily="34" charset="0"/>
              </a:rPr>
              <a:t>Modbus</a:t>
            </a:r>
            <a:r>
              <a:rPr lang="de-DE" sz="1600" b="1" dirty="0" smtClean="0">
                <a:latin typeface="Arial" pitchFamily="34" charset="0"/>
                <a:cs typeface="Arial" pitchFamily="34" charset="0"/>
              </a:rPr>
              <a:t>-Interface arbeitet </a:t>
            </a:r>
            <a:r>
              <a:rPr lang="de-DE" sz="1600" b="1" u="sng" dirty="0" smtClean="0">
                <a:latin typeface="Arial" pitchFamily="34" charset="0"/>
                <a:cs typeface="Arial" pitchFamily="34" charset="0"/>
              </a:rPr>
              <a:t>ausschließlich</a:t>
            </a:r>
            <a:r>
              <a:rPr lang="de-DE" sz="1600" b="1" dirty="0" smtClean="0">
                <a:latin typeface="Arial" pitchFamily="34" charset="0"/>
                <a:cs typeface="Arial" pitchFamily="34" charset="0"/>
              </a:rPr>
              <a:t> mit Link 1 und Adapteradresse „00“!</a:t>
            </a:r>
          </a:p>
        </p:txBody>
      </p:sp>
      <p:sp>
        <p:nvSpPr>
          <p:cNvPr id="6" name="Textfeld 5"/>
          <p:cNvSpPr txBox="1"/>
          <p:nvPr/>
        </p:nvSpPr>
        <p:spPr>
          <a:xfrm>
            <a:off x="576263" y="1749776"/>
            <a:ext cx="7940720" cy="184666"/>
          </a:xfrm>
          <a:prstGeom prst="rect">
            <a:avLst/>
          </a:prstGeom>
          <a:solidFill>
            <a:schemeClr val="bg1"/>
          </a:solidFill>
        </p:spPr>
        <p:txBody>
          <a:bodyPr wrap="square" lIns="0" tIns="0" rIns="0" bIns="0" rtlCol="0">
            <a:spAutoFit/>
          </a:bodyPr>
          <a:lstStyle/>
          <a:p>
            <a:r>
              <a:rPr lang="de-DE" sz="1200" dirty="0" smtClean="0"/>
              <a:t>2) Taste         5 mal drücken, bis die folgende Anzeige erscheint:</a:t>
            </a:r>
            <a:endParaRPr lang="de-DE" sz="1200" dirty="0"/>
          </a:p>
        </p:txBody>
      </p:sp>
      <p:pic>
        <p:nvPicPr>
          <p:cNvPr id="4098" name="Picture 2"/>
          <p:cNvPicPr>
            <a:picLocks noChangeAspect="1" noChangeArrowheads="1"/>
          </p:cNvPicPr>
          <p:nvPr/>
        </p:nvPicPr>
        <p:blipFill>
          <a:blip r:embed="rId3"/>
          <a:srcRect/>
          <a:stretch>
            <a:fillRect/>
          </a:stretch>
        </p:blipFill>
        <p:spPr bwMode="auto">
          <a:xfrm>
            <a:off x="1165398" y="1631465"/>
            <a:ext cx="273109" cy="386904"/>
          </a:xfrm>
          <a:prstGeom prst="rect">
            <a:avLst/>
          </a:prstGeom>
          <a:noFill/>
          <a:ln w="9525">
            <a:noFill/>
            <a:miter lim="800000"/>
            <a:headEnd/>
            <a:tailEnd/>
          </a:ln>
        </p:spPr>
      </p:pic>
      <p:sp>
        <p:nvSpPr>
          <p:cNvPr id="8" name="Textfeld 7"/>
          <p:cNvSpPr txBox="1"/>
          <p:nvPr/>
        </p:nvSpPr>
        <p:spPr>
          <a:xfrm>
            <a:off x="576263" y="3490331"/>
            <a:ext cx="7940720" cy="330072"/>
          </a:xfrm>
          <a:prstGeom prst="rect">
            <a:avLst/>
          </a:prstGeom>
          <a:solidFill>
            <a:schemeClr val="bg1"/>
          </a:solidFill>
        </p:spPr>
        <p:txBody>
          <a:bodyPr wrap="square" lIns="0" tIns="72000" rIns="0" bIns="72000" rtlCol="0">
            <a:spAutoFit/>
          </a:bodyPr>
          <a:lstStyle/>
          <a:p>
            <a:r>
              <a:rPr lang="de-DE" sz="1200" dirty="0" smtClean="0"/>
              <a:t>3) Taste         drücken, bis die folgende Anzeige erscheint (nur die grüne LED ist an):</a:t>
            </a:r>
            <a:endParaRPr lang="de-DE" sz="1200" dirty="0"/>
          </a:p>
        </p:txBody>
      </p:sp>
      <p:pic>
        <p:nvPicPr>
          <p:cNvPr id="4099" name="Picture 3"/>
          <p:cNvPicPr>
            <a:picLocks noChangeAspect="1" noChangeArrowheads="1"/>
          </p:cNvPicPr>
          <p:nvPr/>
        </p:nvPicPr>
        <p:blipFill>
          <a:blip r:embed="rId4"/>
          <a:srcRect/>
          <a:stretch>
            <a:fillRect/>
          </a:stretch>
        </p:blipFill>
        <p:spPr bwMode="auto">
          <a:xfrm>
            <a:off x="1193423" y="3479180"/>
            <a:ext cx="233933" cy="330258"/>
          </a:xfrm>
          <a:prstGeom prst="rect">
            <a:avLst/>
          </a:prstGeom>
          <a:noFill/>
          <a:ln w="9525">
            <a:noFill/>
            <a:miter lim="800000"/>
            <a:headEnd/>
            <a:tailEnd/>
          </a:ln>
        </p:spPr>
      </p:pic>
      <p:sp>
        <p:nvSpPr>
          <p:cNvPr id="10" name="Textfeld 9"/>
          <p:cNvSpPr txBox="1"/>
          <p:nvPr/>
        </p:nvSpPr>
        <p:spPr>
          <a:xfrm>
            <a:off x="985136" y="2639141"/>
            <a:ext cx="7940720" cy="257369"/>
          </a:xfrm>
          <a:prstGeom prst="rect">
            <a:avLst/>
          </a:prstGeom>
          <a:solidFill>
            <a:schemeClr val="bg1"/>
          </a:solidFill>
        </p:spPr>
        <p:txBody>
          <a:bodyPr wrap="square" lIns="0" tIns="72000" rIns="0" bIns="0" rtlCol="0">
            <a:spAutoFit/>
          </a:bodyPr>
          <a:lstStyle/>
          <a:p>
            <a:r>
              <a:rPr lang="de-DE" sz="1200" dirty="0" smtClean="0"/>
              <a:t>Nach 2 Sekunden erscheint automatisch folgende Anzeige:</a:t>
            </a:r>
            <a:endParaRPr lang="de-DE" sz="1200" dirty="0"/>
          </a:p>
        </p:txBody>
      </p:sp>
    </p:spTree>
    <p:extLst>
      <p:ext uri="{BB962C8B-B14F-4D97-AF65-F5344CB8AC3E}">
        <p14:creationId xmlns="" xmlns:p14="http://schemas.microsoft.com/office/powerpoint/2010/main" val="9520024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le 14"/>
          <p:cNvGraphicFramePr>
            <a:graphicFrameLocks noGrp="1"/>
          </p:cNvGraphicFramePr>
          <p:nvPr/>
        </p:nvGraphicFramePr>
        <p:xfrm>
          <a:off x="425222" y="3553846"/>
          <a:ext cx="4223657" cy="1080000"/>
        </p:xfrm>
        <a:graphic>
          <a:graphicData uri="http://schemas.openxmlformats.org/drawingml/2006/table">
            <a:tbl>
              <a:tblPr firstRow="1" bandRow="1">
                <a:tableStyleId>{2D5ABB26-0587-4C30-8999-92F81FD0307C}</a:tableStyleId>
              </a:tblPr>
              <a:tblGrid>
                <a:gridCol w="1127761"/>
                <a:gridCol w="3095896"/>
              </a:tblGrid>
              <a:tr h="216000">
                <a:tc>
                  <a:txBody>
                    <a:bodyPr/>
                    <a:lstStyle/>
                    <a:p>
                      <a:pPr>
                        <a:lnSpc>
                          <a:spcPts val="900"/>
                        </a:lnSpc>
                      </a:pPr>
                      <a:r>
                        <a:rPr lang="de-DE" sz="1100" b="1" dirty="0" smtClean="0">
                          <a:latin typeface="Arial" pitchFamily="34" charset="0"/>
                          <a:cs typeface="Arial" pitchFamily="34" charset="0"/>
                        </a:rPr>
                        <a:t>Einstell-Wert</a:t>
                      </a:r>
                      <a:endParaRPr lang="de-DE" sz="11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900"/>
                        </a:lnSpc>
                      </a:pPr>
                      <a:r>
                        <a:rPr lang="de-DE" sz="1100" b="1" dirty="0" smtClean="0">
                          <a:latin typeface="Arial" pitchFamily="34" charset="0"/>
                          <a:cs typeface="Arial" pitchFamily="34" charset="0"/>
                        </a:rPr>
                        <a:t>Link-Verbindung</a:t>
                      </a:r>
                      <a:endParaRPr lang="de-DE" sz="11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00">
                <a:tc>
                  <a:txBody>
                    <a:bodyPr/>
                    <a:lstStyle/>
                    <a:p>
                      <a:pPr algn="ctr">
                        <a:lnSpc>
                          <a:spcPts val="900"/>
                        </a:lnSpc>
                      </a:pPr>
                      <a:r>
                        <a:rPr lang="de-DE" sz="1100" dirty="0" smtClean="0">
                          <a:latin typeface="Arial" pitchFamily="34" charset="0"/>
                          <a:cs typeface="Arial" pitchFamily="34" charset="0"/>
                        </a:rPr>
                        <a:t>0</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900"/>
                        </a:lnSpc>
                      </a:pPr>
                      <a:r>
                        <a:rPr lang="de-DE" sz="1100" dirty="0" smtClean="0">
                          <a:latin typeface="Arial" pitchFamily="34" charset="0"/>
                          <a:cs typeface="Arial" pitchFamily="34" charset="0"/>
                        </a:rPr>
                        <a:t>Link 1:</a:t>
                      </a:r>
                      <a:r>
                        <a:rPr lang="de-DE" sz="1100" baseline="0" dirty="0" smtClean="0">
                          <a:latin typeface="Arial" pitchFamily="34" charset="0"/>
                          <a:cs typeface="Arial" pitchFamily="34" charset="0"/>
                        </a:rPr>
                        <a:t> ein; Link 2: ein (Werkseinstellung)</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00">
                <a:tc>
                  <a:txBody>
                    <a:bodyPr/>
                    <a:lstStyle/>
                    <a:p>
                      <a:pPr algn="ctr">
                        <a:lnSpc>
                          <a:spcPts val="900"/>
                        </a:lnSpc>
                      </a:pPr>
                      <a:r>
                        <a:rPr lang="de-DE" sz="1100" dirty="0" smtClean="0">
                          <a:latin typeface="Arial" pitchFamily="34" charset="0"/>
                          <a:cs typeface="Arial" pitchFamily="34" charset="0"/>
                        </a:rPr>
                        <a:t>1</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900"/>
                        </a:lnSpc>
                      </a:pPr>
                      <a:r>
                        <a:rPr lang="de-DE" sz="1100" dirty="0" smtClean="0">
                          <a:latin typeface="Arial" pitchFamily="34" charset="0"/>
                          <a:cs typeface="Arial" pitchFamily="34" charset="0"/>
                        </a:rPr>
                        <a:t>Link 1: ein; Link 2: aus</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00">
                <a:tc>
                  <a:txBody>
                    <a:bodyPr/>
                    <a:lstStyle/>
                    <a:p>
                      <a:pPr algn="ctr">
                        <a:lnSpc>
                          <a:spcPts val="900"/>
                        </a:lnSpc>
                      </a:pPr>
                      <a:r>
                        <a:rPr lang="de-DE" sz="1100" dirty="0" smtClean="0">
                          <a:latin typeface="Arial" pitchFamily="34" charset="0"/>
                          <a:cs typeface="Arial" pitchFamily="34" charset="0"/>
                        </a:rPr>
                        <a:t>2</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900"/>
                        </a:lnSpc>
                      </a:pPr>
                      <a:r>
                        <a:rPr lang="de-DE" sz="1100" dirty="0" smtClean="0">
                          <a:latin typeface="Arial" pitchFamily="34" charset="0"/>
                          <a:cs typeface="Arial" pitchFamily="34" charset="0"/>
                        </a:rPr>
                        <a:t>Link 1: aus; Link</a:t>
                      </a:r>
                      <a:r>
                        <a:rPr lang="de-DE" sz="1100" baseline="0" dirty="0" smtClean="0">
                          <a:latin typeface="Arial" pitchFamily="34" charset="0"/>
                          <a:cs typeface="Arial" pitchFamily="34" charset="0"/>
                        </a:rPr>
                        <a:t> 2: ein</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00">
                <a:tc>
                  <a:txBody>
                    <a:bodyPr/>
                    <a:lstStyle/>
                    <a:p>
                      <a:pPr algn="ctr">
                        <a:lnSpc>
                          <a:spcPts val="900"/>
                        </a:lnSpc>
                      </a:pPr>
                      <a:r>
                        <a:rPr lang="de-DE" sz="1100" dirty="0" smtClean="0">
                          <a:latin typeface="Arial" pitchFamily="34" charset="0"/>
                          <a:cs typeface="Arial" pitchFamily="34" charset="0"/>
                        </a:rPr>
                        <a:t>3</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900"/>
                        </a:lnSpc>
                      </a:pPr>
                      <a:r>
                        <a:rPr lang="de-DE" sz="1100" dirty="0" smtClean="0">
                          <a:latin typeface="Arial" pitchFamily="34" charset="0"/>
                          <a:cs typeface="Arial" pitchFamily="34" charset="0"/>
                        </a:rPr>
                        <a:t>Link 1:</a:t>
                      </a:r>
                      <a:r>
                        <a:rPr lang="de-DE" sz="1100" baseline="0" dirty="0" smtClean="0">
                          <a:latin typeface="Arial" pitchFamily="34" charset="0"/>
                          <a:cs typeface="Arial" pitchFamily="34" charset="0"/>
                        </a:rPr>
                        <a:t> aus; Link 2: aus</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ítulo 9"/>
          <p:cNvSpPr>
            <a:spLocks noGrp="1"/>
          </p:cNvSpPr>
          <p:nvPr>
            <p:ph type="title"/>
          </p:nvPr>
        </p:nvSpPr>
        <p:spPr>
          <a:xfrm>
            <a:off x="303213" y="196486"/>
            <a:ext cx="6690711" cy="784242"/>
          </a:xfrm>
        </p:spPr>
        <p:txBody>
          <a:bodyPr>
            <a:normAutofit fontScale="90000"/>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RTU (t-</a:t>
            </a:r>
            <a:r>
              <a:rPr lang="de-DE" altLang="ja-JP" dirty="0" err="1" smtClean="0">
                <a:solidFill>
                  <a:srgbClr val="FF0000"/>
                </a:solidFill>
                <a:sym typeface="Wingdings" pitchFamily="2" charset="2"/>
              </a:rPr>
              <a:t>mac</a:t>
            </a:r>
            <a:r>
              <a:rPr lang="de-DE" altLang="ja-JP" dirty="0" smtClean="0">
                <a:solidFill>
                  <a:srgbClr val="FF0000"/>
                </a:solidFill>
                <a:sym typeface="Wingdings" pitchFamily="2" charset="2"/>
              </a:rPr>
              <a:t>)</a:t>
            </a:r>
            <a:r>
              <a:rPr lang="de-DE" altLang="ja-JP" dirty="0" smtClean="0">
                <a:sym typeface="Wingdings" pitchFamily="2" charset="2"/>
              </a:rPr>
              <a:t> – Einstellung 6</a:t>
            </a:r>
            <a:endParaRPr lang="de-DE" altLang="ja-JP" dirty="0"/>
          </a:p>
        </p:txBody>
      </p:sp>
      <p:sp>
        <p:nvSpPr>
          <p:cNvPr id="3"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 Einstellung von</a:t>
            </a:r>
            <a:r>
              <a:rPr lang="de-DE" b="1" dirty="0" smtClean="0">
                <a:latin typeface="Arial" pitchFamily="34" charset="0"/>
                <a:cs typeface="Arial" pitchFamily="34" charset="0"/>
              </a:rPr>
              <a:t> CZ-CFUNC2 </a:t>
            </a:r>
            <a:r>
              <a:rPr lang="de-DE" dirty="0" smtClean="0">
                <a:latin typeface="Arial" pitchFamily="34" charset="0"/>
                <a:cs typeface="Arial" pitchFamily="34" charset="0"/>
              </a:rPr>
              <a:t>für ModBus RTU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pic>
        <p:nvPicPr>
          <p:cNvPr id="6" name="Picture 7"/>
          <p:cNvPicPr>
            <a:picLocks noChangeAspect="1" noChangeArrowheads="1"/>
          </p:cNvPicPr>
          <p:nvPr/>
        </p:nvPicPr>
        <p:blipFill>
          <a:blip r:embed="rId2">
            <a:extLst>
              <a:ext uri="{28A0092B-C50C-407E-A947-70E740481C1C}">
                <a14:useLocalDpi xmlns="" xmlns:a14="http://schemas.microsoft.com/office/drawing/2010/main" val="0"/>
              </a:ext>
            </a:extLst>
          </a:blip>
          <a:srcRect b="76885"/>
          <a:stretch>
            <a:fillRect/>
          </a:stretch>
        </p:blipFill>
        <p:spPr bwMode="auto">
          <a:xfrm>
            <a:off x="431800" y="1808163"/>
            <a:ext cx="8393113" cy="9144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7" name="Text Box 8"/>
          <p:cNvSpPr txBox="1">
            <a:spLocks noChangeArrowheads="1"/>
          </p:cNvSpPr>
          <p:nvPr/>
        </p:nvSpPr>
        <p:spPr bwMode="auto">
          <a:xfrm>
            <a:off x="431800" y="5928149"/>
            <a:ext cx="8393113" cy="349702"/>
          </a:xfrm>
          <a:prstGeom prst="rect">
            <a:avLst/>
          </a:prstGeom>
          <a:ln/>
          <a:extLst>
            <a:ext uri="{91240B29-F687-4F45-9708-019B960494DF}">
              <a14:hiddenLine xmlns="" xmlns:a14="http://schemas.microsoft.com/office/drawing/2010/main" w="9525" algn="ctr">
                <a:solidFill>
                  <a:schemeClr val="tx1"/>
                </a:solidFill>
                <a:miter lim="800000"/>
                <a:headEnd/>
                <a:tailEnd/>
              </a14:hiddenLine>
            </a:ext>
          </a:extLst>
        </p:spPr>
        <p:style>
          <a:lnRef idx="3">
            <a:schemeClr val="lt1"/>
          </a:lnRef>
          <a:fillRef idx="1">
            <a:schemeClr val="accent1"/>
          </a:fillRef>
          <a:effectRef idx="1">
            <a:schemeClr val="accent1"/>
          </a:effectRef>
          <a:fontRef idx="minor">
            <a:schemeClr val="lt1"/>
          </a:fontRef>
        </p:style>
        <p:txBody>
          <a:bodyPr wrap="square" lIns="36000" tIns="36000" rIns="36000" bIns="36000">
            <a:spAutoFit/>
          </a:bodyPr>
          <a:lstStyle>
            <a:defPPr>
              <a:defRPr lang="es-ES_tradnl"/>
            </a:defPPr>
            <a:lvl1pPr algn="ctr">
              <a:spcBef>
                <a:spcPct val="50000"/>
              </a:spcBef>
              <a:defRPr sz="2000" b="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de-DE" sz="1800" dirty="0" smtClean="0">
                <a:latin typeface="Arial" pitchFamily="34" charset="0"/>
                <a:cs typeface="Arial" pitchFamily="34" charset="0"/>
              </a:rPr>
              <a:t>Sicherstellen, dass </a:t>
            </a:r>
            <a:r>
              <a:rPr lang="de-DE" sz="1800" dirty="0" err="1" smtClean="0">
                <a:latin typeface="Arial" pitchFamily="34" charset="0"/>
                <a:cs typeface="Arial" pitchFamily="34" charset="0"/>
              </a:rPr>
              <a:t>2.AdYu.1</a:t>
            </a:r>
            <a:r>
              <a:rPr lang="de-DE" sz="1800" dirty="0" smtClean="0">
                <a:latin typeface="Arial" pitchFamily="34" charset="0"/>
                <a:cs typeface="Arial" pitchFamily="34" charset="0"/>
              </a:rPr>
              <a:t> eingestellt ist, wie hier dargestellt.</a:t>
            </a:r>
            <a:endParaRPr lang="de-DE" sz="1800" dirty="0">
              <a:latin typeface="Arial" pitchFamily="34" charset="0"/>
              <a:cs typeface="Arial" pitchFamily="34" charset="0"/>
            </a:endParaRPr>
          </a:p>
        </p:txBody>
      </p:sp>
      <p:sp>
        <p:nvSpPr>
          <p:cNvPr id="8" name="Rectangle 9"/>
          <p:cNvSpPr>
            <a:spLocks noChangeArrowheads="1"/>
          </p:cNvSpPr>
          <p:nvPr/>
        </p:nvSpPr>
        <p:spPr bwMode="auto">
          <a:xfrm>
            <a:off x="431799" y="3968750"/>
            <a:ext cx="4217079" cy="252413"/>
          </a:xfrm>
          <a:prstGeom prst="rect">
            <a:avLst/>
          </a:prstGeom>
          <a:noFill/>
          <a:ln w="15875" algn="ctr">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9" name="Textfeld 8"/>
          <p:cNvSpPr txBox="1"/>
          <p:nvPr/>
        </p:nvSpPr>
        <p:spPr>
          <a:xfrm>
            <a:off x="442451" y="1861286"/>
            <a:ext cx="7940720" cy="184666"/>
          </a:xfrm>
          <a:prstGeom prst="rect">
            <a:avLst/>
          </a:prstGeom>
          <a:solidFill>
            <a:schemeClr val="bg1"/>
          </a:solidFill>
        </p:spPr>
        <p:txBody>
          <a:bodyPr wrap="square" lIns="0" tIns="0" rIns="0" bIns="0" rtlCol="0">
            <a:spAutoFit/>
          </a:bodyPr>
          <a:lstStyle/>
          <a:p>
            <a:r>
              <a:rPr lang="de-DE" sz="1200" dirty="0" smtClean="0"/>
              <a:t>4) Taste         drücken, so dass folgende Anzeige erscheint:</a:t>
            </a:r>
            <a:endParaRPr lang="de-DE" sz="1200" dirty="0"/>
          </a:p>
        </p:txBody>
      </p:sp>
      <p:pic>
        <p:nvPicPr>
          <p:cNvPr id="10" name="Picture 2"/>
          <p:cNvPicPr>
            <a:picLocks noChangeAspect="1" noChangeArrowheads="1"/>
          </p:cNvPicPr>
          <p:nvPr/>
        </p:nvPicPr>
        <p:blipFill>
          <a:blip r:embed="rId3"/>
          <a:srcRect/>
          <a:stretch>
            <a:fillRect/>
          </a:stretch>
        </p:blipFill>
        <p:spPr bwMode="auto">
          <a:xfrm>
            <a:off x="1031586" y="1687220"/>
            <a:ext cx="273109" cy="386904"/>
          </a:xfrm>
          <a:prstGeom prst="rect">
            <a:avLst/>
          </a:prstGeom>
          <a:noFill/>
          <a:ln w="9525">
            <a:noFill/>
            <a:miter lim="800000"/>
            <a:headEnd/>
            <a:tailEnd/>
          </a:ln>
        </p:spPr>
      </p:pic>
      <p:sp>
        <p:nvSpPr>
          <p:cNvPr id="11" name="Textfeld 10"/>
          <p:cNvSpPr txBox="1"/>
          <p:nvPr/>
        </p:nvSpPr>
        <p:spPr>
          <a:xfrm>
            <a:off x="429387" y="2629919"/>
            <a:ext cx="8382463" cy="811367"/>
          </a:xfrm>
          <a:prstGeom prst="rect">
            <a:avLst/>
          </a:prstGeom>
          <a:solidFill>
            <a:schemeClr val="bg1"/>
          </a:solidFill>
        </p:spPr>
        <p:txBody>
          <a:bodyPr wrap="square" lIns="0" tIns="72000" rIns="0" bIns="0" rtlCol="0">
            <a:spAutoFit/>
          </a:bodyPr>
          <a:lstStyle/>
          <a:p>
            <a:pPr>
              <a:lnSpc>
                <a:spcPct val="200000"/>
              </a:lnSpc>
            </a:pPr>
            <a:r>
              <a:rPr lang="de-DE" sz="1200" dirty="0" smtClean="0"/>
              <a:t>Taste         </a:t>
            </a:r>
            <a:r>
              <a:rPr lang="de-DE" sz="1200" u="sng" dirty="0" smtClean="0"/>
              <a:t>mindestens 1 Sek.</a:t>
            </a:r>
            <a:r>
              <a:rPr lang="de-DE" sz="1200" dirty="0" smtClean="0"/>
              <a:t> drücken, so dass die „0“ blinkt (grüne und rote LED beide EIN). </a:t>
            </a:r>
            <a:br>
              <a:rPr lang="de-DE" sz="1200" dirty="0" smtClean="0"/>
            </a:br>
            <a:r>
              <a:rPr lang="de-DE" sz="1200" dirty="0" smtClean="0"/>
              <a:t>Mit den Tasten          und           die jeweilige Link-Verbindung gemäß Tabelle ein- bzw. ausschalten.</a:t>
            </a:r>
            <a:endParaRPr lang="de-DE" sz="1200" dirty="0"/>
          </a:p>
        </p:txBody>
      </p:sp>
      <p:pic>
        <p:nvPicPr>
          <p:cNvPr id="12" name="Picture 2"/>
          <p:cNvPicPr>
            <a:picLocks noChangeAspect="1" noChangeArrowheads="1"/>
          </p:cNvPicPr>
          <p:nvPr/>
        </p:nvPicPr>
        <p:blipFill>
          <a:blip r:embed="rId3"/>
          <a:srcRect/>
          <a:stretch>
            <a:fillRect/>
          </a:stretch>
        </p:blipFill>
        <p:spPr bwMode="auto">
          <a:xfrm>
            <a:off x="1512850" y="3052878"/>
            <a:ext cx="273109" cy="386904"/>
          </a:xfrm>
          <a:prstGeom prst="rect">
            <a:avLst/>
          </a:prstGeom>
          <a:noFill/>
          <a:ln w="9525">
            <a:noFill/>
            <a:miter lim="800000"/>
            <a:headEnd/>
            <a:tailEnd/>
          </a:ln>
        </p:spPr>
      </p:pic>
      <p:pic>
        <p:nvPicPr>
          <p:cNvPr id="13" name="Picture 3"/>
          <p:cNvPicPr>
            <a:picLocks noChangeAspect="1" noChangeArrowheads="1"/>
          </p:cNvPicPr>
          <p:nvPr/>
        </p:nvPicPr>
        <p:blipFill>
          <a:blip r:embed="rId4"/>
          <a:srcRect/>
          <a:stretch>
            <a:fillRect/>
          </a:stretch>
        </p:blipFill>
        <p:spPr bwMode="auto">
          <a:xfrm>
            <a:off x="870015" y="2722620"/>
            <a:ext cx="233933" cy="330258"/>
          </a:xfrm>
          <a:prstGeom prst="rect">
            <a:avLst/>
          </a:prstGeom>
          <a:noFill/>
          <a:ln w="9525">
            <a:noFill/>
            <a:miter lim="800000"/>
            <a:headEnd/>
            <a:tailEnd/>
          </a:ln>
        </p:spPr>
      </p:pic>
      <p:pic>
        <p:nvPicPr>
          <p:cNvPr id="5122" name="Picture 2"/>
          <p:cNvPicPr>
            <a:picLocks noChangeAspect="1" noChangeArrowheads="1"/>
          </p:cNvPicPr>
          <p:nvPr/>
        </p:nvPicPr>
        <p:blipFill>
          <a:blip r:embed="rId5"/>
          <a:srcRect/>
          <a:stretch>
            <a:fillRect/>
          </a:stretch>
        </p:blipFill>
        <p:spPr bwMode="auto">
          <a:xfrm>
            <a:off x="2197953" y="3039640"/>
            <a:ext cx="285816" cy="400142"/>
          </a:xfrm>
          <a:prstGeom prst="rect">
            <a:avLst/>
          </a:prstGeom>
          <a:noFill/>
          <a:ln w="9525">
            <a:noFill/>
            <a:miter lim="800000"/>
            <a:headEnd/>
            <a:tailEnd/>
          </a:ln>
        </p:spPr>
      </p:pic>
      <p:sp>
        <p:nvSpPr>
          <p:cNvPr id="17" name="Textfeld 16"/>
          <p:cNvSpPr txBox="1"/>
          <p:nvPr/>
        </p:nvSpPr>
        <p:spPr>
          <a:xfrm>
            <a:off x="251520" y="4719999"/>
            <a:ext cx="7940720" cy="184666"/>
          </a:xfrm>
          <a:prstGeom prst="rect">
            <a:avLst/>
          </a:prstGeom>
          <a:solidFill>
            <a:schemeClr val="bg1"/>
          </a:solidFill>
        </p:spPr>
        <p:txBody>
          <a:bodyPr wrap="square" lIns="0" tIns="0" rIns="0" bIns="0" rtlCol="0">
            <a:spAutoFit/>
          </a:bodyPr>
          <a:lstStyle/>
          <a:p>
            <a:r>
              <a:rPr lang="de-DE" sz="1200" dirty="0" smtClean="0"/>
              <a:t>Um z. B. den Bus an Link 1 anzuschließen, ist die Taste         einmal zu drücken. Es erscheint folgende Anzeige:</a:t>
            </a:r>
          </a:p>
        </p:txBody>
      </p:sp>
      <p:pic>
        <p:nvPicPr>
          <p:cNvPr id="18" name="Picture 2"/>
          <p:cNvPicPr>
            <a:picLocks noChangeAspect="1" noChangeArrowheads="1"/>
          </p:cNvPicPr>
          <p:nvPr/>
        </p:nvPicPr>
        <p:blipFill>
          <a:blip r:embed="rId3"/>
          <a:srcRect/>
          <a:stretch>
            <a:fillRect/>
          </a:stretch>
        </p:blipFill>
        <p:spPr bwMode="auto">
          <a:xfrm>
            <a:off x="4049846" y="4656148"/>
            <a:ext cx="273109" cy="386904"/>
          </a:xfrm>
          <a:prstGeom prst="rect">
            <a:avLst/>
          </a:prstGeom>
          <a:noFill/>
          <a:ln w="9525">
            <a:noFill/>
            <a:miter lim="800000"/>
            <a:headEnd/>
            <a:tailEnd/>
          </a:ln>
        </p:spPr>
      </p:pic>
      <p:pic>
        <p:nvPicPr>
          <p:cNvPr id="5123" name="Picture 3"/>
          <p:cNvPicPr>
            <a:picLocks noChangeAspect="1" noChangeArrowheads="1"/>
          </p:cNvPicPr>
          <p:nvPr/>
        </p:nvPicPr>
        <p:blipFill>
          <a:blip r:embed="rId6"/>
          <a:srcRect/>
          <a:stretch>
            <a:fillRect/>
          </a:stretch>
        </p:blipFill>
        <p:spPr bwMode="auto">
          <a:xfrm>
            <a:off x="493790" y="4931542"/>
            <a:ext cx="2438981" cy="562842"/>
          </a:xfrm>
          <a:prstGeom prst="rect">
            <a:avLst/>
          </a:prstGeom>
          <a:noFill/>
          <a:ln w="9525">
            <a:noFill/>
            <a:miter lim="800000"/>
            <a:headEnd/>
            <a:tailEnd/>
          </a:ln>
        </p:spPr>
      </p:pic>
      <p:sp>
        <p:nvSpPr>
          <p:cNvPr id="20" name="Textfeld 19"/>
          <p:cNvSpPr txBox="1"/>
          <p:nvPr/>
        </p:nvSpPr>
        <p:spPr>
          <a:xfrm>
            <a:off x="464105" y="5512890"/>
            <a:ext cx="7940720" cy="330072"/>
          </a:xfrm>
          <a:prstGeom prst="rect">
            <a:avLst/>
          </a:prstGeom>
          <a:solidFill>
            <a:schemeClr val="bg1"/>
          </a:solidFill>
        </p:spPr>
        <p:txBody>
          <a:bodyPr wrap="square" lIns="0" tIns="72000" rIns="0" bIns="72000" rtlCol="0">
            <a:spAutoFit/>
          </a:bodyPr>
          <a:lstStyle/>
          <a:p>
            <a:r>
              <a:rPr lang="de-DE" sz="1200" dirty="0" smtClean="0"/>
              <a:t>Taste         min. 1 Sek. drücken, um zu bestätigen. (Die grüne LED ist an.)</a:t>
            </a:r>
            <a:endParaRPr lang="de-DE" sz="1200" dirty="0"/>
          </a:p>
        </p:txBody>
      </p:sp>
      <p:pic>
        <p:nvPicPr>
          <p:cNvPr id="21" name="Picture 3"/>
          <p:cNvPicPr>
            <a:picLocks noChangeAspect="1" noChangeArrowheads="1"/>
          </p:cNvPicPr>
          <p:nvPr/>
        </p:nvPicPr>
        <p:blipFill>
          <a:blip r:embed="rId4"/>
          <a:srcRect/>
          <a:stretch>
            <a:fillRect/>
          </a:stretch>
        </p:blipFill>
        <p:spPr bwMode="auto">
          <a:xfrm>
            <a:off x="880547" y="5501739"/>
            <a:ext cx="233933" cy="330258"/>
          </a:xfrm>
          <a:prstGeom prst="rect">
            <a:avLst/>
          </a:prstGeom>
          <a:noFill/>
          <a:ln w="9525">
            <a:noFill/>
            <a:miter lim="800000"/>
            <a:headEnd/>
            <a:tailEnd/>
          </a:ln>
        </p:spPr>
      </p:pic>
    </p:spTree>
    <p:extLst>
      <p:ext uri="{BB962C8B-B14F-4D97-AF65-F5344CB8AC3E}">
        <p14:creationId xmlns="" xmlns:p14="http://schemas.microsoft.com/office/powerpoint/2010/main" val="9520024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9"/>
          <p:cNvSpPr>
            <a:spLocks noGrp="1"/>
          </p:cNvSpPr>
          <p:nvPr>
            <p:ph type="title"/>
          </p:nvPr>
        </p:nvSpPr>
        <p:spPr>
          <a:xfrm>
            <a:off x="303213" y="196486"/>
            <a:ext cx="6710362" cy="784242"/>
          </a:xfrm>
        </p:spPr>
        <p:txBody>
          <a:bodyPr>
            <a:normAutofit fontScale="90000"/>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RTU (t-</a:t>
            </a:r>
            <a:r>
              <a:rPr lang="de-DE" altLang="ja-JP" dirty="0" err="1" smtClean="0">
                <a:solidFill>
                  <a:srgbClr val="FF0000"/>
                </a:solidFill>
                <a:sym typeface="Wingdings" pitchFamily="2" charset="2"/>
              </a:rPr>
              <a:t>mac</a:t>
            </a:r>
            <a:r>
              <a:rPr lang="de-DE" altLang="ja-JP" dirty="0" smtClean="0">
                <a:solidFill>
                  <a:srgbClr val="FF0000"/>
                </a:solidFill>
                <a:sym typeface="Wingdings" pitchFamily="2" charset="2"/>
              </a:rPr>
              <a:t>)</a:t>
            </a:r>
            <a:r>
              <a:rPr lang="de-DE" altLang="ja-JP" dirty="0" smtClean="0">
                <a:sym typeface="Wingdings" pitchFamily="2" charset="2"/>
              </a:rPr>
              <a:t> – Einstellung 7</a:t>
            </a:r>
            <a:endParaRPr lang="de-DE" altLang="ja-JP" dirty="0"/>
          </a:p>
        </p:txBody>
      </p:sp>
      <p:sp>
        <p:nvSpPr>
          <p:cNvPr id="3"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 Einstellung von</a:t>
            </a:r>
            <a:r>
              <a:rPr lang="de-DE" b="1" dirty="0" smtClean="0">
                <a:latin typeface="Arial" pitchFamily="34" charset="0"/>
                <a:cs typeface="Arial" pitchFamily="34" charset="0"/>
              </a:rPr>
              <a:t> CZ-CFUNC2 </a:t>
            </a:r>
            <a:r>
              <a:rPr lang="de-DE" dirty="0" smtClean="0">
                <a:latin typeface="Arial" pitchFamily="34" charset="0"/>
                <a:cs typeface="Arial" pitchFamily="34" charset="0"/>
              </a:rPr>
              <a:t>für ModBus RTU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4" name="Text Box 4"/>
          <p:cNvSpPr txBox="1">
            <a:spLocks noChangeArrowheads="1"/>
          </p:cNvSpPr>
          <p:nvPr/>
        </p:nvSpPr>
        <p:spPr bwMode="auto">
          <a:xfrm>
            <a:off x="503238" y="1916113"/>
            <a:ext cx="8064500" cy="369332"/>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marL="268288" indent="-268288">
              <a:spcBef>
                <a:spcPct val="50000"/>
              </a:spcBef>
            </a:pPr>
            <a:r>
              <a:rPr lang="de-DE" sz="1200" dirty="0" smtClean="0"/>
              <a:t>5)	Falls keine weiteren Kommunikationsadapter und auch kein Touch-Screen an diesen Link angeschlossen sind, ist wie folgt fortzufahren:</a:t>
            </a:r>
            <a:endParaRPr lang="de-DE" sz="1200" dirty="0"/>
          </a:p>
        </p:txBody>
      </p:sp>
      <p:sp>
        <p:nvSpPr>
          <p:cNvPr id="5" name="Text Box 7"/>
          <p:cNvSpPr txBox="1">
            <a:spLocks noChangeArrowheads="1"/>
          </p:cNvSpPr>
          <p:nvPr/>
        </p:nvSpPr>
        <p:spPr bwMode="auto">
          <a:xfrm>
            <a:off x="4284663" y="1644650"/>
            <a:ext cx="65" cy="276999"/>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none" lIns="0" tIns="0" rIns="0" bIns="0">
            <a:spAutoFit/>
          </a:bodyPr>
          <a:lstStyle/>
          <a:p>
            <a:endParaRPr lang="de-DE"/>
          </a:p>
        </p:txBody>
      </p:sp>
      <p:sp>
        <p:nvSpPr>
          <p:cNvPr id="6" name="Text Box 8"/>
          <p:cNvSpPr txBox="1">
            <a:spLocks noChangeArrowheads="1"/>
          </p:cNvSpPr>
          <p:nvPr/>
        </p:nvSpPr>
        <p:spPr bwMode="auto">
          <a:xfrm>
            <a:off x="1187450" y="1897063"/>
            <a:ext cx="65" cy="276999"/>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none" lIns="0" tIns="0" rIns="0" bIns="0">
            <a:spAutoFit/>
          </a:bodyPr>
          <a:lstStyle/>
          <a:p>
            <a:endParaRPr lang="de-DE"/>
          </a:p>
        </p:txBody>
      </p:sp>
      <p:sp>
        <p:nvSpPr>
          <p:cNvPr id="9" name="Text Box 11"/>
          <p:cNvSpPr txBox="1">
            <a:spLocks noChangeArrowheads="1"/>
          </p:cNvSpPr>
          <p:nvPr/>
        </p:nvSpPr>
        <p:spPr bwMode="auto">
          <a:xfrm>
            <a:off x="737409" y="2600325"/>
            <a:ext cx="5400675" cy="184666"/>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200" dirty="0" smtClean="0"/>
              <a:t>Taste      6 mal drücken. Es erscheint:</a:t>
            </a:r>
            <a:endParaRPr lang="de-DE" sz="1200" dirty="0"/>
          </a:p>
        </p:txBody>
      </p:sp>
      <p:pic>
        <p:nvPicPr>
          <p:cNvPr id="10" name="Picture 1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01384" y="2554249"/>
            <a:ext cx="238125"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11" name="Picture 1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11750" y="2636838"/>
            <a:ext cx="2047875" cy="885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13" name="Text Box 16"/>
          <p:cNvSpPr txBox="1">
            <a:spLocks noChangeArrowheads="1"/>
          </p:cNvSpPr>
          <p:nvPr/>
        </p:nvSpPr>
        <p:spPr bwMode="auto">
          <a:xfrm>
            <a:off x="762770" y="4221163"/>
            <a:ext cx="5400675" cy="184666"/>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200" dirty="0" smtClean="0"/>
              <a:t>Taste      3 mal drücken. Es erscheint: </a:t>
            </a:r>
            <a:endParaRPr lang="de-DE" sz="1200" dirty="0"/>
          </a:p>
        </p:txBody>
      </p:sp>
      <p:pic>
        <p:nvPicPr>
          <p:cNvPr id="14" name="Picture 17"/>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15595" y="4184650"/>
            <a:ext cx="238125"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15" name="Picture 1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11750" y="4076700"/>
            <a:ext cx="2047875" cy="885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16" name="Picture 19"/>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804025" y="4184650"/>
            <a:ext cx="209550" cy="428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0" name="Text Box 21"/>
          <p:cNvSpPr txBox="1">
            <a:spLocks noChangeArrowheads="1"/>
          </p:cNvSpPr>
          <p:nvPr/>
        </p:nvSpPr>
        <p:spPr bwMode="auto">
          <a:xfrm>
            <a:off x="791692" y="5373688"/>
            <a:ext cx="7925361" cy="369332"/>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square" lIns="0" tIns="0" rIns="0" bIns="0">
            <a:spAutoFit/>
          </a:bodyPr>
          <a:lstStyle/>
          <a:p>
            <a:pPr>
              <a:spcBef>
                <a:spcPct val="50000"/>
              </a:spcBef>
            </a:pPr>
            <a:r>
              <a:rPr lang="de-DE" sz="1200" dirty="0" smtClean="0"/>
              <a:t>Dann Taste      kurz drücken und warten, bis der „Scan“ beendet ist. Danach sollte auf dem Display 00 </a:t>
            </a:r>
            <a:r>
              <a:rPr lang="de-DE" sz="1200" dirty="0" err="1"/>
              <a:t>xx</a:t>
            </a:r>
            <a:r>
              <a:rPr lang="de-DE" sz="1200" dirty="0"/>
              <a:t> </a:t>
            </a:r>
            <a:r>
              <a:rPr lang="de-DE" sz="1200" dirty="0" err="1" smtClean="0"/>
              <a:t>yy</a:t>
            </a:r>
            <a:r>
              <a:rPr lang="de-DE" sz="1200" dirty="0" smtClean="0"/>
              <a:t> stehen, wobei </a:t>
            </a:r>
            <a:r>
              <a:rPr lang="de-DE" sz="1200" dirty="0" err="1" smtClean="0"/>
              <a:t>xx</a:t>
            </a:r>
            <a:r>
              <a:rPr lang="de-DE" sz="1200" dirty="0" smtClean="0"/>
              <a:t> = Anzahl der gefundenen Außengeräte und </a:t>
            </a:r>
            <a:r>
              <a:rPr lang="de-DE" sz="1200" dirty="0" err="1" smtClean="0"/>
              <a:t>yy</a:t>
            </a:r>
            <a:r>
              <a:rPr lang="de-DE" sz="1200" dirty="0" smtClean="0"/>
              <a:t> = Anzahl der gefundenen Innengeräte.</a:t>
            </a:r>
            <a:endParaRPr lang="de-DE" sz="1200" dirty="0"/>
          </a:p>
        </p:txBody>
      </p:sp>
      <p:pic>
        <p:nvPicPr>
          <p:cNvPr id="21" name="Picture 2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530145" y="5262178"/>
            <a:ext cx="295275"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2" name="Textfeld 21"/>
          <p:cNvSpPr txBox="1"/>
          <p:nvPr/>
        </p:nvSpPr>
        <p:spPr>
          <a:xfrm>
            <a:off x="741615" y="3577754"/>
            <a:ext cx="8382463" cy="442035"/>
          </a:xfrm>
          <a:prstGeom prst="rect">
            <a:avLst/>
          </a:prstGeom>
          <a:solidFill>
            <a:schemeClr val="bg1"/>
          </a:solidFill>
        </p:spPr>
        <p:txBody>
          <a:bodyPr wrap="square" lIns="0" tIns="72000" rIns="0" bIns="0" rtlCol="0">
            <a:spAutoFit/>
          </a:bodyPr>
          <a:lstStyle/>
          <a:p>
            <a:pPr>
              <a:lnSpc>
                <a:spcPct val="200000"/>
              </a:lnSpc>
            </a:pPr>
            <a:r>
              <a:rPr lang="de-DE" sz="1200" dirty="0" smtClean="0"/>
              <a:t>Taste         </a:t>
            </a:r>
            <a:r>
              <a:rPr lang="de-DE" sz="1200" u="sng" dirty="0" smtClean="0"/>
              <a:t>mindestens 1 Sek.</a:t>
            </a:r>
            <a:r>
              <a:rPr lang="de-DE" sz="1200" dirty="0" smtClean="0"/>
              <a:t> drücken, so dass die „0“ blinkt (grüne und rote LED beide EIN). </a:t>
            </a:r>
            <a:endParaRPr lang="de-DE" sz="1200" dirty="0"/>
          </a:p>
        </p:txBody>
      </p:sp>
      <p:pic>
        <p:nvPicPr>
          <p:cNvPr id="23" name="Picture 3"/>
          <p:cNvPicPr>
            <a:picLocks noChangeAspect="1" noChangeArrowheads="1"/>
          </p:cNvPicPr>
          <p:nvPr/>
        </p:nvPicPr>
        <p:blipFill>
          <a:blip r:embed="rId7"/>
          <a:srcRect/>
          <a:stretch>
            <a:fillRect/>
          </a:stretch>
        </p:blipFill>
        <p:spPr bwMode="auto">
          <a:xfrm>
            <a:off x="1182243" y="3670455"/>
            <a:ext cx="233933" cy="330258"/>
          </a:xfrm>
          <a:prstGeom prst="rect">
            <a:avLst/>
          </a:prstGeom>
          <a:noFill/>
          <a:ln w="9525">
            <a:noFill/>
            <a:miter lim="800000"/>
            <a:headEnd/>
            <a:tailEnd/>
          </a:ln>
        </p:spPr>
      </p:pic>
      <p:sp>
        <p:nvSpPr>
          <p:cNvPr id="24" name="Textfeld 23"/>
          <p:cNvSpPr txBox="1"/>
          <p:nvPr/>
        </p:nvSpPr>
        <p:spPr>
          <a:xfrm>
            <a:off x="776333" y="4988793"/>
            <a:ext cx="7940720" cy="330072"/>
          </a:xfrm>
          <a:prstGeom prst="rect">
            <a:avLst/>
          </a:prstGeom>
          <a:solidFill>
            <a:schemeClr val="bg1"/>
          </a:solidFill>
        </p:spPr>
        <p:txBody>
          <a:bodyPr wrap="square" lIns="0" tIns="72000" rIns="0" bIns="72000" rtlCol="0">
            <a:spAutoFit/>
          </a:bodyPr>
          <a:lstStyle/>
          <a:p>
            <a:r>
              <a:rPr lang="de-DE" sz="1200" dirty="0" smtClean="0"/>
              <a:t>Taste         min. 1 Sek. drücken, um zu bestätigen. (Die grüne LED ist an.)</a:t>
            </a:r>
            <a:endParaRPr lang="de-DE" sz="1200" dirty="0"/>
          </a:p>
        </p:txBody>
      </p:sp>
      <p:pic>
        <p:nvPicPr>
          <p:cNvPr id="25" name="Picture 3"/>
          <p:cNvPicPr>
            <a:picLocks noChangeAspect="1" noChangeArrowheads="1"/>
          </p:cNvPicPr>
          <p:nvPr/>
        </p:nvPicPr>
        <p:blipFill>
          <a:blip r:embed="rId7"/>
          <a:srcRect/>
          <a:stretch>
            <a:fillRect/>
          </a:stretch>
        </p:blipFill>
        <p:spPr bwMode="auto">
          <a:xfrm>
            <a:off x="1192775" y="4977642"/>
            <a:ext cx="233933" cy="330258"/>
          </a:xfrm>
          <a:prstGeom prst="rect">
            <a:avLst/>
          </a:prstGeom>
          <a:noFill/>
          <a:ln w="9525">
            <a:noFill/>
            <a:miter lim="800000"/>
            <a:headEnd/>
            <a:tailEnd/>
          </a:ln>
        </p:spPr>
      </p:pic>
    </p:spTree>
    <p:extLst>
      <p:ext uri="{BB962C8B-B14F-4D97-AF65-F5344CB8AC3E}">
        <p14:creationId xmlns="" xmlns:p14="http://schemas.microsoft.com/office/powerpoint/2010/main" val="52977967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9"/>
          <p:cNvSpPr>
            <a:spLocks noGrp="1"/>
          </p:cNvSpPr>
          <p:nvPr>
            <p:ph type="title"/>
          </p:nvPr>
        </p:nvSpPr>
        <p:spPr>
          <a:xfrm>
            <a:off x="303213" y="196486"/>
            <a:ext cx="6838992" cy="784242"/>
          </a:xfrm>
        </p:spPr>
        <p:txBody>
          <a:bodyPr>
            <a:normAutofit fontScale="90000"/>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RTU (t-</a:t>
            </a:r>
            <a:r>
              <a:rPr lang="de-DE" altLang="ja-JP" dirty="0" err="1" smtClean="0">
                <a:solidFill>
                  <a:srgbClr val="FF0000"/>
                </a:solidFill>
                <a:sym typeface="Wingdings" pitchFamily="2" charset="2"/>
              </a:rPr>
              <a:t>mac</a:t>
            </a:r>
            <a:r>
              <a:rPr lang="de-DE" altLang="ja-JP" dirty="0" smtClean="0">
                <a:solidFill>
                  <a:srgbClr val="FF0000"/>
                </a:solidFill>
                <a:sym typeface="Wingdings" pitchFamily="2" charset="2"/>
              </a:rPr>
              <a:t>)</a:t>
            </a:r>
            <a:r>
              <a:rPr lang="de-DE" altLang="ja-JP" dirty="0" smtClean="0">
                <a:sym typeface="Wingdings" pitchFamily="2" charset="2"/>
              </a:rPr>
              <a:t> – Einstellung 8</a:t>
            </a:r>
            <a:endParaRPr lang="de-DE" altLang="ja-JP" dirty="0"/>
          </a:p>
        </p:txBody>
      </p:sp>
      <p:sp>
        <p:nvSpPr>
          <p:cNvPr id="3"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 Einstellung von</a:t>
            </a:r>
            <a:r>
              <a:rPr lang="de-DE" b="1" dirty="0" smtClean="0">
                <a:latin typeface="Arial" pitchFamily="34" charset="0"/>
                <a:cs typeface="Arial" pitchFamily="34" charset="0"/>
              </a:rPr>
              <a:t> CZ-CFUNC2 </a:t>
            </a:r>
            <a:r>
              <a:rPr lang="de-DE" dirty="0" smtClean="0">
                <a:latin typeface="Arial" pitchFamily="34" charset="0"/>
                <a:cs typeface="Arial" pitchFamily="34" charset="0"/>
              </a:rPr>
              <a:t>für ModBus RTU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pic>
        <p:nvPicPr>
          <p:cNvPr id="5"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95400" y="2512631"/>
            <a:ext cx="5362575" cy="1689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6" name="Text Box 6"/>
          <p:cNvSpPr txBox="1">
            <a:spLocks noChangeArrowheads="1"/>
          </p:cNvSpPr>
          <p:nvPr/>
        </p:nvSpPr>
        <p:spPr bwMode="auto">
          <a:xfrm>
            <a:off x="3095625" y="3104660"/>
            <a:ext cx="1584325" cy="549275"/>
          </a:xfrm>
          <a:prstGeom prst="rect">
            <a:avLst/>
          </a:prstGeom>
          <a:solidFill>
            <a:srgbClr val="FF99CC"/>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a:spcBef>
                <a:spcPct val="50000"/>
              </a:spcBef>
            </a:pPr>
            <a:r>
              <a:rPr lang="de-DE" dirty="0" smtClean="0"/>
              <a:t>PAW-TM-MBS-RTU-64</a:t>
            </a:r>
            <a:endParaRPr lang="de-DE" dirty="0"/>
          </a:p>
        </p:txBody>
      </p:sp>
      <p:sp>
        <p:nvSpPr>
          <p:cNvPr id="7" name="Oval 7"/>
          <p:cNvSpPr>
            <a:spLocks noChangeArrowheads="1"/>
          </p:cNvSpPr>
          <p:nvPr/>
        </p:nvSpPr>
        <p:spPr bwMode="auto">
          <a:xfrm>
            <a:off x="3024188" y="3947417"/>
            <a:ext cx="107950" cy="107950"/>
          </a:xfrm>
          <a:prstGeom prst="ellipse">
            <a:avLst/>
          </a:prstGeom>
          <a:solidFill>
            <a:srgbClr val="66FF33"/>
          </a:solidFill>
          <a:ln>
            <a:noFill/>
          </a:ln>
          <a:effectLst>
            <a:prstShdw prst="shdw12">
              <a:schemeClr val="bg2">
                <a:alpha val="50000"/>
              </a:schemeClr>
            </a:prstShdw>
          </a:effectLst>
          <a:extLst>
            <a:ext uri="{91240B29-F687-4F45-9708-019B960494DF}">
              <a14:hiddenLine xmlns="" xmlns:a14="http://schemas.microsoft.com/office/drawing/2010/main" w="9525" algn="ctr">
                <a:solidFill>
                  <a:schemeClr val="tx1"/>
                </a:solidFill>
                <a:round/>
                <a:headEnd/>
                <a:tailEnd/>
              </a14:hiddenLine>
            </a:ext>
          </a:extLst>
        </p:spPr>
        <p:txBody>
          <a:bodyPr wrap="none" lIns="0" tIns="0" rIns="0" bIns="0" anchor="ctr"/>
          <a:lstStyle/>
          <a:p>
            <a:endParaRPr lang="de-DE"/>
          </a:p>
        </p:txBody>
      </p:sp>
      <p:sp>
        <p:nvSpPr>
          <p:cNvPr id="8" name="Oval 8"/>
          <p:cNvSpPr>
            <a:spLocks noChangeArrowheads="1"/>
          </p:cNvSpPr>
          <p:nvPr/>
        </p:nvSpPr>
        <p:spPr bwMode="auto">
          <a:xfrm>
            <a:off x="4572000" y="3947417"/>
            <a:ext cx="107950" cy="107950"/>
          </a:xfrm>
          <a:prstGeom prst="ellipse">
            <a:avLst/>
          </a:prstGeom>
          <a:solidFill>
            <a:srgbClr val="66FF33"/>
          </a:solidFill>
          <a:ln>
            <a:noFill/>
          </a:ln>
          <a:effectLst>
            <a:prstShdw prst="shdw12">
              <a:schemeClr val="bg2">
                <a:alpha val="50000"/>
              </a:schemeClr>
            </a:prstShdw>
          </a:effectLst>
          <a:extLst>
            <a:ext uri="{91240B29-F687-4F45-9708-019B960494DF}">
              <a14:hiddenLine xmlns="" xmlns:a14="http://schemas.microsoft.com/office/drawing/2010/main" w="9525" algn="ctr">
                <a:solidFill>
                  <a:schemeClr val="tx1"/>
                </a:solidFill>
                <a:round/>
                <a:headEnd/>
                <a:tailEnd/>
              </a14:hiddenLine>
            </a:ext>
          </a:extLst>
        </p:spPr>
        <p:txBody>
          <a:bodyPr wrap="none" lIns="0" tIns="0" rIns="0" bIns="0" anchor="ctr"/>
          <a:lstStyle/>
          <a:p>
            <a:endParaRPr lang="de-DE"/>
          </a:p>
        </p:txBody>
      </p:sp>
      <p:pic>
        <p:nvPicPr>
          <p:cNvPr id="9"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19138" y="4329113"/>
            <a:ext cx="5878512" cy="1401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10" name="Text Box 10"/>
          <p:cNvSpPr txBox="1">
            <a:spLocks noChangeArrowheads="1"/>
          </p:cNvSpPr>
          <p:nvPr/>
        </p:nvSpPr>
        <p:spPr bwMode="auto">
          <a:xfrm>
            <a:off x="755650" y="5768975"/>
            <a:ext cx="7848600" cy="646331"/>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400" dirty="0" smtClean="0"/>
              <a:t>Bitte beachten: Wenn eine oder beide LEDs ständig leuchten, liegt Spannung am </a:t>
            </a:r>
            <a:r>
              <a:rPr lang="de-DE" sz="1400" dirty="0" err="1" smtClean="0"/>
              <a:t>Modbus</a:t>
            </a:r>
            <a:r>
              <a:rPr lang="de-DE" sz="1400" dirty="0" smtClean="0"/>
              <a:t>-Interface an, aber die Kommunikation steht nicht. In diesem Fall sind die Slave-ID und die Kommunikations-Einstellungen zu kontrollieren. Ebenfalls kontrollieren, ob die RS-485-Verbindung korrekt ist.</a:t>
            </a:r>
            <a:endParaRPr lang="de-DE" sz="1400" dirty="0"/>
          </a:p>
        </p:txBody>
      </p:sp>
      <p:sp>
        <p:nvSpPr>
          <p:cNvPr id="4" name="Text Box 4"/>
          <p:cNvSpPr txBox="1">
            <a:spLocks noChangeArrowheads="1"/>
          </p:cNvSpPr>
          <p:nvPr/>
        </p:nvSpPr>
        <p:spPr bwMode="auto">
          <a:xfrm>
            <a:off x="431800" y="1668924"/>
            <a:ext cx="8280400" cy="646331"/>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400" dirty="0" smtClean="0"/>
              <a:t>Wenn alle Einstellungen vorgenommen wurden, kann Spannung an das </a:t>
            </a:r>
            <a:r>
              <a:rPr lang="de-DE" sz="1400" dirty="0" err="1" smtClean="0"/>
              <a:t>Modbus</a:t>
            </a:r>
            <a:r>
              <a:rPr lang="de-DE" sz="1400" dirty="0" smtClean="0"/>
              <a:t>-RTU-Interface angelegt werden. Es beginnen beide LEDs zu blinken, wenn die beiden Kommunikationskanäle ordnungsgemäß funktionieren. Wenn eine der LEDs aus bleibt, hat der entsprechende Kanal ein Problem.</a:t>
            </a:r>
            <a:endParaRPr lang="de-DE" sz="1400" dirty="0"/>
          </a:p>
        </p:txBody>
      </p:sp>
    </p:spTree>
    <p:extLst>
      <p:ext uri="{BB962C8B-B14F-4D97-AF65-F5344CB8AC3E}">
        <p14:creationId xmlns="" xmlns:p14="http://schemas.microsoft.com/office/powerpoint/2010/main" val="2678989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35"/>
          <p:cNvSpPr>
            <a:spLocks noGrp="1"/>
          </p:cNvSpPr>
          <p:nvPr>
            <p:ph type="title"/>
          </p:nvPr>
        </p:nvSpPr>
        <p:spPr/>
        <p:txBody>
          <a:bodyPr/>
          <a:lstStyle/>
          <a:p>
            <a:pPr marL="355600" indent="-355600"/>
            <a:r>
              <a:rPr lang="de-DE" dirty="0" smtClean="0"/>
              <a:t>1.	Geräteeigene Kontakte</a:t>
            </a:r>
            <a:br>
              <a:rPr lang="de-DE" dirty="0" smtClean="0"/>
            </a:br>
            <a:r>
              <a:rPr lang="de-DE" dirty="0" smtClean="0">
                <a:solidFill>
                  <a:srgbClr val="FF0000"/>
                </a:solidFill>
              </a:rPr>
              <a:t>T10 (CN061)</a:t>
            </a:r>
            <a:endParaRPr lang="de-DE" dirty="0" smtClean="0"/>
          </a:p>
        </p:txBody>
      </p:sp>
      <p:grpSp>
        <p:nvGrpSpPr>
          <p:cNvPr id="2" name="Group 3"/>
          <p:cNvGrpSpPr>
            <a:grpSpLocks/>
          </p:cNvGrpSpPr>
          <p:nvPr/>
        </p:nvGrpSpPr>
        <p:grpSpPr bwMode="auto">
          <a:xfrm>
            <a:off x="3124200" y="2060575"/>
            <a:ext cx="871538" cy="2641600"/>
            <a:chOff x="1927" y="1434"/>
            <a:chExt cx="499" cy="1724"/>
          </a:xfrm>
        </p:grpSpPr>
        <p:grpSp>
          <p:nvGrpSpPr>
            <p:cNvPr id="3" name="Group 4"/>
            <p:cNvGrpSpPr>
              <a:grpSpLocks/>
            </p:cNvGrpSpPr>
            <p:nvPr/>
          </p:nvGrpSpPr>
          <p:grpSpPr bwMode="auto">
            <a:xfrm>
              <a:off x="1927" y="1434"/>
              <a:ext cx="499" cy="1724"/>
              <a:chOff x="1791" y="1888"/>
              <a:chExt cx="499" cy="1724"/>
            </a:xfrm>
          </p:grpSpPr>
          <p:sp>
            <p:nvSpPr>
              <p:cNvPr id="7202" name="Rectangle 5"/>
              <p:cNvSpPr>
                <a:spLocks noChangeArrowheads="1"/>
              </p:cNvSpPr>
              <p:nvPr/>
            </p:nvSpPr>
            <p:spPr bwMode="auto">
              <a:xfrm>
                <a:off x="1791" y="1888"/>
                <a:ext cx="499" cy="1724"/>
              </a:xfrm>
              <a:prstGeom prst="rect">
                <a:avLst/>
              </a:prstGeom>
              <a:noFill/>
              <a:ln w="9525">
                <a:solidFill>
                  <a:schemeClr val="tx1"/>
                </a:solidFill>
                <a:miter lim="800000"/>
                <a:headEnd/>
                <a:tailEnd/>
              </a:ln>
            </p:spPr>
            <p:txBody>
              <a:bodyPr wrap="none" anchor="ctr"/>
              <a:lstStyle/>
              <a:p>
                <a:endParaRPr lang="de-DE"/>
              </a:p>
            </p:txBody>
          </p:sp>
          <p:sp>
            <p:nvSpPr>
              <p:cNvPr id="7203" name="Line 6"/>
              <p:cNvSpPr>
                <a:spLocks noChangeShapeType="1"/>
              </p:cNvSpPr>
              <p:nvPr/>
            </p:nvSpPr>
            <p:spPr bwMode="auto">
              <a:xfrm>
                <a:off x="2018" y="1888"/>
                <a:ext cx="0" cy="1724"/>
              </a:xfrm>
              <a:prstGeom prst="line">
                <a:avLst/>
              </a:prstGeom>
              <a:noFill/>
              <a:ln w="9525">
                <a:solidFill>
                  <a:schemeClr val="tx1"/>
                </a:solidFill>
                <a:round/>
                <a:headEnd/>
                <a:tailEnd/>
              </a:ln>
            </p:spPr>
            <p:txBody>
              <a:bodyPr/>
              <a:lstStyle/>
              <a:p>
                <a:endParaRPr lang="de-DE"/>
              </a:p>
            </p:txBody>
          </p:sp>
          <p:sp>
            <p:nvSpPr>
              <p:cNvPr id="7204" name="Line 7"/>
              <p:cNvSpPr>
                <a:spLocks noChangeShapeType="1"/>
              </p:cNvSpPr>
              <p:nvPr/>
            </p:nvSpPr>
            <p:spPr bwMode="auto">
              <a:xfrm>
                <a:off x="1791" y="1888"/>
                <a:ext cx="499" cy="0"/>
              </a:xfrm>
              <a:prstGeom prst="line">
                <a:avLst/>
              </a:prstGeom>
              <a:noFill/>
              <a:ln w="9525">
                <a:solidFill>
                  <a:schemeClr val="tx1"/>
                </a:solidFill>
                <a:round/>
                <a:headEnd/>
                <a:tailEnd/>
              </a:ln>
            </p:spPr>
            <p:txBody>
              <a:bodyPr/>
              <a:lstStyle/>
              <a:p>
                <a:endParaRPr lang="de-DE"/>
              </a:p>
            </p:txBody>
          </p:sp>
          <p:sp>
            <p:nvSpPr>
              <p:cNvPr id="7205" name="Line 8"/>
              <p:cNvSpPr>
                <a:spLocks noChangeShapeType="1"/>
              </p:cNvSpPr>
              <p:nvPr/>
            </p:nvSpPr>
            <p:spPr bwMode="auto">
              <a:xfrm>
                <a:off x="1791" y="2160"/>
                <a:ext cx="499" cy="0"/>
              </a:xfrm>
              <a:prstGeom prst="line">
                <a:avLst/>
              </a:prstGeom>
              <a:noFill/>
              <a:ln w="9525">
                <a:solidFill>
                  <a:schemeClr val="tx1"/>
                </a:solidFill>
                <a:round/>
                <a:headEnd/>
                <a:tailEnd/>
              </a:ln>
            </p:spPr>
            <p:txBody>
              <a:bodyPr/>
              <a:lstStyle/>
              <a:p>
                <a:endParaRPr lang="de-DE"/>
              </a:p>
            </p:txBody>
          </p:sp>
          <p:sp>
            <p:nvSpPr>
              <p:cNvPr id="7206" name="Line 9"/>
              <p:cNvSpPr>
                <a:spLocks noChangeShapeType="1"/>
              </p:cNvSpPr>
              <p:nvPr/>
            </p:nvSpPr>
            <p:spPr bwMode="auto">
              <a:xfrm>
                <a:off x="1791" y="2432"/>
                <a:ext cx="499" cy="0"/>
              </a:xfrm>
              <a:prstGeom prst="line">
                <a:avLst/>
              </a:prstGeom>
              <a:noFill/>
              <a:ln w="9525">
                <a:solidFill>
                  <a:schemeClr val="tx1"/>
                </a:solidFill>
                <a:round/>
                <a:headEnd/>
                <a:tailEnd/>
              </a:ln>
            </p:spPr>
            <p:txBody>
              <a:bodyPr/>
              <a:lstStyle/>
              <a:p>
                <a:endParaRPr lang="de-DE"/>
              </a:p>
            </p:txBody>
          </p:sp>
          <p:sp>
            <p:nvSpPr>
              <p:cNvPr id="7207" name="Line 10"/>
              <p:cNvSpPr>
                <a:spLocks noChangeShapeType="1"/>
              </p:cNvSpPr>
              <p:nvPr/>
            </p:nvSpPr>
            <p:spPr bwMode="auto">
              <a:xfrm>
                <a:off x="1791" y="2750"/>
                <a:ext cx="499" cy="0"/>
              </a:xfrm>
              <a:prstGeom prst="line">
                <a:avLst/>
              </a:prstGeom>
              <a:noFill/>
              <a:ln w="9525">
                <a:solidFill>
                  <a:schemeClr val="tx1"/>
                </a:solidFill>
                <a:round/>
                <a:headEnd/>
                <a:tailEnd/>
              </a:ln>
            </p:spPr>
            <p:txBody>
              <a:bodyPr/>
              <a:lstStyle/>
              <a:p>
                <a:endParaRPr lang="de-DE"/>
              </a:p>
            </p:txBody>
          </p:sp>
          <p:sp>
            <p:nvSpPr>
              <p:cNvPr id="7208" name="Line 11"/>
              <p:cNvSpPr>
                <a:spLocks noChangeShapeType="1"/>
              </p:cNvSpPr>
              <p:nvPr/>
            </p:nvSpPr>
            <p:spPr bwMode="auto">
              <a:xfrm>
                <a:off x="1791" y="3022"/>
                <a:ext cx="499" cy="0"/>
              </a:xfrm>
              <a:prstGeom prst="line">
                <a:avLst/>
              </a:prstGeom>
              <a:noFill/>
              <a:ln w="9525">
                <a:solidFill>
                  <a:schemeClr val="tx1"/>
                </a:solidFill>
                <a:round/>
                <a:headEnd/>
                <a:tailEnd/>
              </a:ln>
            </p:spPr>
            <p:txBody>
              <a:bodyPr/>
              <a:lstStyle/>
              <a:p>
                <a:endParaRPr lang="de-DE"/>
              </a:p>
            </p:txBody>
          </p:sp>
          <p:sp>
            <p:nvSpPr>
              <p:cNvPr id="7209" name="Line 12"/>
              <p:cNvSpPr>
                <a:spLocks noChangeShapeType="1"/>
              </p:cNvSpPr>
              <p:nvPr/>
            </p:nvSpPr>
            <p:spPr bwMode="auto">
              <a:xfrm>
                <a:off x="1791" y="3294"/>
                <a:ext cx="499" cy="0"/>
              </a:xfrm>
              <a:prstGeom prst="line">
                <a:avLst/>
              </a:prstGeom>
              <a:noFill/>
              <a:ln w="9525">
                <a:solidFill>
                  <a:schemeClr val="tx1"/>
                </a:solidFill>
                <a:round/>
                <a:headEnd/>
                <a:tailEnd/>
              </a:ln>
            </p:spPr>
            <p:txBody>
              <a:bodyPr/>
              <a:lstStyle/>
              <a:p>
                <a:endParaRPr lang="de-DE"/>
              </a:p>
            </p:txBody>
          </p:sp>
        </p:grpSp>
        <p:sp>
          <p:nvSpPr>
            <p:cNvPr id="7190" name="Text Box 13"/>
            <p:cNvSpPr txBox="1">
              <a:spLocks noChangeArrowheads="1"/>
            </p:cNvSpPr>
            <p:nvPr/>
          </p:nvSpPr>
          <p:spPr bwMode="auto">
            <a:xfrm>
              <a:off x="1932" y="1434"/>
              <a:ext cx="193" cy="298"/>
            </a:xfrm>
            <a:prstGeom prst="rect">
              <a:avLst/>
            </a:prstGeom>
            <a:noFill/>
            <a:ln w="9525">
              <a:noFill/>
              <a:miter lim="800000"/>
              <a:headEnd/>
              <a:tailEnd/>
            </a:ln>
          </p:spPr>
          <p:txBody>
            <a:bodyPr wrap="none">
              <a:spAutoFit/>
            </a:bodyPr>
            <a:lstStyle/>
            <a:p>
              <a:r>
                <a:rPr lang="en-US">
                  <a:latin typeface="Times" charset="0"/>
                  <a:ea typeface="Geneva" pitchFamily="-31" charset="-128"/>
                  <a:cs typeface="Times New Roman" pitchFamily="18" charset="0"/>
                </a:rPr>
                <a:t>1</a:t>
              </a:r>
            </a:p>
          </p:txBody>
        </p:sp>
        <p:sp>
          <p:nvSpPr>
            <p:cNvPr id="7191" name="Text Box 14"/>
            <p:cNvSpPr txBox="1">
              <a:spLocks noChangeArrowheads="1"/>
            </p:cNvSpPr>
            <p:nvPr/>
          </p:nvSpPr>
          <p:spPr bwMode="auto">
            <a:xfrm>
              <a:off x="2160" y="1434"/>
              <a:ext cx="236" cy="298"/>
            </a:xfrm>
            <a:prstGeom prst="rect">
              <a:avLst/>
            </a:prstGeom>
            <a:noFill/>
            <a:ln w="9525">
              <a:noFill/>
              <a:miter lim="800000"/>
              <a:headEnd/>
              <a:tailEnd/>
            </a:ln>
          </p:spPr>
          <p:txBody>
            <a:bodyPr wrap="none">
              <a:spAutoFit/>
            </a:bodyPr>
            <a:lstStyle/>
            <a:p>
              <a:r>
                <a:rPr lang="en-US">
                  <a:latin typeface="Times" charset="0"/>
                  <a:ea typeface="Geneva" pitchFamily="-31" charset="-128"/>
                  <a:cs typeface="Times New Roman" pitchFamily="18" charset="0"/>
                </a:rPr>
                <a:t> 1</a:t>
              </a:r>
            </a:p>
          </p:txBody>
        </p:sp>
        <p:sp>
          <p:nvSpPr>
            <p:cNvPr id="7192" name="Text Box 15"/>
            <p:cNvSpPr txBox="1">
              <a:spLocks noChangeArrowheads="1"/>
            </p:cNvSpPr>
            <p:nvPr/>
          </p:nvSpPr>
          <p:spPr bwMode="auto">
            <a:xfrm>
              <a:off x="1940" y="1706"/>
              <a:ext cx="318" cy="299"/>
            </a:xfrm>
            <a:prstGeom prst="rect">
              <a:avLst/>
            </a:prstGeom>
            <a:noFill/>
            <a:ln w="9525">
              <a:noFill/>
              <a:miter lim="800000"/>
              <a:headEnd/>
              <a:tailEnd/>
            </a:ln>
          </p:spPr>
          <p:txBody>
            <a:bodyPr>
              <a:spAutoFit/>
            </a:bodyPr>
            <a:lstStyle/>
            <a:p>
              <a:r>
                <a:rPr lang="en-US">
                  <a:latin typeface="Times" charset="0"/>
                  <a:ea typeface="Geneva" pitchFamily="-31" charset="-128"/>
                  <a:cs typeface="Times New Roman" pitchFamily="18" charset="0"/>
                </a:rPr>
                <a:t>2</a:t>
              </a:r>
            </a:p>
          </p:txBody>
        </p:sp>
        <p:sp>
          <p:nvSpPr>
            <p:cNvPr id="7193" name="Text Box 16"/>
            <p:cNvSpPr txBox="1">
              <a:spLocks noChangeArrowheads="1"/>
            </p:cNvSpPr>
            <p:nvPr/>
          </p:nvSpPr>
          <p:spPr bwMode="auto">
            <a:xfrm>
              <a:off x="2160" y="1706"/>
              <a:ext cx="236" cy="299"/>
            </a:xfrm>
            <a:prstGeom prst="rect">
              <a:avLst/>
            </a:prstGeom>
            <a:noFill/>
            <a:ln w="9525">
              <a:noFill/>
              <a:miter lim="800000"/>
              <a:headEnd/>
              <a:tailEnd/>
            </a:ln>
          </p:spPr>
          <p:txBody>
            <a:bodyPr wrap="none">
              <a:spAutoFit/>
            </a:bodyPr>
            <a:lstStyle/>
            <a:p>
              <a:r>
                <a:rPr lang="en-US">
                  <a:latin typeface="Times" charset="0"/>
                  <a:ea typeface="Geneva" pitchFamily="-31" charset="-128"/>
                  <a:cs typeface="Times New Roman" pitchFamily="18" charset="0"/>
                </a:rPr>
                <a:t> 2</a:t>
              </a:r>
            </a:p>
          </p:txBody>
        </p:sp>
        <p:sp>
          <p:nvSpPr>
            <p:cNvPr id="7194" name="Text Box 17"/>
            <p:cNvSpPr txBox="1">
              <a:spLocks noChangeArrowheads="1"/>
            </p:cNvSpPr>
            <p:nvPr/>
          </p:nvSpPr>
          <p:spPr bwMode="auto">
            <a:xfrm>
              <a:off x="1932" y="1979"/>
              <a:ext cx="193" cy="298"/>
            </a:xfrm>
            <a:prstGeom prst="rect">
              <a:avLst/>
            </a:prstGeom>
            <a:noFill/>
            <a:ln w="9525">
              <a:noFill/>
              <a:miter lim="800000"/>
              <a:headEnd/>
              <a:tailEnd/>
            </a:ln>
          </p:spPr>
          <p:txBody>
            <a:bodyPr wrap="none">
              <a:spAutoFit/>
            </a:bodyPr>
            <a:lstStyle/>
            <a:p>
              <a:r>
                <a:rPr lang="en-US">
                  <a:latin typeface="Times" charset="0"/>
                  <a:ea typeface="Geneva" pitchFamily="-31" charset="-128"/>
                  <a:cs typeface="Times New Roman" pitchFamily="18" charset="0"/>
                </a:rPr>
                <a:t>3</a:t>
              </a:r>
            </a:p>
          </p:txBody>
        </p:sp>
        <p:sp>
          <p:nvSpPr>
            <p:cNvPr id="7195" name="Text Box 18"/>
            <p:cNvSpPr txBox="1">
              <a:spLocks noChangeArrowheads="1"/>
            </p:cNvSpPr>
            <p:nvPr/>
          </p:nvSpPr>
          <p:spPr bwMode="auto">
            <a:xfrm>
              <a:off x="2160" y="1979"/>
              <a:ext cx="236" cy="298"/>
            </a:xfrm>
            <a:prstGeom prst="rect">
              <a:avLst/>
            </a:prstGeom>
            <a:noFill/>
            <a:ln w="9525">
              <a:noFill/>
              <a:miter lim="800000"/>
              <a:headEnd/>
              <a:tailEnd/>
            </a:ln>
          </p:spPr>
          <p:txBody>
            <a:bodyPr wrap="none">
              <a:spAutoFit/>
            </a:bodyPr>
            <a:lstStyle/>
            <a:p>
              <a:r>
                <a:rPr lang="en-US">
                  <a:latin typeface="Times" charset="0"/>
                  <a:ea typeface="Geneva" pitchFamily="-31" charset="-128"/>
                  <a:cs typeface="Times New Roman" pitchFamily="18" charset="0"/>
                </a:rPr>
                <a:t> 3</a:t>
              </a:r>
            </a:p>
          </p:txBody>
        </p:sp>
        <p:sp>
          <p:nvSpPr>
            <p:cNvPr id="7196" name="Text Box 19"/>
            <p:cNvSpPr txBox="1">
              <a:spLocks noChangeArrowheads="1"/>
            </p:cNvSpPr>
            <p:nvPr/>
          </p:nvSpPr>
          <p:spPr bwMode="auto">
            <a:xfrm>
              <a:off x="2206" y="2296"/>
              <a:ext cx="193" cy="298"/>
            </a:xfrm>
            <a:prstGeom prst="rect">
              <a:avLst/>
            </a:prstGeom>
            <a:noFill/>
            <a:ln w="9525">
              <a:noFill/>
              <a:miter lim="800000"/>
              <a:headEnd/>
              <a:tailEnd/>
            </a:ln>
          </p:spPr>
          <p:txBody>
            <a:bodyPr wrap="none">
              <a:spAutoFit/>
            </a:bodyPr>
            <a:lstStyle/>
            <a:p>
              <a:r>
                <a:rPr lang="en-US">
                  <a:latin typeface="Times" charset="0"/>
                  <a:ea typeface="Geneva" pitchFamily="-31" charset="-128"/>
                  <a:cs typeface="Times New Roman" pitchFamily="18" charset="0"/>
                </a:rPr>
                <a:t>4</a:t>
              </a:r>
            </a:p>
          </p:txBody>
        </p:sp>
        <p:sp>
          <p:nvSpPr>
            <p:cNvPr id="7197" name="Text Box 20"/>
            <p:cNvSpPr txBox="1">
              <a:spLocks noChangeArrowheads="1"/>
            </p:cNvSpPr>
            <p:nvPr/>
          </p:nvSpPr>
          <p:spPr bwMode="auto">
            <a:xfrm>
              <a:off x="1932" y="2296"/>
              <a:ext cx="193" cy="298"/>
            </a:xfrm>
            <a:prstGeom prst="rect">
              <a:avLst/>
            </a:prstGeom>
            <a:noFill/>
            <a:ln w="9525">
              <a:noFill/>
              <a:miter lim="800000"/>
              <a:headEnd/>
              <a:tailEnd/>
            </a:ln>
          </p:spPr>
          <p:txBody>
            <a:bodyPr wrap="none">
              <a:spAutoFit/>
            </a:bodyPr>
            <a:lstStyle/>
            <a:p>
              <a:r>
                <a:rPr lang="en-US">
                  <a:latin typeface="Times" charset="0"/>
                  <a:ea typeface="Geneva" pitchFamily="-31" charset="-128"/>
                  <a:cs typeface="Times New Roman" pitchFamily="18" charset="0"/>
                </a:rPr>
                <a:t>4</a:t>
              </a:r>
            </a:p>
          </p:txBody>
        </p:sp>
        <p:sp>
          <p:nvSpPr>
            <p:cNvPr id="7198" name="Text Box 21"/>
            <p:cNvSpPr txBox="1">
              <a:spLocks noChangeArrowheads="1"/>
            </p:cNvSpPr>
            <p:nvPr/>
          </p:nvSpPr>
          <p:spPr bwMode="auto">
            <a:xfrm>
              <a:off x="1932" y="2568"/>
              <a:ext cx="193" cy="299"/>
            </a:xfrm>
            <a:prstGeom prst="rect">
              <a:avLst/>
            </a:prstGeom>
            <a:noFill/>
            <a:ln w="9525">
              <a:noFill/>
              <a:miter lim="800000"/>
              <a:headEnd/>
              <a:tailEnd/>
            </a:ln>
          </p:spPr>
          <p:txBody>
            <a:bodyPr wrap="none">
              <a:spAutoFit/>
            </a:bodyPr>
            <a:lstStyle/>
            <a:p>
              <a:r>
                <a:rPr lang="en-US">
                  <a:latin typeface="Times" charset="0"/>
                  <a:ea typeface="Geneva" pitchFamily="-31" charset="-128"/>
                  <a:cs typeface="Times New Roman" pitchFamily="18" charset="0"/>
                </a:rPr>
                <a:t>5</a:t>
              </a:r>
            </a:p>
          </p:txBody>
        </p:sp>
        <p:sp>
          <p:nvSpPr>
            <p:cNvPr id="7199" name="Text Box 22"/>
            <p:cNvSpPr txBox="1">
              <a:spLocks noChangeArrowheads="1"/>
            </p:cNvSpPr>
            <p:nvPr/>
          </p:nvSpPr>
          <p:spPr bwMode="auto">
            <a:xfrm>
              <a:off x="2206" y="2568"/>
              <a:ext cx="193" cy="299"/>
            </a:xfrm>
            <a:prstGeom prst="rect">
              <a:avLst/>
            </a:prstGeom>
            <a:noFill/>
            <a:ln w="9525">
              <a:noFill/>
              <a:miter lim="800000"/>
              <a:headEnd/>
              <a:tailEnd/>
            </a:ln>
          </p:spPr>
          <p:txBody>
            <a:bodyPr wrap="none">
              <a:spAutoFit/>
            </a:bodyPr>
            <a:lstStyle/>
            <a:p>
              <a:r>
                <a:rPr lang="en-US">
                  <a:latin typeface="Times" charset="0"/>
                  <a:ea typeface="Geneva" pitchFamily="-31" charset="-128"/>
                  <a:cs typeface="Times New Roman" pitchFamily="18" charset="0"/>
                </a:rPr>
                <a:t>5</a:t>
              </a:r>
            </a:p>
          </p:txBody>
        </p:sp>
        <p:sp>
          <p:nvSpPr>
            <p:cNvPr id="7200" name="Text Box 23"/>
            <p:cNvSpPr txBox="1">
              <a:spLocks noChangeArrowheads="1"/>
            </p:cNvSpPr>
            <p:nvPr/>
          </p:nvSpPr>
          <p:spPr bwMode="auto">
            <a:xfrm>
              <a:off x="1932" y="2840"/>
              <a:ext cx="193" cy="298"/>
            </a:xfrm>
            <a:prstGeom prst="rect">
              <a:avLst/>
            </a:prstGeom>
            <a:noFill/>
            <a:ln w="9525">
              <a:noFill/>
              <a:miter lim="800000"/>
              <a:headEnd/>
              <a:tailEnd/>
            </a:ln>
          </p:spPr>
          <p:txBody>
            <a:bodyPr wrap="none">
              <a:spAutoFit/>
            </a:bodyPr>
            <a:lstStyle/>
            <a:p>
              <a:r>
                <a:rPr lang="en-US">
                  <a:latin typeface="Times" charset="0"/>
                  <a:ea typeface="Geneva" pitchFamily="-31" charset="-128"/>
                  <a:cs typeface="Times New Roman" pitchFamily="18" charset="0"/>
                </a:rPr>
                <a:t>6</a:t>
              </a:r>
            </a:p>
          </p:txBody>
        </p:sp>
        <p:sp>
          <p:nvSpPr>
            <p:cNvPr id="7201" name="Text Box 24"/>
            <p:cNvSpPr txBox="1">
              <a:spLocks noChangeArrowheads="1"/>
            </p:cNvSpPr>
            <p:nvPr/>
          </p:nvSpPr>
          <p:spPr bwMode="auto">
            <a:xfrm>
              <a:off x="2206" y="2840"/>
              <a:ext cx="193" cy="298"/>
            </a:xfrm>
            <a:prstGeom prst="rect">
              <a:avLst/>
            </a:prstGeom>
            <a:noFill/>
            <a:ln w="9525">
              <a:noFill/>
              <a:miter lim="800000"/>
              <a:headEnd/>
              <a:tailEnd/>
            </a:ln>
          </p:spPr>
          <p:txBody>
            <a:bodyPr wrap="none">
              <a:spAutoFit/>
            </a:bodyPr>
            <a:lstStyle/>
            <a:p>
              <a:r>
                <a:rPr lang="en-US">
                  <a:latin typeface="Times" charset="0"/>
                  <a:ea typeface="Geneva" pitchFamily="-31" charset="-128"/>
                  <a:cs typeface="Times New Roman" pitchFamily="18" charset="0"/>
                </a:rPr>
                <a:t>6</a:t>
              </a:r>
            </a:p>
          </p:txBody>
        </p:sp>
      </p:grpSp>
      <p:sp>
        <p:nvSpPr>
          <p:cNvPr id="7174" name="Line 25"/>
          <p:cNvSpPr>
            <a:spLocks noChangeShapeType="1"/>
          </p:cNvSpPr>
          <p:nvPr/>
        </p:nvSpPr>
        <p:spPr bwMode="auto">
          <a:xfrm flipH="1">
            <a:off x="1547813" y="2203450"/>
            <a:ext cx="1582737" cy="0"/>
          </a:xfrm>
          <a:prstGeom prst="line">
            <a:avLst/>
          </a:prstGeom>
          <a:noFill/>
          <a:ln w="28575">
            <a:solidFill>
              <a:schemeClr val="tx1"/>
            </a:solidFill>
            <a:round/>
            <a:headEnd/>
            <a:tailEnd/>
          </a:ln>
        </p:spPr>
        <p:txBody>
          <a:bodyPr/>
          <a:lstStyle/>
          <a:p>
            <a:endParaRPr lang="de-DE"/>
          </a:p>
        </p:txBody>
      </p:sp>
      <p:sp>
        <p:nvSpPr>
          <p:cNvPr id="7175" name="Line 26"/>
          <p:cNvSpPr>
            <a:spLocks noChangeShapeType="1"/>
          </p:cNvSpPr>
          <p:nvPr/>
        </p:nvSpPr>
        <p:spPr bwMode="auto">
          <a:xfrm flipH="1">
            <a:off x="1547813" y="2635250"/>
            <a:ext cx="1582737" cy="0"/>
          </a:xfrm>
          <a:prstGeom prst="line">
            <a:avLst/>
          </a:prstGeom>
          <a:noFill/>
          <a:ln w="28575">
            <a:solidFill>
              <a:schemeClr val="tx1"/>
            </a:solidFill>
            <a:round/>
            <a:headEnd/>
            <a:tailEnd/>
          </a:ln>
        </p:spPr>
        <p:txBody>
          <a:bodyPr/>
          <a:lstStyle/>
          <a:p>
            <a:endParaRPr lang="de-DE"/>
          </a:p>
        </p:txBody>
      </p:sp>
      <p:sp>
        <p:nvSpPr>
          <p:cNvPr id="7176" name="Line 27"/>
          <p:cNvSpPr>
            <a:spLocks noChangeShapeType="1"/>
          </p:cNvSpPr>
          <p:nvPr/>
        </p:nvSpPr>
        <p:spPr bwMode="auto">
          <a:xfrm flipH="1" flipV="1">
            <a:off x="1331913" y="2203450"/>
            <a:ext cx="215900" cy="431800"/>
          </a:xfrm>
          <a:prstGeom prst="line">
            <a:avLst/>
          </a:prstGeom>
          <a:noFill/>
          <a:ln w="28575">
            <a:solidFill>
              <a:schemeClr val="tx1"/>
            </a:solidFill>
            <a:round/>
            <a:headEnd/>
            <a:tailEnd/>
          </a:ln>
        </p:spPr>
        <p:txBody>
          <a:bodyPr/>
          <a:lstStyle/>
          <a:p>
            <a:endParaRPr lang="de-DE"/>
          </a:p>
        </p:txBody>
      </p:sp>
      <p:sp>
        <p:nvSpPr>
          <p:cNvPr id="7177" name="Text Box 28"/>
          <p:cNvSpPr txBox="1">
            <a:spLocks noChangeArrowheads="1"/>
          </p:cNvSpPr>
          <p:nvPr/>
        </p:nvSpPr>
        <p:spPr bwMode="auto">
          <a:xfrm>
            <a:off x="1166813" y="2698750"/>
            <a:ext cx="1749425" cy="369888"/>
          </a:xfrm>
          <a:prstGeom prst="rect">
            <a:avLst/>
          </a:prstGeom>
          <a:noFill/>
          <a:ln w="9525">
            <a:noFill/>
            <a:miter lim="800000"/>
            <a:headEnd/>
            <a:tailEnd/>
          </a:ln>
        </p:spPr>
        <p:txBody>
          <a:bodyPr wrap="none">
            <a:spAutoFit/>
          </a:bodyPr>
          <a:lstStyle/>
          <a:p>
            <a:r>
              <a:rPr lang="en-US" sz="1800">
                <a:latin typeface="Arial Unicode MS" pitchFamily="34" charset="-128"/>
                <a:ea typeface="Arial Unicode MS" pitchFamily="34" charset="-128"/>
                <a:cs typeface="Arial Unicode MS" pitchFamily="34" charset="-128"/>
              </a:rPr>
              <a:t>Eingangssignal</a:t>
            </a:r>
          </a:p>
        </p:txBody>
      </p:sp>
      <p:sp>
        <p:nvSpPr>
          <p:cNvPr id="7178" name="AutoShape 29"/>
          <p:cNvSpPr>
            <a:spLocks noChangeArrowheads="1"/>
          </p:cNvSpPr>
          <p:nvPr/>
        </p:nvSpPr>
        <p:spPr bwMode="auto">
          <a:xfrm>
            <a:off x="4284663" y="2132013"/>
            <a:ext cx="976312" cy="485775"/>
          </a:xfrm>
          <a:prstGeom prst="rightArrow">
            <a:avLst>
              <a:gd name="adj1" fmla="val 50000"/>
              <a:gd name="adj2" fmla="val 50245"/>
            </a:avLst>
          </a:prstGeom>
          <a:solidFill>
            <a:schemeClr val="folHlink"/>
          </a:solidFill>
          <a:ln w="9525">
            <a:solidFill>
              <a:schemeClr val="tx1"/>
            </a:solidFill>
            <a:miter lim="800000"/>
            <a:headEnd/>
            <a:tailEnd/>
          </a:ln>
        </p:spPr>
        <p:txBody>
          <a:bodyPr wrap="none" anchor="ctr"/>
          <a:lstStyle/>
          <a:p>
            <a:endParaRPr lang="de-DE"/>
          </a:p>
        </p:txBody>
      </p:sp>
      <p:sp>
        <p:nvSpPr>
          <p:cNvPr id="7179" name="Text Box 30"/>
          <p:cNvSpPr txBox="1">
            <a:spLocks noChangeArrowheads="1"/>
          </p:cNvSpPr>
          <p:nvPr/>
        </p:nvSpPr>
        <p:spPr bwMode="auto">
          <a:xfrm>
            <a:off x="5435600" y="2203450"/>
            <a:ext cx="2274888" cy="369888"/>
          </a:xfrm>
          <a:prstGeom prst="rect">
            <a:avLst/>
          </a:prstGeom>
          <a:noFill/>
          <a:ln w="9525">
            <a:noFill/>
            <a:miter lim="800000"/>
            <a:headEnd/>
            <a:tailEnd/>
          </a:ln>
        </p:spPr>
        <p:txBody>
          <a:bodyPr wrap="none">
            <a:spAutoFit/>
          </a:bodyPr>
          <a:lstStyle/>
          <a:p>
            <a:r>
              <a:rPr lang="de-DE" sz="1800">
                <a:latin typeface="Arial Unicode MS" pitchFamily="34" charset="-128"/>
                <a:ea typeface="Arial Unicode MS" pitchFamily="34" charset="-128"/>
                <a:cs typeface="Arial Unicode MS" pitchFamily="34" charset="-128"/>
              </a:rPr>
              <a:t>Innengerät EIN/AUS</a:t>
            </a:r>
          </a:p>
        </p:txBody>
      </p:sp>
      <p:sp>
        <p:nvSpPr>
          <p:cNvPr id="7180" name="Line 31"/>
          <p:cNvSpPr>
            <a:spLocks noChangeShapeType="1"/>
          </p:cNvSpPr>
          <p:nvPr/>
        </p:nvSpPr>
        <p:spPr bwMode="auto">
          <a:xfrm>
            <a:off x="3995738" y="3571875"/>
            <a:ext cx="792162" cy="0"/>
          </a:xfrm>
          <a:prstGeom prst="line">
            <a:avLst/>
          </a:prstGeom>
          <a:noFill/>
          <a:ln w="28575">
            <a:solidFill>
              <a:schemeClr val="tx1"/>
            </a:solidFill>
            <a:round/>
            <a:headEnd/>
            <a:tailEnd/>
          </a:ln>
        </p:spPr>
        <p:txBody>
          <a:bodyPr/>
          <a:lstStyle/>
          <a:p>
            <a:endParaRPr lang="de-DE"/>
          </a:p>
        </p:txBody>
      </p:sp>
      <p:sp>
        <p:nvSpPr>
          <p:cNvPr id="7181" name="Line 32"/>
          <p:cNvSpPr>
            <a:spLocks noChangeShapeType="1"/>
          </p:cNvSpPr>
          <p:nvPr/>
        </p:nvSpPr>
        <p:spPr bwMode="auto">
          <a:xfrm>
            <a:off x="3995738" y="4003675"/>
            <a:ext cx="792162" cy="0"/>
          </a:xfrm>
          <a:prstGeom prst="line">
            <a:avLst/>
          </a:prstGeom>
          <a:noFill/>
          <a:ln w="28575">
            <a:solidFill>
              <a:schemeClr val="tx1"/>
            </a:solidFill>
            <a:round/>
            <a:headEnd/>
            <a:tailEnd/>
          </a:ln>
        </p:spPr>
        <p:txBody>
          <a:bodyPr/>
          <a:lstStyle/>
          <a:p>
            <a:endParaRPr lang="de-DE"/>
          </a:p>
        </p:txBody>
      </p:sp>
      <p:sp>
        <p:nvSpPr>
          <p:cNvPr id="7182" name="Text Box 33"/>
          <p:cNvSpPr txBox="1">
            <a:spLocks noChangeArrowheads="1"/>
          </p:cNvSpPr>
          <p:nvPr/>
        </p:nvSpPr>
        <p:spPr bwMode="auto">
          <a:xfrm>
            <a:off x="4787900" y="3571875"/>
            <a:ext cx="2903538" cy="369888"/>
          </a:xfrm>
          <a:prstGeom prst="rect">
            <a:avLst/>
          </a:prstGeom>
          <a:noFill/>
          <a:ln w="9525">
            <a:noFill/>
            <a:miter lim="800000"/>
            <a:headEnd/>
            <a:tailEnd/>
          </a:ln>
        </p:spPr>
        <p:txBody>
          <a:bodyPr wrap="none">
            <a:spAutoFit/>
          </a:bodyPr>
          <a:lstStyle/>
          <a:p>
            <a:r>
              <a:rPr lang="de-DE" sz="1800">
                <a:latin typeface="Arial Unicode MS" pitchFamily="34" charset="-128"/>
                <a:ea typeface="Arial Unicode MS" pitchFamily="34" charset="-128"/>
                <a:cs typeface="Arial Unicode MS" pitchFamily="34" charset="-128"/>
              </a:rPr>
              <a:t>Betriebsausgang EIN/AUS</a:t>
            </a:r>
          </a:p>
        </p:txBody>
      </p:sp>
      <p:pic>
        <p:nvPicPr>
          <p:cNvPr id="37" name="Picture 34"/>
          <p:cNvPicPr>
            <a:picLocks noChangeAspect="1" noChangeArrowheads="1"/>
          </p:cNvPicPr>
          <p:nvPr/>
        </p:nvPicPr>
        <p:blipFill>
          <a:blip r:embed="rId2"/>
          <a:srcRect b="2082"/>
          <a:stretch>
            <a:fillRect/>
          </a:stretch>
        </p:blipFill>
        <p:spPr bwMode="auto">
          <a:xfrm>
            <a:off x="755650" y="4121150"/>
            <a:ext cx="6911975" cy="2260178"/>
          </a:xfrm>
          <a:prstGeom prst="rect">
            <a:avLst/>
          </a:prstGeom>
          <a:noFill/>
          <a:ln w="19050">
            <a:solidFill>
              <a:schemeClr val="tx1"/>
            </a:solidFill>
            <a:miter lim="800000"/>
            <a:headEnd/>
            <a:tailEnd/>
          </a:ln>
        </p:spPr>
      </p:pic>
      <p:sp>
        <p:nvSpPr>
          <p:cNvPr id="48" name="Rechteck 47"/>
          <p:cNvSpPr>
            <a:spLocks noChangeArrowheads="1"/>
          </p:cNvSpPr>
          <p:nvPr/>
        </p:nvSpPr>
        <p:spPr bwMode="auto">
          <a:xfrm>
            <a:off x="3851275" y="4475163"/>
            <a:ext cx="971550" cy="331787"/>
          </a:xfrm>
          <a:prstGeom prst="rect">
            <a:avLst/>
          </a:prstGeom>
          <a:solidFill>
            <a:srgbClr val="C00000"/>
          </a:solidFill>
          <a:ln w="19050" algn="ctr">
            <a:solidFill>
              <a:schemeClr val="tx2"/>
            </a:solidFill>
            <a:round/>
            <a:headEnd/>
            <a:tailEnd/>
          </a:ln>
        </p:spPr>
        <p:txBody>
          <a:bodyPr/>
          <a:lstStyle/>
          <a:p>
            <a:endParaRPr lang="de-DE"/>
          </a:p>
        </p:txBody>
      </p:sp>
      <p:grpSp>
        <p:nvGrpSpPr>
          <p:cNvPr id="4" name="Gruppieren 50"/>
          <p:cNvGrpSpPr>
            <a:grpSpLocks/>
          </p:cNvGrpSpPr>
          <p:nvPr/>
        </p:nvGrpSpPr>
        <p:grpSpPr bwMode="auto">
          <a:xfrm>
            <a:off x="5580063" y="4475163"/>
            <a:ext cx="1792287" cy="331787"/>
            <a:chOff x="5580112" y="4474896"/>
            <a:chExt cx="1792237" cy="331849"/>
          </a:xfrm>
        </p:grpSpPr>
        <p:sp>
          <p:nvSpPr>
            <p:cNvPr id="7187" name="Rechteck 48"/>
            <p:cNvSpPr>
              <a:spLocks noChangeArrowheads="1"/>
            </p:cNvSpPr>
            <p:nvPr/>
          </p:nvSpPr>
          <p:spPr bwMode="auto">
            <a:xfrm>
              <a:off x="5580112" y="4474896"/>
              <a:ext cx="1768426" cy="331773"/>
            </a:xfrm>
            <a:prstGeom prst="rect">
              <a:avLst/>
            </a:prstGeom>
            <a:solidFill>
              <a:srgbClr val="C00000"/>
            </a:solidFill>
            <a:ln w="19050" algn="ctr">
              <a:solidFill>
                <a:schemeClr val="tx2"/>
              </a:solidFill>
              <a:round/>
              <a:headEnd/>
              <a:tailEnd/>
            </a:ln>
          </p:spPr>
          <p:txBody>
            <a:bodyPr/>
            <a:lstStyle/>
            <a:p>
              <a:endParaRPr lang="de-DE"/>
            </a:p>
          </p:txBody>
        </p:sp>
        <p:sp>
          <p:nvSpPr>
            <p:cNvPr id="7188" name="Rechteck 49"/>
            <p:cNvSpPr>
              <a:spLocks noChangeArrowheads="1"/>
            </p:cNvSpPr>
            <p:nvPr/>
          </p:nvSpPr>
          <p:spPr bwMode="auto">
            <a:xfrm>
              <a:off x="5584874" y="4474972"/>
              <a:ext cx="1787475" cy="331773"/>
            </a:xfrm>
            <a:prstGeom prst="rect">
              <a:avLst/>
            </a:prstGeom>
            <a:solidFill>
              <a:srgbClr val="C00000"/>
            </a:solidFill>
            <a:ln w="19050" algn="ctr">
              <a:noFill/>
              <a:round/>
              <a:headEnd/>
              <a:tailEnd/>
            </a:ln>
          </p:spPr>
          <p:txBody>
            <a:bodyPr/>
            <a:lstStyle/>
            <a:p>
              <a:endParaRPr lang="de-DE"/>
            </a:p>
          </p:txBody>
        </p:sp>
      </p:grpSp>
      <p:sp>
        <p:nvSpPr>
          <p:cNvPr id="52" name="Textfeld 51"/>
          <p:cNvSpPr txBox="1">
            <a:spLocks noChangeArrowheads="1"/>
          </p:cNvSpPr>
          <p:nvPr/>
        </p:nvSpPr>
        <p:spPr bwMode="auto">
          <a:xfrm>
            <a:off x="611188" y="3137904"/>
            <a:ext cx="7200900" cy="923330"/>
          </a:xfrm>
          <a:prstGeom prst="rect">
            <a:avLst/>
          </a:prstGeom>
          <a:solidFill>
            <a:schemeClr val="bg2"/>
          </a:solidFill>
          <a:ln w="19050">
            <a:solidFill>
              <a:schemeClr val="tx1"/>
            </a:solidFill>
            <a:miter lim="800000"/>
            <a:headEnd/>
            <a:tailEnd/>
          </a:ln>
        </p:spPr>
        <p:txBody>
          <a:bodyPr anchor="ctr">
            <a:spAutoFit/>
          </a:bodyPr>
          <a:lstStyle/>
          <a:p>
            <a:pPr algn="ctr"/>
            <a:r>
              <a:rPr lang="de-DE" dirty="0"/>
              <a:t>Um von Wischimpuls auf Dauersignal umzustellen, kann die Kontaktbrücke JP001 auf der Innengeräteplatine zu durchtrennt werden.</a:t>
            </a:r>
          </a:p>
        </p:txBody>
      </p:sp>
      <p:sp>
        <p:nvSpPr>
          <p:cNvPr id="41" name="CasellaDiTesto 13"/>
          <p:cNvSpPr txBox="1"/>
          <p:nvPr/>
        </p:nvSpPr>
        <p:spPr>
          <a:xfrm>
            <a:off x="303212" y="1124744"/>
            <a:ext cx="8561178"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T10-1/2: Wischkontakt (min. 300 ms) </a:t>
            </a:r>
            <a:r>
              <a:rPr lang="de-DE" dirty="0" smtClean="0">
                <a:latin typeface="Arial" pitchFamily="34" charset="0"/>
                <a:cs typeface="Arial" pitchFamily="34" charset="0"/>
                <a:sym typeface="Wingdings" pitchFamily="2" charset="2"/>
              </a:rPr>
              <a:t>bzw. Dauerkontakt</a:t>
            </a:r>
            <a:endParaRPr lang="de-DE" dirty="0">
              <a:latin typeface="Arial" pitchFamily="34" charset="0"/>
              <a:cs typeface="Arial" pitchFamily="34" charset="0"/>
            </a:endParaRPr>
          </a:p>
        </p:txBody>
      </p:sp>
      <p:sp>
        <p:nvSpPr>
          <p:cNvPr id="42" name="Textfeld 41"/>
          <p:cNvSpPr txBox="1"/>
          <p:nvPr/>
        </p:nvSpPr>
        <p:spPr>
          <a:xfrm>
            <a:off x="278680" y="1617204"/>
            <a:ext cx="4489804" cy="369332"/>
          </a:xfrm>
          <a:prstGeom prst="rect">
            <a:avLst/>
          </a:prstGeom>
          <a:noFill/>
        </p:spPr>
        <p:txBody>
          <a:bodyPr wrap="square" rtlCol="0">
            <a:spAutoFit/>
          </a:bodyPr>
          <a:lstStyle/>
          <a:p>
            <a:r>
              <a:rPr lang="de-DE" dirty="0" smtClean="0">
                <a:latin typeface="Arial" pitchFamily="34" charset="0"/>
                <a:cs typeface="Arial" pitchFamily="34" charset="0"/>
              </a:rPr>
              <a:t>Umschalten des </a:t>
            </a:r>
            <a:r>
              <a:rPr lang="de-DE" dirty="0" smtClean="0">
                <a:latin typeface="Arial" pitchFamily="34" charset="0"/>
                <a:cs typeface="Arial" pitchFamily="34" charset="0"/>
              </a:rPr>
              <a:t>Betriebszustands</a:t>
            </a:r>
            <a:endParaRPr lang="de-DE"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linds(horizontal)">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linds(horizontal)">
                                      <p:cBhvr>
                                        <p:cTn id="17" dur="500"/>
                                        <p:tgtEl>
                                          <p:spTgt spid="48"/>
                                        </p:tgtEl>
                                      </p:cBhvr>
                                    </p:animEffect>
                                  </p:childTnLst>
                                </p:cTn>
                              </p:par>
                              <p:par>
                                <p:cTn id="18" presetID="3"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460" t="1748" r="5663" b="62727"/>
          <a:stretch/>
        </p:blipFill>
        <p:spPr bwMode="auto">
          <a:xfrm>
            <a:off x="1003852" y="1845943"/>
            <a:ext cx="6450496" cy="15505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6" name="Título 9"/>
          <p:cNvSpPr>
            <a:spLocks noGrp="1"/>
          </p:cNvSpPr>
          <p:nvPr>
            <p:ph type="title"/>
          </p:nvPr>
        </p:nvSpPr>
        <p:spPr/>
        <p:txBody>
          <a:bodyPr>
            <a:normAutofit/>
          </a:bodyPr>
          <a:lstStyle/>
          <a:p>
            <a:pPr marL="360363" indent="-360363" defTabSz="914400"/>
            <a:r>
              <a:rPr lang="de-DE" altLang="ja-JP" sz="1800" dirty="0" smtClean="0"/>
              <a:t>3.	Interfaces mit voller Kommunikation</a:t>
            </a:r>
            <a:br>
              <a:rPr lang="de-DE" altLang="ja-JP" sz="1800" dirty="0" smtClean="0"/>
            </a:br>
            <a:r>
              <a:rPr lang="de-DE" altLang="ja-JP" sz="1800" dirty="0" smtClean="0">
                <a:solidFill>
                  <a:srgbClr val="FF0000"/>
                </a:solidFill>
                <a:sym typeface="Wingdings" pitchFamily="2" charset="2"/>
              </a:rPr>
              <a:t>CZ-CFUNC2 + </a:t>
            </a:r>
            <a:r>
              <a:rPr lang="de-DE" altLang="ja-JP" sz="1800" dirty="0" err="1" smtClean="0">
                <a:solidFill>
                  <a:srgbClr val="FF0000"/>
                </a:solidFill>
                <a:sym typeface="Wingdings" pitchFamily="2" charset="2"/>
              </a:rPr>
              <a:t>Modbus</a:t>
            </a:r>
            <a:r>
              <a:rPr lang="de-DE" altLang="ja-JP" sz="1800" dirty="0" smtClean="0">
                <a:solidFill>
                  <a:srgbClr val="FF0000"/>
                </a:solidFill>
                <a:sym typeface="Wingdings" pitchFamily="2" charset="2"/>
              </a:rPr>
              <a:t> TCP (PAW-TM-MBS-TCP-128)</a:t>
            </a:r>
            <a:endParaRPr lang="de-DE" altLang="ja-JP" sz="1800" dirty="0">
              <a:solidFill>
                <a:srgbClr val="FF0000"/>
              </a:solidFill>
            </a:endParaRPr>
          </a:p>
        </p:txBody>
      </p:sp>
      <p:sp>
        <p:nvSpPr>
          <p:cNvPr id="7"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8" name="Text Box 4"/>
          <p:cNvSpPr txBox="1">
            <a:spLocks noChangeArrowheads="1"/>
          </p:cNvSpPr>
          <p:nvPr/>
        </p:nvSpPr>
        <p:spPr bwMode="auto">
          <a:xfrm>
            <a:off x="467742" y="3803349"/>
            <a:ext cx="8064500" cy="2354491"/>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marL="180975" indent="-180975">
              <a:spcBef>
                <a:spcPct val="50000"/>
              </a:spcBef>
              <a:buFont typeface="Arial" pitchFamily="34" charset="0"/>
              <a:buChar char="•"/>
            </a:pPr>
            <a:r>
              <a:rPr lang="de-DE" dirty="0" smtClean="0"/>
              <a:t>Produkte: CZ-CFUNC2 + T-Mac (TCP-Version)</a:t>
            </a:r>
          </a:p>
          <a:p>
            <a:pPr marL="180975" indent="-180975">
              <a:spcBef>
                <a:spcPct val="50000"/>
              </a:spcBef>
              <a:buFont typeface="Arial" pitchFamily="34" charset="0"/>
              <a:buChar char="•"/>
            </a:pPr>
            <a:r>
              <a:rPr lang="de-DE" dirty="0" smtClean="0"/>
              <a:t>Max. Anzahl Geräte (Gruppen) pro Interface: 128 (2 Links)</a:t>
            </a:r>
          </a:p>
          <a:p>
            <a:pPr marL="180975" indent="-180975">
              <a:spcBef>
                <a:spcPct val="50000"/>
              </a:spcBef>
              <a:buFont typeface="Arial" pitchFamily="34" charset="0"/>
              <a:buChar char="•"/>
            </a:pPr>
            <a:r>
              <a:rPr lang="de-DE" dirty="0" smtClean="0"/>
              <a:t>Konfiguration mit </a:t>
            </a:r>
            <a:r>
              <a:rPr lang="de-DE" dirty="0" err="1" smtClean="0"/>
              <a:t>Kommunikatonasadapter</a:t>
            </a:r>
            <a:r>
              <a:rPr lang="de-DE" dirty="0" smtClean="0"/>
              <a:t>:</a:t>
            </a:r>
            <a:br>
              <a:rPr lang="de-DE" dirty="0" smtClean="0"/>
            </a:br>
            <a:r>
              <a:rPr lang="de-DE" dirty="0" smtClean="0"/>
              <a:t>T-Mac ist „</a:t>
            </a:r>
            <a:r>
              <a:rPr lang="de-DE" dirty="0" err="1" smtClean="0"/>
              <a:t>plug</a:t>
            </a:r>
            <a:r>
              <a:rPr lang="de-DE" dirty="0" smtClean="0"/>
              <a:t>-</a:t>
            </a:r>
            <a:r>
              <a:rPr lang="de-DE" dirty="0" err="1" smtClean="0"/>
              <a:t>and</a:t>
            </a:r>
            <a:r>
              <a:rPr lang="de-DE" dirty="0" smtClean="0"/>
              <a:t>-</a:t>
            </a:r>
            <a:r>
              <a:rPr lang="de-DE" dirty="0" err="1" smtClean="0"/>
              <a:t>play</a:t>
            </a:r>
            <a:r>
              <a:rPr lang="de-DE" dirty="0" smtClean="0"/>
              <a:t>-fähig“, alle Register sind fest voreingestellt.</a:t>
            </a:r>
          </a:p>
          <a:p>
            <a:pPr marL="180975" indent="-180975">
              <a:spcBef>
                <a:spcPct val="50000"/>
              </a:spcBef>
              <a:buFont typeface="Arial" pitchFamily="34" charset="0"/>
              <a:buChar char="•"/>
            </a:pPr>
            <a:r>
              <a:rPr lang="de-DE" dirty="0" smtClean="0"/>
              <a:t>GLT-Konfiguration:</a:t>
            </a:r>
            <a:br>
              <a:rPr lang="de-DE" dirty="0" smtClean="0"/>
            </a:br>
            <a:r>
              <a:rPr lang="de-DE" dirty="0" smtClean="0"/>
              <a:t>Die </a:t>
            </a:r>
            <a:r>
              <a:rPr lang="de-DE" dirty="0" err="1" smtClean="0"/>
              <a:t>Modbus</a:t>
            </a:r>
            <a:r>
              <a:rPr lang="de-DE" dirty="0" smtClean="0"/>
              <a:t>-Programmierung erfolgt durch die den Integrator vor Ort in Abhängigkeit vom kundenseitigen </a:t>
            </a:r>
            <a:r>
              <a:rPr lang="de-DE" dirty="0" err="1" smtClean="0"/>
              <a:t>Modbus</a:t>
            </a:r>
            <a:r>
              <a:rPr lang="de-DE" dirty="0" smtClean="0"/>
              <a:t>-System.</a:t>
            </a:r>
            <a:endParaRPr lang="de-DE" dirty="0"/>
          </a:p>
        </p:txBody>
      </p:sp>
    </p:spTree>
    <p:extLst>
      <p:ext uri="{BB962C8B-B14F-4D97-AF65-F5344CB8AC3E}">
        <p14:creationId xmlns="" xmlns:p14="http://schemas.microsoft.com/office/powerpoint/2010/main" val="399513819"/>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Text Box 4"/>
          <p:cNvSpPr txBox="1">
            <a:spLocks noChangeArrowheads="1"/>
          </p:cNvSpPr>
          <p:nvPr/>
        </p:nvSpPr>
        <p:spPr bwMode="auto">
          <a:xfrm>
            <a:off x="539750" y="1716362"/>
            <a:ext cx="8027780" cy="4570482"/>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square" lIns="0" tIns="0" rIns="0" bIns="0">
            <a:spAutoFit/>
          </a:bodyPr>
          <a:lstStyle/>
          <a:p>
            <a:pPr eaLnBrk="0" hangingPunct="0">
              <a:spcBef>
                <a:spcPct val="50000"/>
              </a:spcBef>
            </a:pPr>
            <a:r>
              <a:rPr lang="de-DE" b="1" i="1" u="sng" dirty="0" smtClean="0">
                <a:ea typeface="MS PGothic" pitchFamily="34" charset="-128"/>
              </a:rPr>
              <a:t>Erforderliche Komponenten:</a:t>
            </a:r>
            <a:endParaRPr lang="de-DE" b="1" i="1" u="sng" dirty="0">
              <a:ea typeface="MS PGothic" pitchFamily="34" charset="-128"/>
            </a:endParaRPr>
          </a:p>
          <a:p>
            <a:pPr eaLnBrk="0" hangingPunct="0">
              <a:spcBef>
                <a:spcPct val="50000"/>
              </a:spcBef>
            </a:pPr>
            <a:endParaRPr lang="de-DE" i="1" u="sng" dirty="0">
              <a:ea typeface="MS PGothic" pitchFamily="34" charset="-128"/>
            </a:endParaRPr>
          </a:p>
          <a:p>
            <a:pPr marL="176213" indent="-176213" eaLnBrk="0" hangingPunct="0">
              <a:spcBef>
                <a:spcPct val="50000"/>
              </a:spcBef>
              <a:buFontTx/>
              <a:buChar char="•"/>
            </a:pPr>
            <a:r>
              <a:rPr lang="de-DE" b="1" dirty="0" smtClean="0">
                <a:solidFill>
                  <a:srgbClr val="000066"/>
                </a:solidFill>
                <a:latin typeface="Arial"/>
                <a:ea typeface="ヒラギノ角ゴ Pro W3" pitchFamily="28" charset="-128"/>
                <a:cs typeface="Arial"/>
              </a:rPr>
              <a:t>CZ-CFUNC </a:t>
            </a:r>
            <a:r>
              <a:rPr lang="de-DE" b="1" dirty="0">
                <a:solidFill>
                  <a:srgbClr val="000066"/>
                </a:solidFill>
                <a:latin typeface="Arial"/>
                <a:ea typeface="ヒラギノ角ゴ Pro W3" pitchFamily="28" charset="-128"/>
                <a:cs typeface="Arial"/>
              </a:rPr>
              <a:t>2 </a:t>
            </a:r>
            <a:r>
              <a:rPr lang="de-DE" dirty="0" smtClean="0">
                <a:ea typeface="MS PGothic" pitchFamily="34" charset="-128"/>
              </a:rPr>
              <a:t>(</a:t>
            </a:r>
            <a:r>
              <a:rPr lang="de-DE" dirty="0" smtClean="0"/>
              <a:t>Kommunikationsadapter</a:t>
            </a:r>
            <a:r>
              <a:rPr lang="de-DE" dirty="0" smtClean="0">
                <a:ea typeface="MS PGothic" pitchFamily="34" charset="-128"/>
              </a:rPr>
              <a:t>)</a:t>
            </a:r>
            <a:endParaRPr lang="de-DE" dirty="0">
              <a:ea typeface="MS PGothic" pitchFamily="34" charset="-128"/>
            </a:endParaRPr>
          </a:p>
          <a:p>
            <a:pPr marL="176213" indent="-176213" eaLnBrk="0" hangingPunct="0">
              <a:spcBef>
                <a:spcPct val="50000"/>
              </a:spcBef>
              <a:buFontTx/>
              <a:buChar char="•"/>
            </a:pPr>
            <a:endParaRPr lang="de-DE" dirty="0">
              <a:ea typeface="MS PGothic" pitchFamily="34" charset="-128"/>
            </a:endParaRPr>
          </a:p>
          <a:p>
            <a:pPr marL="176213" indent="-176213" eaLnBrk="0" hangingPunct="0">
              <a:spcBef>
                <a:spcPct val="50000"/>
              </a:spcBef>
              <a:buFontTx/>
              <a:buChar char="•"/>
            </a:pPr>
            <a:r>
              <a:rPr lang="de-DE" b="1" dirty="0" smtClean="0">
                <a:solidFill>
                  <a:srgbClr val="000066"/>
                </a:solidFill>
                <a:latin typeface="Arial"/>
                <a:ea typeface="ヒラギノ角ゴ Pro W3" pitchFamily="28" charset="-128"/>
                <a:cs typeface="Arial"/>
              </a:rPr>
              <a:t>PAW-TM-MBS-TCP-128</a:t>
            </a:r>
            <a:r>
              <a:rPr lang="de-DE" dirty="0" smtClean="0">
                <a:ea typeface="MS PGothic" pitchFamily="34" charset="-128"/>
              </a:rPr>
              <a:t> (</a:t>
            </a:r>
            <a:r>
              <a:rPr lang="de-DE" dirty="0" err="1" smtClean="0"/>
              <a:t>Modbus</a:t>
            </a:r>
            <a:r>
              <a:rPr lang="de-DE" dirty="0" smtClean="0"/>
              <a:t> TCP Slave-Gateway</a:t>
            </a:r>
            <a:r>
              <a:rPr lang="de-DE" dirty="0" smtClean="0">
                <a:ea typeface="MS PGothic" pitchFamily="34" charset="-128"/>
              </a:rPr>
              <a:t>)</a:t>
            </a:r>
            <a:endParaRPr lang="de-DE" dirty="0">
              <a:ea typeface="MS PGothic" pitchFamily="34" charset="-128"/>
            </a:endParaRPr>
          </a:p>
          <a:p>
            <a:pPr marL="176213" indent="-176213" eaLnBrk="0" hangingPunct="0">
              <a:spcBef>
                <a:spcPct val="50000"/>
              </a:spcBef>
              <a:buFontTx/>
              <a:buChar char="•"/>
            </a:pPr>
            <a:endParaRPr lang="de-DE" dirty="0">
              <a:ea typeface="MS PGothic" pitchFamily="34" charset="-128"/>
            </a:endParaRPr>
          </a:p>
          <a:p>
            <a:pPr marL="176213" indent="-176213" eaLnBrk="0" hangingPunct="0">
              <a:spcBef>
                <a:spcPct val="50000"/>
              </a:spcBef>
              <a:buFontTx/>
              <a:buChar char="•"/>
            </a:pPr>
            <a:r>
              <a:rPr lang="de-DE" dirty="0" smtClean="0">
                <a:ea typeface="MS PGothic" pitchFamily="34" charset="-128"/>
              </a:rPr>
              <a:t>Windows-kompatibler PC mit Konfigurationssoftware (</a:t>
            </a:r>
            <a:r>
              <a:rPr lang="de-DE" b="1" dirty="0" smtClean="0">
                <a:solidFill>
                  <a:srgbClr val="000066"/>
                </a:solidFill>
                <a:latin typeface="Arial"/>
                <a:ea typeface="ヒラギノ角ゴ Pro W3" pitchFamily="28" charset="-128"/>
                <a:cs typeface="Arial"/>
              </a:rPr>
              <a:t>PanasonicACInterfaceConfigSoftwareV1.exe</a:t>
            </a:r>
            <a:r>
              <a:rPr lang="de-DE" dirty="0" smtClean="0">
                <a:ea typeface="MS PGothic" pitchFamily="34" charset="-128"/>
              </a:rPr>
              <a:t>) und Standard-USB-2.0-Kabel. </a:t>
            </a:r>
            <a:endParaRPr lang="de-DE" b="1" dirty="0">
              <a:solidFill>
                <a:srgbClr val="000066"/>
              </a:solidFill>
              <a:latin typeface="Arial"/>
              <a:ea typeface="ヒラギノ角ゴ Pro W3" pitchFamily="28" charset="-128"/>
              <a:cs typeface="Arial"/>
            </a:endParaRPr>
          </a:p>
          <a:p>
            <a:pPr marL="176213" indent="-176213" eaLnBrk="0" hangingPunct="0">
              <a:spcBef>
                <a:spcPct val="50000"/>
              </a:spcBef>
              <a:buFontTx/>
              <a:buChar char="•"/>
            </a:pPr>
            <a:r>
              <a:rPr lang="de-DE" dirty="0" smtClean="0"/>
              <a:t>Externe Stromversorgung (bauseits, 10 bis 30 V DC, min.</a:t>
            </a:r>
            <a:r>
              <a:rPr lang="de-DE" dirty="0" smtClean="0">
                <a:ea typeface="MS PGothic" pitchFamily="34" charset="-128"/>
              </a:rPr>
              <a:t> </a:t>
            </a:r>
            <a:r>
              <a:rPr lang="de-DE" dirty="0">
                <a:ea typeface="MS PGothic" pitchFamily="34" charset="-128"/>
              </a:rPr>
              <a:t>250 mA)</a:t>
            </a:r>
          </a:p>
          <a:p>
            <a:pPr marL="176213" indent="-176213" eaLnBrk="0" hangingPunct="0">
              <a:spcBef>
                <a:spcPct val="50000"/>
              </a:spcBef>
              <a:buFontTx/>
              <a:buChar char="•"/>
            </a:pPr>
            <a:endParaRPr lang="de-DE" dirty="0">
              <a:ea typeface="MS PGothic" pitchFamily="34" charset="-128"/>
            </a:endParaRPr>
          </a:p>
          <a:p>
            <a:pPr marL="265113" indent="-265113">
              <a:spcBef>
                <a:spcPct val="50000"/>
              </a:spcBef>
              <a:buFont typeface="Wingdings" pitchFamily="2" charset="2"/>
              <a:buChar char="§"/>
            </a:pPr>
            <a:r>
              <a:rPr lang="de-DE" dirty="0" smtClean="0"/>
              <a:t>Stromversorgung 230 V AC (alternativ 100 V) 50/60 Hz, min. 0,03 A</a:t>
            </a:r>
            <a:endParaRPr lang="de-DE" dirty="0"/>
          </a:p>
        </p:txBody>
      </p:sp>
      <p:pic>
        <p:nvPicPr>
          <p:cNvPr id="221189"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03800" y="2075137"/>
            <a:ext cx="1019175" cy="1081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221191" name="Picture 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791450" y="4868464"/>
            <a:ext cx="676275" cy="866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221192" name="Picture 8"/>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823200" y="5960352"/>
            <a:ext cx="644525" cy="468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221193" name="Picture 9"/>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543675" y="2568849"/>
            <a:ext cx="1247775"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9" name="CasellaDiTesto 9"/>
          <p:cNvSpPr txBox="1"/>
          <p:nvPr/>
        </p:nvSpPr>
        <p:spPr>
          <a:xfrm>
            <a:off x="407501" y="1124744"/>
            <a:ext cx="8338931"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ModBus PAW-TM-MBS-TCP-128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10" name="Titel 9"/>
          <p:cNvSpPr>
            <a:spLocks noGrp="1"/>
          </p:cNvSpPr>
          <p:nvPr>
            <p:ph type="title"/>
          </p:nvPr>
        </p:nvSpPr>
        <p:spPr/>
        <p:txBody>
          <a:bodyPr>
            <a:noAutofit/>
          </a:bodyPr>
          <a:lstStyle/>
          <a:p>
            <a:pPr marL="360363" indent="-360363"/>
            <a:r>
              <a:rPr lang="de-DE" altLang="ja-JP" sz="1800" dirty="0" smtClean="0"/>
              <a:t>3.	Interfaces mit voller Kommunikation</a:t>
            </a:r>
            <a:br>
              <a:rPr lang="de-DE" altLang="ja-JP" sz="1800" dirty="0" smtClean="0"/>
            </a:br>
            <a:r>
              <a:rPr lang="de-DE" altLang="ja-JP" sz="1800" dirty="0" smtClean="0">
                <a:solidFill>
                  <a:srgbClr val="FF0000"/>
                </a:solidFill>
                <a:sym typeface="Wingdings" pitchFamily="2" charset="2"/>
              </a:rPr>
              <a:t>CZ-CFUNC2 + </a:t>
            </a:r>
            <a:r>
              <a:rPr lang="de-DE" altLang="ja-JP" sz="1800" dirty="0" err="1" smtClean="0">
                <a:solidFill>
                  <a:srgbClr val="FF0000"/>
                </a:solidFill>
                <a:sym typeface="Wingdings" pitchFamily="2" charset="2"/>
              </a:rPr>
              <a:t>Modbus</a:t>
            </a:r>
            <a:r>
              <a:rPr lang="de-DE" altLang="ja-JP" sz="1800" dirty="0" smtClean="0">
                <a:solidFill>
                  <a:srgbClr val="FF0000"/>
                </a:solidFill>
                <a:sym typeface="Wingdings" pitchFamily="2" charset="2"/>
              </a:rPr>
              <a:t> TCP (PAW-TM-MBS-TCP-128)</a:t>
            </a:r>
            <a:endParaRPr lang="de-DE" sz="1600" dirty="0"/>
          </a:p>
        </p:txBody>
      </p:sp>
    </p:spTree>
    <p:extLst>
      <p:ext uri="{BB962C8B-B14F-4D97-AF65-F5344CB8AC3E}">
        <p14:creationId xmlns="" xmlns:p14="http://schemas.microsoft.com/office/powerpoint/2010/main" val="401562100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80" name="Picture 7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042025" y="1281316"/>
            <a:ext cx="1597025" cy="2193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222212"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84213" y="1494041"/>
            <a:ext cx="42291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22214" name="Line 6"/>
          <p:cNvSpPr>
            <a:spLocks noChangeShapeType="1"/>
          </p:cNvSpPr>
          <p:nvPr/>
        </p:nvSpPr>
        <p:spPr bwMode="auto">
          <a:xfrm>
            <a:off x="1044575" y="4229303"/>
            <a:ext cx="0" cy="360363"/>
          </a:xfrm>
          <a:prstGeom prst="line">
            <a:avLst/>
          </a:prstGeom>
          <a:noFill/>
          <a:ln w="31750">
            <a:pattFill prst="dkHorz">
              <a:fgClr>
                <a:srgbClr val="33CC33"/>
              </a:fgClr>
              <a:bgClr>
                <a:srgbClr val="FFFC02"/>
              </a:bgClr>
            </a:patt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15" name="Line 7"/>
          <p:cNvSpPr>
            <a:spLocks noChangeShapeType="1"/>
          </p:cNvSpPr>
          <p:nvPr/>
        </p:nvSpPr>
        <p:spPr bwMode="auto">
          <a:xfrm flipH="1">
            <a:off x="684213" y="4589666"/>
            <a:ext cx="360362" cy="0"/>
          </a:xfrm>
          <a:prstGeom prst="line">
            <a:avLst/>
          </a:prstGeom>
          <a:noFill/>
          <a:ln w="31750">
            <a:pattFill prst="dkVert">
              <a:fgClr>
                <a:srgbClr val="33CC33"/>
              </a:fgClr>
              <a:bgClr>
                <a:srgbClr val="FFFC02"/>
              </a:bgClr>
            </a:patt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16" name="Line 8"/>
          <p:cNvSpPr>
            <a:spLocks noChangeShapeType="1"/>
          </p:cNvSpPr>
          <p:nvPr/>
        </p:nvSpPr>
        <p:spPr bwMode="auto">
          <a:xfrm>
            <a:off x="1260475" y="4229303"/>
            <a:ext cx="0" cy="431800"/>
          </a:xfrm>
          <a:prstGeom prst="line">
            <a:avLst/>
          </a:prstGeom>
          <a:noFill/>
          <a:ln w="28575">
            <a:solidFill>
              <a:srgbClr val="0066FF"/>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17" name="Line 9"/>
          <p:cNvSpPr>
            <a:spLocks noChangeShapeType="1"/>
          </p:cNvSpPr>
          <p:nvPr/>
        </p:nvSpPr>
        <p:spPr bwMode="auto">
          <a:xfrm flipH="1">
            <a:off x="684213" y="4661103"/>
            <a:ext cx="576262" cy="0"/>
          </a:xfrm>
          <a:prstGeom prst="line">
            <a:avLst/>
          </a:prstGeom>
          <a:noFill/>
          <a:ln w="28575">
            <a:solidFill>
              <a:srgbClr val="0066FF"/>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18" name="Line 10"/>
          <p:cNvSpPr>
            <a:spLocks noChangeShapeType="1"/>
          </p:cNvSpPr>
          <p:nvPr/>
        </p:nvSpPr>
        <p:spPr bwMode="auto">
          <a:xfrm>
            <a:off x="1476375" y="4229303"/>
            <a:ext cx="0" cy="504825"/>
          </a:xfrm>
          <a:prstGeom prst="line">
            <a:avLst/>
          </a:prstGeom>
          <a:noFill/>
          <a:ln w="28575">
            <a:solidFill>
              <a:srgbClr val="996600"/>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19" name="Line 11"/>
          <p:cNvSpPr>
            <a:spLocks noChangeShapeType="1"/>
          </p:cNvSpPr>
          <p:nvPr/>
        </p:nvSpPr>
        <p:spPr bwMode="auto">
          <a:xfrm flipH="1">
            <a:off x="684213" y="4734128"/>
            <a:ext cx="792162" cy="0"/>
          </a:xfrm>
          <a:prstGeom prst="line">
            <a:avLst/>
          </a:prstGeom>
          <a:noFill/>
          <a:ln w="28575">
            <a:solidFill>
              <a:srgbClr val="996600"/>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20" name="Text Box 12"/>
          <p:cNvSpPr txBox="1">
            <a:spLocks noChangeArrowheads="1"/>
          </p:cNvSpPr>
          <p:nvPr/>
        </p:nvSpPr>
        <p:spPr bwMode="auto">
          <a:xfrm>
            <a:off x="395288" y="4446791"/>
            <a:ext cx="215900" cy="4154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eaLnBrk="0" hangingPunct="0">
              <a:spcBef>
                <a:spcPct val="50000"/>
              </a:spcBef>
            </a:pPr>
            <a:r>
              <a:rPr lang="de-DE" sz="900" b="1" dirty="0">
                <a:ea typeface="MS PGothic" pitchFamily="34" charset="-128"/>
              </a:rPr>
              <a:t>PE </a:t>
            </a:r>
            <a:r>
              <a:rPr lang="de-DE" sz="900" b="1">
                <a:ea typeface="MS PGothic" pitchFamily="34" charset="-128"/>
              </a:rPr>
              <a:t>N   </a:t>
            </a:r>
            <a:r>
              <a:rPr lang="de-DE" sz="900" b="1" smtClean="0">
                <a:ea typeface="MS PGothic" pitchFamily="34" charset="-128"/>
              </a:rPr>
              <a:t>L</a:t>
            </a:r>
            <a:endParaRPr lang="de-DE" sz="900" b="1" dirty="0">
              <a:ea typeface="MS PGothic" pitchFamily="34" charset="-128"/>
            </a:endParaRPr>
          </a:p>
        </p:txBody>
      </p:sp>
      <p:sp>
        <p:nvSpPr>
          <p:cNvPr id="222221" name="Text Box 13"/>
          <p:cNvSpPr txBox="1">
            <a:spLocks noChangeArrowheads="1"/>
          </p:cNvSpPr>
          <p:nvPr/>
        </p:nvSpPr>
        <p:spPr bwMode="auto">
          <a:xfrm>
            <a:off x="971550" y="1567066"/>
            <a:ext cx="1584325" cy="274637"/>
          </a:xfrm>
          <a:prstGeom prst="rect">
            <a:avLst/>
          </a:prstGeom>
          <a:solidFill>
            <a:srgbClr val="FF99CC"/>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eaLnBrk="0" hangingPunct="0">
              <a:spcBef>
                <a:spcPct val="50000"/>
              </a:spcBef>
            </a:pPr>
            <a:r>
              <a:rPr lang="de-DE" smtClean="0">
                <a:ea typeface="MS PGothic" pitchFamily="34" charset="-128"/>
              </a:rPr>
              <a:t>CZ-CFUNC2</a:t>
            </a:r>
            <a:endParaRPr lang="de-DE">
              <a:ea typeface="MS PGothic" pitchFamily="34" charset="-128"/>
            </a:endParaRPr>
          </a:p>
        </p:txBody>
      </p:sp>
      <p:sp>
        <p:nvSpPr>
          <p:cNvPr id="222222" name="Text Box 14"/>
          <p:cNvSpPr txBox="1">
            <a:spLocks noChangeArrowheads="1"/>
          </p:cNvSpPr>
          <p:nvPr/>
        </p:nvSpPr>
        <p:spPr bwMode="auto">
          <a:xfrm>
            <a:off x="6091238" y="1543253"/>
            <a:ext cx="1547812" cy="488950"/>
          </a:xfrm>
          <a:prstGeom prst="rect">
            <a:avLst/>
          </a:prstGeom>
          <a:solidFill>
            <a:srgbClr val="FF99CC"/>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eaLnBrk="0" hangingPunct="0">
              <a:spcBef>
                <a:spcPct val="50000"/>
              </a:spcBef>
            </a:pPr>
            <a:r>
              <a:rPr lang="de-DE" sz="1600" smtClean="0">
                <a:ea typeface="MS PGothic" pitchFamily="34" charset="-128"/>
              </a:rPr>
              <a:t>PAW-TM-MBS-TCP-128</a:t>
            </a:r>
            <a:endParaRPr lang="de-DE" sz="1600" dirty="0">
              <a:ea typeface="MS PGothic" pitchFamily="34" charset="-128"/>
            </a:endParaRPr>
          </a:p>
        </p:txBody>
      </p:sp>
      <p:pic>
        <p:nvPicPr>
          <p:cNvPr id="222223" name="Picture 1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39750" y="5151641"/>
            <a:ext cx="3168650" cy="1309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22224" name="Text Box 16"/>
          <p:cNvSpPr txBox="1">
            <a:spLocks noChangeArrowheads="1"/>
          </p:cNvSpPr>
          <p:nvPr/>
        </p:nvSpPr>
        <p:spPr bwMode="auto">
          <a:xfrm>
            <a:off x="2951163" y="4194378"/>
            <a:ext cx="142875" cy="184666"/>
          </a:xfrm>
          <a:prstGeom prst="rect">
            <a:avLst/>
          </a:prstGeom>
          <a:solidFill>
            <a:schemeClr val="bg1"/>
          </a:solidFill>
          <a:ln w="9525" algn="ctr">
            <a:solidFill>
              <a:schemeClr val="tx1"/>
            </a:solidFill>
            <a:miter lim="800000"/>
            <a:headEnd/>
            <a:tailEnd/>
          </a:ln>
          <a:effectLst/>
          <a:extLs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eaLnBrk="0" hangingPunct="0">
              <a:spcBef>
                <a:spcPct val="50000"/>
              </a:spcBef>
            </a:pPr>
            <a:r>
              <a:rPr lang="de-DE" sz="1000" b="1">
                <a:ea typeface="MS PGothic" pitchFamily="34" charset="-128"/>
              </a:rPr>
              <a:t>0</a:t>
            </a:r>
            <a:r>
              <a:rPr lang="de-DE" sz="1200">
                <a:ea typeface="MS PGothic" pitchFamily="34" charset="-128"/>
              </a:rPr>
              <a:t> </a:t>
            </a:r>
          </a:p>
        </p:txBody>
      </p:sp>
      <p:sp>
        <p:nvSpPr>
          <p:cNvPr id="222225" name="Text Box 17"/>
          <p:cNvSpPr txBox="1">
            <a:spLocks noChangeArrowheads="1"/>
          </p:cNvSpPr>
          <p:nvPr/>
        </p:nvSpPr>
        <p:spPr bwMode="auto">
          <a:xfrm>
            <a:off x="3095625" y="4194378"/>
            <a:ext cx="142875" cy="184666"/>
          </a:xfrm>
          <a:prstGeom prst="rect">
            <a:avLst/>
          </a:prstGeom>
          <a:solidFill>
            <a:schemeClr val="bg1"/>
          </a:solidFill>
          <a:ln w="9525" algn="ctr">
            <a:solidFill>
              <a:schemeClr val="tx1"/>
            </a:solidFill>
            <a:miter lim="800000"/>
            <a:headEnd/>
            <a:tailEnd/>
          </a:ln>
          <a:effectLst/>
          <a:extLs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eaLnBrk="0" hangingPunct="0">
              <a:spcBef>
                <a:spcPct val="50000"/>
              </a:spcBef>
            </a:pPr>
            <a:r>
              <a:rPr lang="de-DE" sz="1000" b="1">
                <a:ea typeface="MS PGothic" pitchFamily="34" charset="-128"/>
              </a:rPr>
              <a:t>1</a:t>
            </a:r>
            <a:r>
              <a:rPr lang="de-DE" sz="1200">
                <a:ea typeface="MS PGothic" pitchFamily="34" charset="-128"/>
              </a:rPr>
              <a:t> </a:t>
            </a:r>
          </a:p>
        </p:txBody>
      </p:sp>
      <p:sp>
        <p:nvSpPr>
          <p:cNvPr id="222226" name="Line 18"/>
          <p:cNvSpPr>
            <a:spLocks noChangeShapeType="1"/>
          </p:cNvSpPr>
          <p:nvPr/>
        </p:nvSpPr>
        <p:spPr bwMode="auto">
          <a:xfrm>
            <a:off x="1258888" y="5526291"/>
            <a:ext cx="109537" cy="144462"/>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27" name="Line 19"/>
          <p:cNvSpPr>
            <a:spLocks noChangeShapeType="1"/>
          </p:cNvSpPr>
          <p:nvPr/>
        </p:nvSpPr>
        <p:spPr bwMode="auto">
          <a:xfrm>
            <a:off x="1368425" y="5670753"/>
            <a:ext cx="1798638"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28" name="Line 20"/>
          <p:cNvSpPr>
            <a:spLocks noChangeShapeType="1"/>
          </p:cNvSpPr>
          <p:nvPr/>
        </p:nvSpPr>
        <p:spPr bwMode="auto">
          <a:xfrm>
            <a:off x="3024188" y="4338841"/>
            <a:ext cx="0" cy="1331912"/>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29" name="Line 21"/>
          <p:cNvSpPr>
            <a:spLocks noChangeShapeType="1"/>
          </p:cNvSpPr>
          <p:nvPr/>
        </p:nvSpPr>
        <p:spPr bwMode="auto">
          <a:xfrm>
            <a:off x="3167063" y="4338841"/>
            <a:ext cx="0" cy="1331912"/>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30" name="Line 22"/>
          <p:cNvSpPr>
            <a:spLocks noChangeShapeType="1"/>
          </p:cNvSpPr>
          <p:nvPr/>
        </p:nvSpPr>
        <p:spPr bwMode="auto">
          <a:xfrm flipV="1">
            <a:off x="2519363" y="5634241"/>
            <a:ext cx="73025" cy="73025"/>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31" name="Line 23"/>
          <p:cNvSpPr>
            <a:spLocks noChangeShapeType="1"/>
          </p:cNvSpPr>
          <p:nvPr/>
        </p:nvSpPr>
        <p:spPr bwMode="auto">
          <a:xfrm flipV="1">
            <a:off x="2555875" y="5634241"/>
            <a:ext cx="71438" cy="73025"/>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32" name="Text Box 24"/>
          <p:cNvSpPr txBox="1">
            <a:spLocks noChangeArrowheads="1"/>
          </p:cNvSpPr>
          <p:nvPr/>
        </p:nvSpPr>
        <p:spPr bwMode="auto">
          <a:xfrm>
            <a:off x="3024188" y="3978478"/>
            <a:ext cx="179387" cy="184666"/>
          </a:xfrm>
          <a:prstGeom prst="rect">
            <a:avLst/>
          </a:prstGeom>
          <a:solidFill>
            <a:schemeClr val="bg1"/>
          </a:solidFill>
          <a:ln w="9525" algn="ctr">
            <a:solidFill>
              <a:schemeClr val="tx1"/>
            </a:solidFill>
            <a:miter lim="800000"/>
            <a:headEnd/>
            <a:tailEnd/>
          </a:ln>
          <a:effectLst/>
          <a:extLs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eaLnBrk="0" hangingPunct="0">
              <a:spcBef>
                <a:spcPct val="50000"/>
              </a:spcBef>
            </a:pPr>
            <a:r>
              <a:rPr lang="de-DE" sz="1000" b="1">
                <a:ea typeface="MS PGothic" pitchFamily="34" charset="-128"/>
              </a:rPr>
              <a:t>11</a:t>
            </a:r>
            <a:r>
              <a:rPr lang="de-DE" sz="1200">
                <a:ea typeface="MS PGothic" pitchFamily="34" charset="-128"/>
              </a:rPr>
              <a:t> </a:t>
            </a:r>
          </a:p>
        </p:txBody>
      </p:sp>
      <p:sp>
        <p:nvSpPr>
          <p:cNvPr id="222233" name="Text Box 25"/>
          <p:cNvSpPr txBox="1">
            <a:spLocks noChangeArrowheads="1"/>
          </p:cNvSpPr>
          <p:nvPr/>
        </p:nvSpPr>
        <p:spPr bwMode="auto">
          <a:xfrm>
            <a:off x="3203575" y="3978478"/>
            <a:ext cx="179388" cy="184666"/>
          </a:xfrm>
          <a:prstGeom prst="rect">
            <a:avLst/>
          </a:prstGeom>
          <a:solidFill>
            <a:schemeClr val="bg1"/>
          </a:solidFill>
          <a:ln w="9525" algn="ctr">
            <a:solidFill>
              <a:schemeClr val="tx1"/>
            </a:solidFill>
            <a:miter lim="800000"/>
            <a:headEnd/>
            <a:tailEnd/>
          </a:ln>
          <a:effectLst/>
          <a:extLs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eaLnBrk="0" hangingPunct="0">
              <a:spcBef>
                <a:spcPct val="50000"/>
              </a:spcBef>
            </a:pPr>
            <a:r>
              <a:rPr lang="de-DE" sz="1000" b="1">
                <a:ea typeface="MS PGothic" pitchFamily="34" charset="-128"/>
              </a:rPr>
              <a:t>12</a:t>
            </a:r>
            <a:r>
              <a:rPr lang="de-DE" sz="1200">
                <a:ea typeface="MS PGothic" pitchFamily="34" charset="-128"/>
              </a:rPr>
              <a:t> </a:t>
            </a:r>
          </a:p>
        </p:txBody>
      </p:sp>
      <p:sp>
        <p:nvSpPr>
          <p:cNvPr id="222234" name="Line 26"/>
          <p:cNvSpPr>
            <a:spLocks noChangeShapeType="1"/>
          </p:cNvSpPr>
          <p:nvPr/>
        </p:nvSpPr>
        <p:spPr bwMode="auto">
          <a:xfrm>
            <a:off x="1258888" y="5526291"/>
            <a:ext cx="0" cy="504825"/>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35" name="Line 27"/>
          <p:cNvSpPr>
            <a:spLocks noChangeShapeType="1"/>
          </p:cNvSpPr>
          <p:nvPr/>
        </p:nvSpPr>
        <p:spPr bwMode="auto">
          <a:xfrm flipV="1">
            <a:off x="1258888" y="5959678"/>
            <a:ext cx="36512" cy="71438"/>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36" name="Line 28"/>
          <p:cNvSpPr>
            <a:spLocks noChangeShapeType="1"/>
          </p:cNvSpPr>
          <p:nvPr/>
        </p:nvSpPr>
        <p:spPr bwMode="auto">
          <a:xfrm>
            <a:off x="1295400" y="5959678"/>
            <a:ext cx="468313"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37" name="Line 29"/>
          <p:cNvSpPr>
            <a:spLocks noChangeShapeType="1"/>
          </p:cNvSpPr>
          <p:nvPr/>
        </p:nvSpPr>
        <p:spPr bwMode="auto">
          <a:xfrm>
            <a:off x="1763713" y="5959678"/>
            <a:ext cx="0"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38" name="Line 30"/>
          <p:cNvSpPr>
            <a:spLocks noChangeShapeType="1"/>
          </p:cNvSpPr>
          <p:nvPr/>
        </p:nvSpPr>
        <p:spPr bwMode="auto">
          <a:xfrm flipV="1">
            <a:off x="1763713" y="5959678"/>
            <a:ext cx="71437"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39" name="Line 31"/>
          <p:cNvSpPr>
            <a:spLocks noChangeShapeType="1"/>
          </p:cNvSpPr>
          <p:nvPr/>
        </p:nvSpPr>
        <p:spPr bwMode="auto">
          <a:xfrm>
            <a:off x="1835150" y="5959678"/>
            <a:ext cx="433388"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40" name="Line 32"/>
          <p:cNvSpPr>
            <a:spLocks noChangeShapeType="1"/>
          </p:cNvSpPr>
          <p:nvPr/>
        </p:nvSpPr>
        <p:spPr bwMode="auto">
          <a:xfrm>
            <a:off x="2268538" y="5959678"/>
            <a:ext cx="0"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41" name="Line 33"/>
          <p:cNvSpPr>
            <a:spLocks noChangeShapeType="1"/>
          </p:cNvSpPr>
          <p:nvPr/>
        </p:nvSpPr>
        <p:spPr bwMode="auto">
          <a:xfrm flipV="1">
            <a:off x="2268538" y="5959678"/>
            <a:ext cx="71437"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42" name="Line 34"/>
          <p:cNvSpPr>
            <a:spLocks noChangeShapeType="1"/>
          </p:cNvSpPr>
          <p:nvPr/>
        </p:nvSpPr>
        <p:spPr bwMode="auto">
          <a:xfrm>
            <a:off x="2339975" y="5959678"/>
            <a:ext cx="433388"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43" name="Line 35"/>
          <p:cNvSpPr>
            <a:spLocks noChangeShapeType="1"/>
          </p:cNvSpPr>
          <p:nvPr/>
        </p:nvSpPr>
        <p:spPr bwMode="auto">
          <a:xfrm>
            <a:off x="3132138" y="5959678"/>
            <a:ext cx="179387"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44" name="Line 36"/>
          <p:cNvSpPr>
            <a:spLocks noChangeShapeType="1"/>
          </p:cNvSpPr>
          <p:nvPr/>
        </p:nvSpPr>
        <p:spPr bwMode="auto">
          <a:xfrm>
            <a:off x="3311525" y="5959678"/>
            <a:ext cx="0"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45" name="Rectangle 37"/>
          <p:cNvSpPr>
            <a:spLocks noChangeArrowheads="1"/>
          </p:cNvSpPr>
          <p:nvPr/>
        </p:nvSpPr>
        <p:spPr bwMode="auto">
          <a:xfrm>
            <a:off x="3527425" y="4483303"/>
            <a:ext cx="1439863" cy="684213"/>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46" name="Text Box 38"/>
          <p:cNvSpPr txBox="1">
            <a:spLocks noChangeArrowheads="1"/>
          </p:cNvSpPr>
          <p:nvPr/>
        </p:nvSpPr>
        <p:spPr bwMode="auto">
          <a:xfrm>
            <a:off x="1871663" y="5346903"/>
            <a:ext cx="971550" cy="215444"/>
          </a:xfrm>
          <a:prstGeom prst="rect">
            <a:avLst/>
          </a:prstGeom>
          <a:solidFill>
            <a:srgbClr val="33CC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eaLnBrk="0" hangingPunct="0">
              <a:spcBef>
                <a:spcPct val="50000"/>
              </a:spcBef>
            </a:pPr>
            <a:r>
              <a:rPr lang="de-DE" sz="1400" b="1">
                <a:ea typeface="MS PGothic" pitchFamily="34" charset="-128"/>
              </a:rPr>
              <a:t>LINK </a:t>
            </a:r>
            <a:r>
              <a:rPr lang="de-DE" sz="1400" b="1" smtClean="0">
                <a:ea typeface="MS PGothic" pitchFamily="34" charset="-128"/>
              </a:rPr>
              <a:t>1</a:t>
            </a:r>
            <a:endParaRPr lang="de-DE" sz="1400" b="1">
              <a:ea typeface="MS PGothic" pitchFamily="34" charset="-128"/>
            </a:endParaRPr>
          </a:p>
        </p:txBody>
      </p:sp>
      <p:sp>
        <p:nvSpPr>
          <p:cNvPr id="222247" name="Text Box 39"/>
          <p:cNvSpPr txBox="1">
            <a:spLocks noChangeArrowheads="1"/>
          </p:cNvSpPr>
          <p:nvPr/>
        </p:nvSpPr>
        <p:spPr bwMode="auto">
          <a:xfrm>
            <a:off x="3006344" y="3227809"/>
            <a:ext cx="136842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eaLnBrk="0" hangingPunct="0">
              <a:spcBef>
                <a:spcPct val="50000"/>
              </a:spcBef>
            </a:pPr>
            <a:r>
              <a:rPr lang="de-DE" sz="1200" dirty="0" smtClean="0">
                <a:ea typeface="MS PGothic" pitchFamily="34" charset="-128"/>
              </a:rPr>
              <a:t>Jumper auf Position B setzen</a:t>
            </a:r>
            <a:endParaRPr lang="de-DE" sz="1200" dirty="0">
              <a:ea typeface="MS PGothic" pitchFamily="34" charset="-128"/>
            </a:endParaRPr>
          </a:p>
        </p:txBody>
      </p:sp>
      <p:sp>
        <p:nvSpPr>
          <p:cNvPr id="222248" name="Oval 40"/>
          <p:cNvSpPr>
            <a:spLocks noChangeArrowheads="1"/>
          </p:cNvSpPr>
          <p:nvPr/>
        </p:nvSpPr>
        <p:spPr bwMode="auto">
          <a:xfrm>
            <a:off x="2051050" y="3510166"/>
            <a:ext cx="396875" cy="468312"/>
          </a:xfrm>
          <a:prstGeom prst="ellipse">
            <a:avLst/>
          </a:prstGeom>
          <a:noFill/>
          <a:ln w="22225" algn="ctr">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249" name="Line 41"/>
          <p:cNvSpPr>
            <a:spLocks noChangeShapeType="1"/>
          </p:cNvSpPr>
          <p:nvPr/>
        </p:nvSpPr>
        <p:spPr bwMode="auto">
          <a:xfrm flipH="1">
            <a:off x="2376488" y="3438728"/>
            <a:ext cx="574675" cy="323850"/>
          </a:xfrm>
          <a:prstGeom prst="line">
            <a:avLst/>
          </a:prstGeom>
          <a:noFill/>
          <a:ln w="190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pic>
        <p:nvPicPr>
          <p:cNvPr id="222250" name="Picture 4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488238" y="4805566"/>
            <a:ext cx="842962" cy="1081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22251" name="Line 43"/>
          <p:cNvSpPr>
            <a:spLocks noChangeShapeType="1"/>
          </p:cNvSpPr>
          <p:nvPr/>
        </p:nvSpPr>
        <p:spPr bwMode="auto">
          <a:xfrm>
            <a:off x="7993063" y="5777116"/>
            <a:ext cx="0" cy="431800"/>
          </a:xfrm>
          <a:prstGeom prst="line">
            <a:avLst/>
          </a:prstGeom>
          <a:noFill/>
          <a:ln w="28575">
            <a:solidFill>
              <a:srgbClr val="0066FF"/>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52" name="Line 44"/>
          <p:cNvSpPr>
            <a:spLocks noChangeShapeType="1"/>
          </p:cNvSpPr>
          <p:nvPr/>
        </p:nvSpPr>
        <p:spPr bwMode="auto">
          <a:xfrm>
            <a:off x="8101013" y="5740603"/>
            <a:ext cx="0" cy="468313"/>
          </a:xfrm>
          <a:prstGeom prst="line">
            <a:avLst/>
          </a:prstGeom>
          <a:noFill/>
          <a:ln w="28575">
            <a:solidFill>
              <a:srgbClr val="996600"/>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53" name="Text Box 45"/>
          <p:cNvSpPr txBox="1">
            <a:spLocks noChangeArrowheads="1"/>
          </p:cNvSpPr>
          <p:nvPr/>
        </p:nvSpPr>
        <p:spPr bwMode="auto">
          <a:xfrm>
            <a:off x="7165091" y="6031223"/>
            <a:ext cx="1116012"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eaLnBrk="0" hangingPunct="0">
              <a:spcBef>
                <a:spcPct val="50000"/>
              </a:spcBef>
            </a:pPr>
            <a:r>
              <a:rPr lang="de-DE" sz="1400" dirty="0" smtClean="0">
                <a:ea typeface="MS PGothic" pitchFamily="34" charset="-128"/>
              </a:rPr>
              <a:t>230 V AC</a:t>
            </a:r>
            <a:endParaRPr lang="de-DE" sz="1400" dirty="0">
              <a:ea typeface="MS PGothic" pitchFamily="34" charset="-128"/>
            </a:endParaRPr>
          </a:p>
        </p:txBody>
      </p:sp>
      <p:sp>
        <p:nvSpPr>
          <p:cNvPr id="222254" name="Line 46"/>
          <p:cNvSpPr>
            <a:spLocks noChangeShapeType="1"/>
          </p:cNvSpPr>
          <p:nvPr/>
        </p:nvSpPr>
        <p:spPr bwMode="auto">
          <a:xfrm flipV="1">
            <a:off x="7704138" y="4496003"/>
            <a:ext cx="0" cy="488950"/>
          </a:xfrm>
          <a:prstGeom prst="line">
            <a:avLst/>
          </a:prstGeom>
          <a:noFill/>
          <a:ln w="19050">
            <a:solidFill>
              <a:srgbClr val="FF3300"/>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55" name="Line 47"/>
          <p:cNvSpPr>
            <a:spLocks noChangeShapeType="1"/>
          </p:cNvSpPr>
          <p:nvPr/>
        </p:nvSpPr>
        <p:spPr bwMode="auto">
          <a:xfrm>
            <a:off x="7308850" y="4483303"/>
            <a:ext cx="395288" cy="12700"/>
          </a:xfrm>
          <a:prstGeom prst="line">
            <a:avLst/>
          </a:prstGeom>
          <a:noFill/>
          <a:ln w="19050">
            <a:solidFill>
              <a:srgbClr val="FF3300"/>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56" name="Line 48"/>
          <p:cNvSpPr>
            <a:spLocks noChangeShapeType="1"/>
          </p:cNvSpPr>
          <p:nvPr/>
        </p:nvSpPr>
        <p:spPr bwMode="auto">
          <a:xfrm>
            <a:off x="7308850" y="3438728"/>
            <a:ext cx="0" cy="1044575"/>
          </a:xfrm>
          <a:prstGeom prst="line">
            <a:avLst/>
          </a:prstGeom>
          <a:noFill/>
          <a:ln w="19050">
            <a:solidFill>
              <a:srgbClr val="FF3300"/>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57" name="Line 49"/>
          <p:cNvSpPr>
            <a:spLocks noChangeShapeType="1"/>
          </p:cNvSpPr>
          <p:nvPr/>
        </p:nvSpPr>
        <p:spPr bwMode="auto">
          <a:xfrm flipH="1">
            <a:off x="7451725" y="3438728"/>
            <a:ext cx="0" cy="917575"/>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58" name="Line 50"/>
          <p:cNvSpPr>
            <a:spLocks noChangeShapeType="1"/>
          </p:cNvSpPr>
          <p:nvPr/>
        </p:nvSpPr>
        <p:spPr bwMode="auto">
          <a:xfrm flipV="1">
            <a:off x="7777163" y="4356303"/>
            <a:ext cx="0" cy="62865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59" name="Line 51"/>
          <p:cNvSpPr>
            <a:spLocks noChangeShapeType="1"/>
          </p:cNvSpPr>
          <p:nvPr/>
        </p:nvSpPr>
        <p:spPr bwMode="auto">
          <a:xfrm>
            <a:off x="7451725" y="4356303"/>
            <a:ext cx="325438"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60" name="Text Box 52"/>
          <p:cNvSpPr txBox="1">
            <a:spLocks noChangeArrowheads="1"/>
          </p:cNvSpPr>
          <p:nvPr/>
        </p:nvSpPr>
        <p:spPr bwMode="auto">
          <a:xfrm>
            <a:off x="6756400" y="4732541"/>
            <a:ext cx="949325"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square" lIns="0" tIns="0" rIns="0" bIns="0">
            <a:spAutoFit/>
          </a:bodyPr>
          <a:lstStyle/>
          <a:p>
            <a:pPr eaLnBrk="0" hangingPunct="0">
              <a:spcBef>
                <a:spcPct val="50000"/>
              </a:spcBef>
            </a:pPr>
            <a:r>
              <a:rPr lang="de-DE" sz="1000" b="1" dirty="0">
                <a:solidFill>
                  <a:srgbClr val="FF3300"/>
                </a:solidFill>
                <a:ea typeface="MS PGothic" pitchFamily="34" charset="-128"/>
              </a:rPr>
              <a:t>+ </a:t>
            </a:r>
            <a:r>
              <a:rPr lang="de-DE" sz="1000" b="1" dirty="0" smtClean="0">
                <a:solidFill>
                  <a:srgbClr val="FF3300"/>
                </a:solidFill>
                <a:ea typeface="MS PGothic" pitchFamily="34" charset="-128"/>
              </a:rPr>
              <a:t>10 – 30 V DC</a:t>
            </a:r>
            <a:endParaRPr lang="de-DE" sz="1000" b="1" dirty="0">
              <a:solidFill>
                <a:srgbClr val="FF3300"/>
              </a:solidFill>
              <a:ea typeface="MS PGothic" pitchFamily="34" charset="-128"/>
            </a:endParaRPr>
          </a:p>
        </p:txBody>
      </p:sp>
      <p:sp>
        <p:nvSpPr>
          <p:cNvPr id="222261" name="Text Box 53"/>
          <p:cNvSpPr txBox="1">
            <a:spLocks noChangeArrowheads="1"/>
          </p:cNvSpPr>
          <p:nvPr/>
        </p:nvSpPr>
        <p:spPr bwMode="auto">
          <a:xfrm>
            <a:off x="7848600" y="4696028"/>
            <a:ext cx="720725"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eaLnBrk="0" hangingPunct="0">
              <a:spcBef>
                <a:spcPct val="50000"/>
              </a:spcBef>
            </a:pPr>
            <a:r>
              <a:rPr lang="de-DE" sz="1000" b="1" dirty="0" smtClean="0">
                <a:ea typeface="MS PGothic" pitchFamily="34" charset="-128"/>
              </a:rPr>
              <a:t>– </a:t>
            </a:r>
            <a:r>
              <a:rPr lang="de-DE" sz="1000" b="1" dirty="0">
                <a:ea typeface="MS PGothic" pitchFamily="34" charset="-128"/>
              </a:rPr>
              <a:t>(</a:t>
            </a:r>
            <a:r>
              <a:rPr lang="de-DE" sz="1000" b="1" dirty="0" smtClean="0">
                <a:ea typeface="MS PGothic" pitchFamily="34" charset="-128"/>
              </a:rPr>
              <a:t>negativ)</a:t>
            </a:r>
            <a:endParaRPr lang="de-DE" sz="1000" b="1" dirty="0">
              <a:ea typeface="MS PGothic" pitchFamily="34" charset="-128"/>
            </a:endParaRPr>
          </a:p>
        </p:txBody>
      </p:sp>
      <p:sp>
        <p:nvSpPr>
          <p:cNvPr id="222263" name="Line 55"/>
          <p:cNvSpPr>
            <a:spLocks noChangeShapeType="1"/>
          </p:cNvSpPr>
          <p:nvPr/>
        </p:nvSpPr>
        <p:spPr bwMode="auto">
          <a:xfrm>
            <a:off x="7948613" y="1141616"/>
            <a:ext cx="0" cy="558800"/>
          </a:xfrm>
          <a:prstGeom prst="line">
            <a:avLst/>
          </a:prstGeom>
          <a:noFill/>
          <a:ln w="19050">
            <a:solidFill>
              <a:srgbClr val="D6009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66" name="Text Box 58"/>
          <p:cNvSpPr txBox="1">
            <a:spLocks noChangeArrowheads="1"/>
          </p:cNvSpPr>
          <p:nvPr/>
        </p:nvSpPr>
        <p:spPr bwMode="auto">
          <a:xfrm>
            <a:off x="4932363" y="1981567"/>
            <a:ext cx="11811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square" lIns="0" tIns="0" rIns="0" bIns="0">
            <a:spAutoFit/>
          </a:bodyPr>
          <a:lstStyle/>
          <a:p>
            <a:pPr eaLnBrk="0" hangingPunct="0">
              <a:spcBef>
                <a:spcPct val="50000"/>
              </a:spcBef>
            </a:pPr>
            <a:r>
              <a:rPr lang="de-DE" sz="1400" dirty="0" smtClean="0">
                <a:ea typeface="MS PGothic" pitchFamily="34" charset="-128"/>
              </a:rPr>
              <a:t>zum </a:t>
            </a:r>
            <a:r>
              <a:rPr lang="de-DE" sz="1400" dirty="0" err="1" smtClean="0">
                <a:ea typeface="MS PGothic" pitchFamily="34" charset="-128"/>
              </a:rPr>
              <a:t>Modbus</a:t>
            </a:r>
            <a:r>
              <a:rPr lang="de-DE" sz="1400" dirty="0" smtClean="0">
                <a:ea typeface="MS PGothic" pitchFamily="34" charset="-128"/>
              </a:rPr>
              <a:t>-  LAN</a:t>
            </a:r>
            <a:endParaRPr lang="de-DE" sz="1400" dirty="0">
              <a:ea typeface="MS PGothic" pitchFamily="34" charset="-128"/>
            </a:endParaRPr>
          </a:p>
        </p:txBody>
      </p:sp>
      <p:sp>
        <p:nvSpPr>
          <p:cNvPr id="222270" name="Line 62"/>
          <p:cNvSpPr>
            <a:spLocks noChangeShapeType="1"/>
          </p:cNvSpPr>
          <p:nvPr/>
        </p:nvSpPr>
        <p:spPr bwMode="auto">
          <a:xfrm flipV="1">
            <a:off x="3095625" y="3726066"/>
            <a:ext cx="0" cy="288925"/>
          </a:xfrm>
          <a:prstGeom prst="line">
            <a:avLst/>
          </a:prstGeom>
          <a:noFill/>
          <a:ln w="28575">
            <a:solidFill>
              <a:srgbClr val="66FF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71" name="Line 63"/>
          <p:cNvSpPr>
            <a:spLocks noChangeShapeType="1"/>
          </p:cNvSpPr>
          <p:nvPr/>
        </p:nvSpPr>
        <p:spPr bwMode="auto">
          <a:xfrm>
            <a:off x="3095625" y="3726066"/>
            <a:ext cx="3132138" cy="0"/>
          </a:xfrm>
          <a:prstGeom prst="line">
            <a:avLst/>
          </a:prstGeom>
          <a:noFill/>
          <a:ln w="28575">
            <a:solidFill>
              <a:srgbClr val="66FF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72" name="Line 64"/>
          <p:cNvSpPr>
            <a:spLocks noChangeShapeType="1"/>
          </p:cNvSpPr>
          <p:nvPr/>
        </p:nvSpPr>
        <p:spPr bwMode="auto">
          <a:xfrm flipV="1">
            <a:off x="6227763" y="3448253"/>
            <a:ext cx="0" cy="277813"/>
          </a:xfrm>
          <a:prstGeom prst="line">
            <a:avLst/>
          </a:prstGeom>
          <a:noFill/>
          <a:ln w="28575">
            <a:solidFill>
              <a:srgbClr val="66FF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73" name="Line 65"/>
          <p:cNvSpPr>
            <a:spLocks noChangeShapeType="1"/>
          </p:cNvSpPr>
          <p:nvPr/>
        </p:nvSpPr>
        <p:spPr bwMode="auto">
          <a:xfrm flipH="1">
            <a:off x="6327775" y="3475241"/>
            <a:ext cx="0" cy="358775"/>
          </a:xfrm>
          <a:prstGeom prst="line">
            <a:avLst/>
          </a:prstGeom>
          <a:noFill/>
          <a:ln w="28575">
            <a:solidFill>
              <a:srgbClr val="FF99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74" name="Line 66"/>
          <p:cNvSpPr>
            <a:spLocks noChangeShapeType="1"/>
          </p:cNvSpPr>
          <p:nvPr/>
        </p:nvSpPr>
        <p:spPr bwMode="auto">
          <a:xfrm flipV="1">
            <a:off x="3276600" y="3834016"/>
            <a:ext cx="0" cy="180975"/>
          </a:xfrm>
          <a:prstGeom prst="line">
            <a:avLst/>
          </a:prstGeom>
          <a:noFill/>
          <a:ln w="28575">
            <a:solidFill>
              <a:srgbClr val="FF99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75" name="Line 67"/>
          <p:cNvSpPr>
            <a:spLocks noChangeShapeType="1"/>
          </p:cNvSpPr>
          <p:nvPr/>
        </p:nvSpPr>
        <p:spPr bwMode="auto">
          <a:xfrm>
            <a:off x="3276600" y="3834016"/>
            <a:ext cx="3059113" cy="0"/>
          </a:xfrm>
          <a:prstGeom prst="line">
            <a:avLst/>
          </a:prstGeom>
          <a:noFill/>
          <a:ln w="28575">
            <a:solidFill>
              <a:srgbClr val="FF993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76" name="Text Box 68"/>
          <p:cNvSpPr txBox="1">
            <a:spLocks noChangeArrowheads="1"/>
          </p:cNvSpPr>
          <p:nvPr/>
        </p:nvSpPr>
        <p:spPr bwMode="auto">
          <a:xfrm>
            <a:off x="2879725" y="3726066"/>
            <a:ext cx="2159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eaLnBrk="0" hangingPunct="0">
              <a:spcBef>
                <a:spcPct val="50000"/>
              </a:spcBef>
            </a:pPr>
            <a:r>
              <a:rPr lang="de-DE" smtClean="0">
                <a:solidFill>
                  <a:srgbClr val="66FF33"/>
                </a:solidFill>
                <a:ea typeface="MS PGothic" pitchFamily="34" charset="-128"/>
              </a:rPr>
              <a:t>+</a:t>
            </a:r>
            <a:endParaRPr lang="de-DE">
              <a:solidFill>
                <a:srgbClr val="66FF33"/>
              </a:solidFill>
              <a:ea typeface="MS PGothic" pitchFamily="34" charset="-128"/>
            </a:endParaRPr>
          </a:p>
        </p:txBody>
      </p:sp>
      <p:sp>
        <p:nvSpPr>
          <p:cNvPr id="222277" name="Text Box 69"/>
          <p:cNvSpPr txBox="1">
            <a:spLocks noChangeArrowheads="1"/>
          </p:cNvSpPr>
          <p:nvPr/>
        </p:nvSpPr>
        <p:spPr bwMode="auto">
          <a:xfrm>
            <a:off x="7172325" y="3481591"/>
            <a:ext cx="2159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eaLnBrk="0" hangingPunct="0">
              <a:spcBef>
                <a:spcPct val="50000"/>
              </a:spcBef>
            </a:pPr>
            <a:r>
              <a:rPr lang="de-DE" sz="1600" smtClean="0">
                <a:solidFill>
                  <a:srgbClr val="FF0000"/>
                </a:solidFill>
                <a:ea typeface="MS PGothic" pitchFamily="34" charset="-128"/>
              </a:rPr>
              <a:t>+</a:t>
            </a:r>
            <a:endParaRPr lang="de-DE" sz="1600">
              <a:solidFill>
                <a:srgbClr val="FF0000"/>
              </a:solidFill>
              <a:ea typeface="MS PGothic" pitchFamily="34" charset="-128"/>
            </a:endParaRPr>
          </a:p>
        </p:txBody>
      </p:sp>
      <p:sp>
        <p:nvSpPr>
          <p:cNvPr id="222278" name="Text Box 70"/>
          <p:cNvSpPr txBox="1">
            <a:spLocks noChangeArrowheads="1"/>
          </p:cNvSpPr>
          <p:nvPr/>
        </p:nvSpPr>
        <p:spPr bwMode="auto">
          <a:xfrm>
            <a:off x="3348038" y="3726066"/>
            <a:ext cx="2159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eaLnBrk="0" hangingPunct="0">
              <a:spcBef>
                <a:spcPct val="50000"/>
              </a:spcBef>
            </a:pPr>
            <a:r>
              <a:rPr lang="de-DE" smtClean="0">
                <a:solidFill>
                  <a:srgbClr val="FF9933"/>
                </a:solidFill>
                <a:ea typeface="MS PGothic" pitchFamily="34" charset="-128"/>
              </a:rPr>
              <a:t>-</a:t>
            </a:r>
            <a:endParaRPr lang="de-DE">
              <a:solidFill>
                <a:srgbClr val="FF9933"/>
              </a:solidFill>
              <a:ea typeface="MS PGothic" pitchFamily="34" charset="-128"/>
            </a:endParaRPr>
          </a:p>
        </p:txBody>
      </p:sp>
      <p:sp>
        <p:nvSpPr>
          <p:cNvPr id="222279" name="Text Box 71"/>
          <p:cNvSpPr txBox="1">
            <a:spLocks noChangeArrowheads="1"/>
          </p:cNvSpPr>
          <p:nvPr/>
        </p:nvSpPr>
        <p:spPr bwMode="auto">
          <a:xfrm>
            <a:off x="7531100" y="3487941"/>
            <a:ext cx="2159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eaLnBrk="0" hangingPunct="0">
              <a:spcBef>
                <a:spcPct val="50000"/>
              </a:spcBef>
            </a:pPr>
            <a:r>
              <a:rPr lang="de-DE" sz="1600" b="1" smtClean="0">
                <a:ea typeface="MS PGothic" pitchFamily="34" charset="-128"/>
              </a:rPr>
              <a:t>-</a:t>
            </a:r>
            <a:endParaRPr lang="de-DE" sz="1600" b="1">
              <a:ea typeface="MS PGothic" pitchFamily="34" charset="-128"/>
            </a:endParaRPr>
          </a:p>
        </p:txBody>
      </p:sp>
      <p:sp>
        <p:nvSpPr>
          <p:cNvPr id="222281" name="Line 73"/>
          <p:cNvSpPr>
            <a:spLocks noChangeShapeType="1"/>
          </p:cNvSpPr>
          <p:nvPr/>
        </p:nvSpPr>
        <p:spPr bwMode="auto">
          <a:xfrm flipH="1">
            <a:off x="5334000" y="2217941"/>
            <a:ext cx="708025" cy="0"/>
          </a:xfrm>
          <a:prstGeom prst="line">
            <a:avLst/>
          </a:prstGeom>
          <a:noFill/>
          <a:ln w="38100">
            <a:solidFill>
              <a:srgbClr val="0000FF"/>
            </a:solidFill>
            <a:round/>
            <a:headEnd/>
            <a:tailEnd type="triangle" w="med" len="med"/>
          </a:ln>
          <a:effectLst/>
          <a:extLst>
            <a:ext uri="{909E8E84-426E-40DD-AFC4-6F175D3DCCD1}">
              <a14:hiddenFill xmlns="" xmlns:a14="http://schemas.microsoft.com/office/drawing/2010/main">
                <a:noFill/>
              </a14:hiddenFill>
            </a:ext>
          </a:extLst>
        </p:spPr>
        <p:txBody>
          <a:bodyPr/>
          <a:lstStyle/>
          <a:p>
            <a:endParaRPr lang="de-DE"/>
          </a:p>
        </p:txBody>
      </p:sp>
      <p:sp>
        <p:nvSpPr>
          <p:cNvPr id="222282" name="Line 74"/>
          <p:cNvSpPr>
            <a:spLocks noChangeShapeType="1"/>
          </p:cNvSpPr>
          <p:nvPr/>
        </p:nvSpPr>
        <p:spPr bwMode="auto">
          <a:xfrm flipH="1" flipV="1">
            <a:off x="6327775" y="1143203"/>
            <a:ext cx="7938" cy="138113"/>
          </a:xfrm>
          <a:prstGeom prst="line">
            <a:avLst/>
          </a:prstGeom>
          <a:noFill/>
          <a:ln w="19050">
            <a:solidFill>
              <a:srgbClr val="D6009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pic>
        <p:nvPicPr>
          <p:cNvPr id="222283" name="Picture 75"/>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8172450" y="1143203"/>
            <a:ext cx="895350" cy="800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22284" name="Line 76"/>
          <p:cNvSpPr>
            <a:spLocks noChangeShapeType="1"/>
          </p:cNvSpPr>
          <p:nvPr/>
        </p:nvSpPr>
        <p:spPr bwMode="auto">
          <a:xfrm>
            <a:off x="6327775" y="1152728"/>
            <a:ext cx="1627188" cy="0"/>
          </a:xfrm>
          <a:prstGeom prst="line">
            <a:avLst/>
          </a:prstGeom>
          <a:noFill/>
          <a:ln w="19050">
            <a:solidFill>
              <a:srgbClr val="D60093"/>
            </a:solidFill>
            <a:round/>
            <a:headEnd/>
            <a:tailEn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64" name="Line 56"/>
          <p:cNvSpPr>
            <a:spLocks noChangeShapeType="1"/>
          </p:cNvSpPr>
          <p:nvPr/>
        </p:nvSpPr>
        <p:spPr bwMode="auto">
          <a:xfrm>
            <a:off x="7954963" y="1700416"/>
            <a:ext cx="558800" cy="0"/>
          </a:xfrm>
          <a:prstGeom prst="line">
            <a:avLst/>
          </a:prstGeom>
          <a:noFill/>
          <a:ln w="19050">
            <a:solidFill>
              <a:srgbClr val="D60093"/>
            </a:solidFill>
            <a:round/>
            <a:headEnd/>
            <a:tailEnd type="stealth" w="med" len="me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222285" name="Text Box 77"/>
          <p:cNvSpPr txBox="1">
            <a:spLocks noChangeArrowheads="1"/>
          </p:cNvSpPr>
          <p:nvPr/>
        </p:nvSpPr>
        <p:spPr bwMode="auto">
          <a:xfrm>
            <a:off x="3492500" y="4194378"/>
            <a:ext cx="142875" cy="184666"/>
          </a:xfrm>
          <a:prstGeom prst="rect">
            <a:avLst/>
          </a:prstGeom>
          <a:solidFill>
            <a:schemeClr val="bg1"/>
          </a:solidFill>
          <a:ln w="9525" algn="ctr">
            <a:solidFill>
              <a:schemeClr val="tx1"/>
            </a:solidFill>
            <a:miter lim="800000"/>
            <a:headEnd/>
            <a:tailEnd/>
          </a:ln>
          <a:effectLst/>
          <a:extLs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eaLnBrk="0" hangingPunct="0">
              <a:spcBef>
                <a:spcPct val="50000"/>
              </a:spcBef>
            </a:pPr>
            <a:r>
              <a:rPr lang="de-DE" sz="1000" b="1">
                <a:ea typeface="MS PGothic" pitchFamily="34" charset="-128"/>
              </a:rPr>
              <a:t>3</a:t>
            </a:r>
            <a:r>
              <a:rPr lang="de-DE" sz="1200">
                <a:ea typeface="MS PGothic" pitchFamily="34" charset="-128"/>
              </a:rPr>
              <a:t> </a:t>
            </a:r>
          </a:p>
        </p:txBody>
      </p:sp>
      <p:sp>
        <p:nvSpPr>
          <p:cNvPr id="222286" name="Text Box 78"/>
          <p:cNvSpPr txBox="1">
            <a:spLocks noChangeArrowheads="1"/>
          </p:cNvSpPr>
          <p:nvPr/>
        </p:nvSpPr>
        <p:spPr bwMode="auto">
          <a:xfrm>
            <a:off x="3636963" y="4194378"/>
            <a:ext cx="142875" cy="153888"/>
          </a:xfrm>
          <a:prstGeom prst="rect">
            <a:avLst/>
          </a:prstGeom>
          <a:solidFill>
            <a:schemeClr val="bg1"/>
          </a:solidFill>
          <a:ln w="9525" algn="ctr">
            <a:solidFill>
              <a:schemeClr val="tx1"/>
            </a:solidFill>
            <a:miter lim="800000"/>
            <a:headEnd/>
            <a:tailEnd/>
          </a:ln>
          <a:effectLst/>
          <a:extLs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eaLnBrk="0" hangingPunct="0">
              <a:spcBef>
                <a:spcPct val="50000"/>
              </a:spcBef>
            </a:pPr>
            <a:r>
              <a:rPr lang="de-DE" sz="1000" b="1" smtClean="0">
                <a:ea typeface="MS PGothic" pitchFamily="34" charset="-128"/>
              </a:rPr>
              <a:t>4</a:t>
            </a:r>
            <a:endParaRPr lang="de-DE" sz="1200">
              <a:ea typeface="MS PGothic" pitchFamily="34" charset="-128"/>
            </a:endParaRPr>
          </a:p>
        </p:txBody>
      </p:sp>
      <p:pic>
        <p:nvPicPr>
          <p:cNvPr id="222320" name="Picture 11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708400" y="5086553"/>
            <a:ext cx="3168650" cy="1309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22321" name="Line 113"/>
          <p:cNvSpPr>
            <a:spLocks noChangeShapeType="1"/>
          </p:cNvSpPr>
          <p:nvPr/>
        </p:nvSpPr>
        <p:spPr bwMode="auto">
          <a:xfrm flipH="1">
            <a:off x="4319588" y="5461203"/>
            <a:ext cx="107950" cy="144463"/>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22" name="Line 114"/>
          <p:cNvSpPr>
            <a:spLocks noChangeShapeType="1"/>
          </p:cNvSpPr>
          <p:nvPr/>
        </p:nvSpPr>
        <p:spPr bwMode="auto">
          <a:xfrm>
            <a:off x="3556000" y="5605666"/>
            <a:ext cx="763588"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23" name="Line 115"/>
          <p:cNvSpPr>
            <a:spLocks noChangeShapeType="1"/>
          </p:cNvSpPr>
          <p:nvPr/>
        </p:nvSpPr>
        <p:spPr bwMode="auto">
          <a:xfrm flipV="1">
            <a:off x="3935413" y="5569153"/>
            <a:ext cx="73025" cy="73025"/>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24" name="Line 116"/>
          <p:cNvSpPr>
            <a:spLocks noChangeShapeType="1"/>
          </p:cNvSpPr>
          <p:nvPr/>
        </p:nvSpPr>
        <p:spPr bwMode="auto">
          <a:xfrm flipV="1">
            <a:off x="3971925" y="5569153"/>
            <a:ext cx="71438" cy="73025"/>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25" name="Line 117"/>
          <p:cNvSpPr>
            <a:spLocks noChangeShapeType="1"/>
          </p:cNvSpPr>
          <p:nvPr/>
        </p:nvSpPr>
        <p:spPr bwMode="auto">
          <a:xfrm>
            <a:off x="4427538" y="5461203"/>
            <a:ext cx="0" cy="504825"/>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26" name="Line 118"/>
          <p:cNvSpPr>
            <a:spLocks noChangeShapeType="1"/>
          </p:cNvSpPr>
          <p:nvPr/>
        </p:nvSpPr>
        <p:spPr bwMode="auto">
          <a:xfrm flipV="1">
            <a:off x="4427538" y="5894591"/>
            <a:ext cx="36512" cy="71437"/>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27" name="Line 119"/>
          <p:cNvSpPr>
            <a:spLocks noChangeShapeType="1"/>
          </p:cNvSpPr>
          <p:nvPr/>
        </p:nvSpPr>
        <p:spPr bwMode="auto">
          <a:xfrm>
            <a:off x="4464050" y="5894591"/>
            <a:ext cx="468313"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28" name="Line 120"/>
          <p:cNvSpPr>
            <a:spLocks noChangeShapeType="1"/>
          </p:cNvSpPr>
          <p:nvPr/>
        </p:nvSpPr>
        <p:spPr bwMode="auto">
          <a:xfrm>
            <a:off x="4932363" y="5894591"/>
            <a:ext cx="0"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29" name="Line 121"/>
          <p:cNvSpPr>
            <a:spLocks noChangeShapeType="1"/>
          </p:cNvSpPr>
          <p:nvPr/>
        </p:nvSpPr>
        <p:spPr bwMode="auto">
          <a:xfrm flipV="1">
            <a:off x="4932363" y="5894591"/>
            <a:ext cx="71437"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30" name="Line 122"/>
          <p:cNvSpPr>
            <a:spLocks noChangeShapeType="1"/>
          </p:cNvSpPr>
          <p:nvPr/>
        </p:nvSpPr>
        <p:spPr bwMode="auto">
          <a:xfrm>
            <a:off x="5003800" y="5894591"/>
            <a:ext cx="433388"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31" name="Line 123"/>
          <p:cNvSpPr>
            <a:spLocks noChangeShapeType="1"/>
          </p:cNvSpPr>
          <p:nvPr/>
        </p:nvSpPr>
        <p:spPr bwMode="auto">
          <a:xfrm>
            <a:off x="5437188" y="5894591"/>
            <a:ext cx="0"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32" name="Line 124"/>
          <p:cNvSpPr>
            <a:spLocks noChangeShapeType="1"/>
          </p:cNvSpPr>
          <p:nvPr/>
        </p:nvSpPr>
        <p:spPr bwMode="auto">
          <a:xfrm flipV="1">
            <a:off x="5437188" y="5894591"/>
            <a:ext cx="71437"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33" name="Line 125"/>
          <p:cNvSpPr>
            <a:spLocks noChangeShapeType="1"/>
          </p:cNvSpPr>
          <p:nvPr/>
        </p:nvSpPr>
        <p:spPr bwMode="auto">
          <a:xfrm>
            <a:off x="5508625" y="5894591"/>
            <a:ext cx="433388"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34" name="Line 126"/>
          <p:cNvSpPr>
            <a:spLocks noChangeShapeType="1"/>
          </p:cNvSpPr>
          <p:nvPr/>
        </p:nvSpPr>
        <p:spPr bwMode="auto">
          <a:xfrm>
            <a:off x="6300788" y="5894591"/>
            <a:ext cx="179387" cy="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35" name="Line 127"/>
          <p:cNvSpPr>
            <a:spLocks noChangeShapeType="1"/>
          </p:cNvSpPr>
          <p:nvPr/>
        </p:nvSpPr>
        <p:spPr bwMode="auto">
          <a:xfrm>
            <a:off x="6480175" y="5894591"/>
            <a:ext cx="0" cy="107950"/>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36" name="Text Box 128"/>
          <p:cNvSpPr txBox="1">
            <a:spLocks noChangeArrowheads="1"/>
          </p:cNvSpPr>
          <p:nvPr/>
        </p:nvSpPr>
        <p:spPr bwMode="auto">
          <a:xfrm>
            <a:off x="5040313" y="5281816"/>
            <a:ext cx="971550" cy="215444"/>
          </a:xfrm>
          <a:prstGeom prst="rect">
            <a:avLst/>
          </a:prstGeom>
          <a:solidFill>
            <a:srgbClr val="33CC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lIns="0" tIns="0" rIns="0" bIns="0">
            <a:spAutoFit/>
          </a:bodyPr>
          <a:lstStyle/>
          <a:p>
            <a:pPr algn="ctr" eaLnBrk="0" hangingPunct="0">
              <a:spcBef>
                <a:spcPct val="50000"/>
              </a:spcBef>
            </a:pPr>
            <a:r>
              <a:rPr lang="de-DE" sz="1400" b="1">
                <a:ea typeface="MS PGothic" pitchFamily="34" charset="-128"/>
              </a:rPr>
              <a:t>LINK </a:t>
            </a:r>
            <a:r>
              <a:rPr lang="de-DE" sz="1400" b="1" smtClean="0">
                <a:ea typeface="MS PGothic" pitchFamily="34" charset="-128"/>
              </a:rPr>
              <a:t>2</a:t>
            </a:r>
            <a:endParaRPr lang="de-DE" sz="1400" b="1">
              <a:ea typeface="MS PGothic" pitchFamily="34" charset="-128"/>
            </a:endParaRPr>
          </a:p>
        </p:txBody>
      </p:sp>
      <p:sp>
        <p:nvSpPr>
          <p:cNvPr id="222337" name="Line 129"/>
          <p:cNvSpPr>
            <a:spLocks noChangeShapeType="1"/>
          </p:cNvSpPr>
          <p:nvPr/>
        </p:nvSpPr>
        <p:spPr bwMode="auto">
          <a:xfrm>
            <a:off x="3556000" y="4338841"/>
            <a:ext cx="0" cy="1266825"/>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38" name="Line 130"/>
          <p:cNvSpPr>
            <a:spLocks noChangeShapeType="1"/>
          </p:cNvSpPr>
          <p:nvPr/>
        </p:nvSpPr>
        <p:spPr bwMode="auto">
          <a:xfrm>
            <a:off x="3708400" y="4318203"/>
            <a:ext cx="0" cy="1287463"/>
          </a:xfrm>
          <a:prstGeom prst="line">
            <a:avLst/>
          </a:prstGeom>
          <a:noFill/>
          <a:ln w="12700">
            <a:solidFill>
              <a:srgbClr val="33CC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222339" name="Text Box 131"/>
          <p:cNvSpPr txBox="1">
            <a:spLocks noChangeArrowheads="1"/>
          </p:cNvSpPr>
          <p:nvPr/>
        </p:nvSpPr>
        <p:spPr bwMode="auto">
          <a:xfrm>
            <a:off x="7899400" y="2005216"/>
            <a:ext cx="863600" cy="1015663"/>
          </a:xfrm>
          <a:prstGeom prst="rect">
            <a:avLst/>
          </a:prstGeom>
          <a:solidFill>
            <a:srgbClr val="00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a:spAutoFit/>
          </a:bodyPr>
          <a:lstStyle>
            <a:lvl1pPr>
              <a:defRPr>
                <a:solidFill>
                  <a:schemeClr val="tx1"/>
                </a:solidFill>
                <a:latin typeface="Arial" pitchFamily="34" charset="0"/>
                <a:ea typeface="Geneva"/>
                <a:cs typeface="Geneva"/>
              </a:defRPr>
            </a:lvl1pPr>
            <a:lvl2pPr>
              <a:defRPr>
                <a:solidFill>
                  <a:schemeClr val="tx1"/>
                </a:solidFill>
                <a:latin typeface="Arial" pitchFamily="34" charset="0"/>
                <a:ea typeface="Geneva"/>
                <a:cs typeface="Geneva"/>
              </a:defRPr>
            </a:lvl2pPr>
            <a:lvl3pPr>
              <a:defRPr>
                <a:solidFill>
                  <a:schemeClr val="tx1"/>
                </a:solidFill>
                <a:latin typeface="Arial" pitchFamily="34" charset="0"/>
                <a:ea typeface="Geneva"/>
                <a:cs typeface="Geneva"/>
              </a:defRPr>
            </a:lvl3pPr>
            <a:lvl4pPr>
              <a:defRPr>
                <a:solidFill>
                  <a:schemeClr val="tx1"/>
                </a:solidFill>
                <a:latin typeface="Arial" pitchFamily="34" charset="0"/>
                <a:ea typeface="Geneva"/>
                <a:cs typeface="Geneva"/>
              </a:defRPr>
            </a:lvl4pPr>
            <a:lvl5pPr>
              <a:defRPr>
                <a:solidFill>
                  <a:schemeClr val="tx1"/>
                </a:solidFill>
                <a:latin typeface="Arial" pitchFamily="34" charset="0"/>
                <a:ea typeface="Geneva"/>
                <a:cs typeface="Geneva"/>
              </a:defRPr>
            </a:lvl5pPr>
            <a:lvl6pPr fontAlgn="base">
              <a:spcBef>
                <a:spcPct val="0"/>
              </a:spcBef>
              <a:spcAft>
                <a:spcPct val="0"/>
              </a:spcAft>
              <a:defRPr>
                <a:solidFill>
                  <a:schemeClr val="tx1"/>
                </a:solidFill>
                <a:latin typeface="Arial" pitchFamily="34" charset="0"/>
                <a:ea typeface="Geneva"/>
                <a:cs typeface="Geneva"/>
              </a:defRPr>
            </a:lvl6pPr>
            <a:lvl7pPr fontAlgn="base">
              <a:spcBef>
                <a:spcPct val="0"/>
              </a:spcBef>
              <a:spcAft>
                <a:spcPct val="0"/>
              </a:spcAft>
              <a:defRPr>
                <a:solidFill>
                  <a:schemeClr val="tx1"/>
                </a:solidFill>
                <a:latin typeface="Arial" pitchFamily="34" charset="0"/>
                <a:ea typeface="Geneva"/>
                <a:cs typeface="Geneva"/>
              </a:defRPr>
            </a:lvl7pPr>
            <a:lvl8pPr fontAlgn="base">
              <a:spcBef>
                <a:spcPct val="0"/>
              </a:spcBef>
              <a:spcAft>
                <a:spcPct val="0"/>
              </a:spcAft>
              <a:defRPr>
                <a:solidFill>
                  <a:schemeClr val="tx1"/>
                </a:solidFill>
                <a:latin typeface="Arial" pitchFamily="34" charset="0"/>
                <a:ea typeface="Geneva"/>
                <a:cs typeface="Geneva"/>
              </a:defRPr>
            </a:lvl8pPr>
            <a:lvl9pPr fontAlgn="base">
              <a:spcBef>
                <a:spcPct val="0"/>
              </a:spcBef>
              <a:spcAft>
                <a:spcPct val="0"/>
              </a:spcAft>
              <a:defRPr>
                <a:solidFill>
                  <a:schemeClr val="tx1"/>
                </a:solidFill>
                <a:latin typeface="Arial" pitchFamily="34" charset="0"/>
                <a:ea typeface="Geneva"/>
                <a:cs typeface="Geneva"/>
              </a:defRPr>
            </a:lvl9pPr>
          </a:lstStyle>
          <a:p>
            <a:pPr defTabSz="914400">
              <a:spcBef>
                <a:spcPct val="50000"/>
              </a:spcBef>
            </a:pPr>
            <a:r>
              <a:rPr lang="de-DE" sz="1200" dirty="0" smtClean="0"/>
              <a:t>USB und PC nur für erste Einstellungen</a:t>
            </a:r>
            <a:endParaRPr lang="de-DE" sz="1200" dirty="0"/>
          </a:p>
        </p:txBody>
      </p:sp>
      <p:sp>
        <p:nvSpPr>
          <p:cNvPr id="222340" name="Text Box 132"/>
          <p:cNvSpPr txBox="1">
            <a:spLocks noChangeArrowheads="1"/>
          </p:cNvSpPr>
          <p:nvPr/>
        </p:nvSpPr>
        <p:spPr bwMode="auto">
          <a:xfrm>
            <a:off x="7704138" y="3405391"/>
            <a:ext cx="1363662" cy="811367"/>
          </a:xfrm>
          <a:prstGeom prst="rect">
            <a:avLst/>
          </a:prstGeom>
          <a:solidFill>
            <a:srgbClr val="CCFFFF"/>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square" lIns="36000" tIns="36000" rIns="36000" bIns="36000">
            <a:spAutoFit/>
          </a:bodyPr>
          <a:lstStyle/>
          <a:p>
            <a:pPr eaLnBrk="0" hangingPunct="0">
              <a:spcBef>
                <a:spcPct val="50000"/>
              </a:spcBef>
            </a:pPr>
            <a:r>
              <a:rPr lang="de-DE" sz="1200" dirty="0" smtClean="0">
                <a:ea typeface="MS PGothic" pitchFamily="34" charset="-128"/>
              </a:rPr>
              <a:t>Spannung erst auflegen, wenn alle Einstellungen vorgenommen sind</a:t>
            </a:r>
          </a:p>
        </p:txBody>
      </p:sp>
      <p:sp>
        <p:nvSpPr>
          <p:cNvPr id="93" name="Titel 92"/>
          <p:cNvSpPr>
            <a:spLocks noGrp="1"/>
          </p:cNvSpPr>
          <p:nvPr>
            <p:ph type="title"/>
          </p:nvPr>
        </p:nvSpPr>
        <p:spPr>
          <a:effectLst/>
        </p:spPr>
        <p:txBody>
          <a:bodyPr>
            <a:normAutofit/>
          </a:bodyPr>
          <a:lstStyle/>
          <a:p>
            <a:pPr marL="361950" indent="-36195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TCP</a:t>
            </a:r>
            <a:r>
              <a:rPr lang="de-DE" altLang="ja-JP" dirty="0" smtClean="0">
                <a:sym typeface="Wingdings" pitchFamily="2" charset="2"/>
              </a:rPr>
              <a:t> – Installation</a:t>
            </a:r>
            <a:endParaRPr lang="de-DE" dirty="0"/>
          </a:p>
        </p:txBody>
      </p:sp>
    </p:spTree>
    <p:extLst>
      <p:ext uri="{BB962C8B-B14F-4D97-AF65-F5344CB8AC3E}">
        <p14:creationId xmlns="" xmlns:p14="http://schemas.microsoft.com/office/powerpoint/2010/main" val="21166472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p:nvPr/>
        </p:nvSpPr>
        <p:spPr>
          <a:xfrm>
            <a:off x="403920" y="1104900"/>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Einstellung von </a:t>
            </a:r>
            <a:r>
              <a:rPr lang="de-DE" b="1" dirty="0" smtClean="0">
                <a:latin typeface="Arial" pitchFamily="34" charset="0"/>
                <a:cs typeface="Arial" pitchFamily="34" charset="0"/>
              </a:rPr>
              <a:t>CZ-CFUNC2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11" name="Titel 10"/>
          <p:cNvSpPr>
            <a:spLocks noGrp="1"/>
          </p:cNvSpPr>
          <p:nvPr>
            <p:ph type="title"/>
          </p:nvPr>
        </p:nvSpPr>
        <p:spPr/>
        <p:txBody>
          <a:bodyPr>
            <a:normAutofit/>
          </a:bodyPr>
          <a:lstStyle/>
          <a:p>
            <a:pPr marL="361950" indent="-36195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TCP</a:t>
            </a:r>
            <a:r>
              <a:rPr lang="de-DE" altLang="ja-JP" dirty="0" smtClean="0">
                <a:sym typeface="Wingdings" pitchFamily="2" charset="2"/>
              </a:rPr>
              <a:t> – Einstellung 1</a:t>
            </a:r>
            <a:endParaRPr lang="de-DE" dirty="0"/>
          </a:p>
        </p:txBody>
      </p:sp>
      <p:pic>
        <p:nvPicPr>
          <p:cNvPr id="12"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6263" y="1560014"/>
            <a:ext cx="4610100" cy="259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13" name="Picture 10"/>
          <p:cNvPicPr>
            <a:picLocks noChangeAspect="1" noChangeArrowheads="1"/>
          </p:cNvPicPr>
          <p:nvPr/>
        </p:nvPicPr>
        <p:blipFill>
          <a:blip r:embed="rId3">
            <a:extLst>
              <a:ext uri="{28A0092B-C50C-407E-A947-70E740481C1C}">
                <a14:useLocalDpi xmlns="" xmlns:a14="http://schemas.microsoft.com/office/drawing/2010/main" val="0"/>
              </a:ext>
            </a:extLst>
          </a:blip>
          <a:srcRect t="14286"/>
          <a:stretch>
            <a:fillRect/>
          </a:stretch>
        </p:blipFill>
        <p:spPr bwMode="auto">
          <a:xfrm>
            <a:off x="647700" y="4473575"/>
            <a:ext cx="6200775" cy="1943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14" name="Textfeld 13"/>
          <p:cNvSpPr txBox="1"/>
          <p:nvPr/>
        </p:nvSpPr>
        <p:spPr>
          <a:xfrm>
            <a:off x="251520" y="2037806"/>
            <a:ext cx="1632857" cy="184666"/>
          </a:xfrm>
          <a:prstGeom prst="rect">
            <a:avLst/>
          </a:prstGeom>
          <a:solidFill>
            <a:schemeClr val="bg1"/>
          </a:solidFill>
        </p:spPr>
        <p:txBody>
          <a:bodyPr wrap="square" lIns="0" tIns="0" rIns="0" bIns="0" rtlCol="0">
            <a:spAutoFit/>
          </a:bodyPr>
          <a:lstStyle/>
          <a:p>
            <a:pPr algn="r"/>
            <a:r>
              <a:rPr lang="de-DE" sz="1200" dirty="0" smtClean="0"/>
              <a:t>7-Segment-Anzeige</a:t>
            </a:r>
            <a:endParaRPr lang="de-DE" sz="1200" dirty="0"/>
          </a:p>
        </p:txBody>
      </p:sp>
      <p:sp>
        <p:nvSpPr>
          <p:cNvPr id="15" name="Textfeld 14"/>
          <p:cNvSpPr txBox="1"/>
          <p:nvPr/>
        </p:nvSpPr>
        <p:spPr>
          <a:xfrm>
            <a:off x="4513627" y="3396343"/>
            <a:ext cx="1632857" cy="184666"/>
          </a:xfrm>
          <a:prstGeom prst="rect">
            <a:avLst/>
          </a:prstGeom>
          <a:solidFill>
            <a:schemeClr val="bg1"/>
          </a:solidFill>
        </p:spPr>
        <p:txBody>
          <a:bodyPr wrap="square" lIns="0" tIns="0" rIns="0" bIns="0" rtlCol="0">
            <a:spAutoFit/>
          </a:bodyPr>
          <a:lstStyle/>
          <a:p>
            <a:r>
              <a:rPr lang="de-DE" sz="1200" dirty="0" smtClean="0"/>
              <a:t>SET-Taste</a:t>
            </a:r>
            <a:endParaRPr lang="de-DE" sz="1200" dirty="0"/>
          </a:p>
        </p:txBody>
      </p:sp>
      <p:sp>
        <p:nvSpPr>
          <p:cNvPr id="16" name="Textfeld 15"/>
          <p:cNvSpPr txBox="1"/>
          <p:nvPr/>
        </p:nvSpPr>
        <p:spPr>
          <a:xfrm>
            <a:off x="4513627" y="3607135"/>
            <a:ext cx="1632857" cy="184666"/>
          </a:xfrm>
          <a:prstGeom prst="rect">
            <a:avLst/>
          </a:prstGeom>
          <a:solidFill>
            <a:schemeClr val="bg1"/>
          </a:solidFill>
        </p:spPr>
        <p:txBody>
          <a:bodyPr wrap="square" lIns="0" tIns="0" rIns="0" bIns="0" rtlCol="0">
            <a:spAutoFit/>
          </a:bodyPr>
          <a:lstStyle/>
          <a:p>
            <a:r>
              <a:rPr lang="de-DE" sz="1200" dirty="0" smtClean="0"/>
              <a:t>AB-Taste</a:t>
            </a:r>
            <a:endParaRPr lang="de-DE" sz="1200" dirty="0"/>
          </a:p>
        </p:txBody>
      </p:sp>
      <p:sp>
        <p:nvSpPr>
          <p:cNvPr id="17" name="Textfeld 16"/>
          <p:cNvSpPr txBox="1"/>
          <p:nvPr/>
        </p:nvSpPr>
        <p:spPr>
          <a:xfrm>
            <a:off x="155121" y="3475613"/>
            <a:ext cx="1632857" cy="184666"/>
          </a:xfrm>
          <a:prstGeom prst="rect">
            <a:avLst/>
          </a:prstGeom>
          <a:solidFill>
            <a:schemeClr val="bg1"/>
          </a:solidFill>
        </p:spPr>
        <p:txBody>
          <a:bodyPr wrap="square" lIns="0" tIns="0" rIns="0" bIns="0" rtlCol="0">
            <a:spAutoFit/>
          </a:bodyPr>
          <a:lstStyle/>
          <a:p>
            <a:pPr algn="r"/>
            <a:r>
              <a:rPr lang="de-DE" sz="1200" dirty="0" smtClean="0"/>
              <a:t>HOME-Taste</a:t>
            </a:r>
            <a:endParaRPr lang="de-DE" sz="1200" dirty="0"/>
          </a:p>
        </p:txBody>
      </p:sp>
      <p:sp>
        <p:nvSpPr>
          <p:cNvPr id="18" name="Textfeld 17"/>
          <p:cNvSpPr txBox="1"/>
          <p:nvPr/>
        </p:nvSpPr>
        <p:spPr>
          <a:xfrm>
            <a:off x="576263" y="4214147"/>
            <a:ext cx="7940720" cy="184666"/>
          </a:xfrm>
          <a:prstGeom prst="rect">
            <a:avLst/>
          </a:prstGeom>
          <a:solidFill>
            <a:schemeClr val="bg1"/>
          </a:solidFill>
        </p:spPr>
        <p:txBody>
          <a:bodyPr wrap="square" lIns="0" tIns="0" rIns="0" bIns="0" rtlCol="0">
            <a:spAutoFit/>
          </a:bodyPr>
          <a:lstStyle/>
          <a:p>
            <a:r>
              <a:rPr lang="de-DE" sz="1200" dirty="0" smtClean="0"/>
              <a:t>1) Taste         min. 2 Sekunden lang gedrückt halten, bis die folgende Anzeige erscheint:</a:t>
            </a:r>
            <a:endParaRPr lang="de-DE" sz="1200" dirty="0"/>
          </a:p>
        </p:txBody>
      </p:sp>
      <p:sp>
        <p:nvSpPr>
          <p:cNvPr id="19" name="Textfeld 18"/>
          <p:cNvSpPr txBox="1"/>
          <p:nvPr/>
        </p:nvSpPr>
        <p:spPr>
          <a:xfrm>
            <a:off x="2475817" y="5422873"/>
            <a:ext cx="1632857" cy="184666"/>
          </a:xfrm>
          <a:prstGeom prst="rect">
            <a:avLst/>
          </a:prstGeom>
          <a:solidFill>
            <a:schemeClr val="bg1"/>
          </a:solidFill>
        </p:spPr>
        <p:txBody>
          <a:bodyPr wrap="square" lIns="0" tIns="0" rIns="0" bIns="0" rtlCol="0">
            <a:spAutoFit/>
          </a:bodyPr>
          <a:lstStyle/>
          <a:p>
            <a:r>
              <a:rPr lang="de-DE" sz="1200" dirty="0" smtClean="0"/>
              <a:t>Nach 2 Sekunden</a:t>
            </a:r>
            <a:endParaRPr lang="de-DE" sz="1200" dirty="0"/>
          </a:p>
        </p:txBody>
      </p:sp>
      <p:sp>
        <p:nvSpPr>
          <p:cNvPr id="20" name="Textfeld 19"/>
          <p:cNvSpPr txBox="1"/>
          <p:nvPr/>
        </p:nvSpPr>
        <p:spPr>
          <a:xfrm>
            <a:off x="2114888" y="3660279"/>
            <a:ext cx="930866" cy="478387"/>
          </a:xfrm>
          <a:prstGeom prst="rect">
            <a:avLst/>
          </a:prstGeom>
          <a:solidFill>
            <a:schemeClr val="bg1"/>
          </a:solidFill>
        </p:spPr>
        <p:txBody>
          <a:bodyPr wrap="square" lIns="0" tIns="0" rIns="0" bIns="108000" rtlCol="0">
            <a:spAutoFit/>
          </a:bodyPr>
          <a:lstStyle/>
          <a:p>
            <a:r>
              <a:rPr lang="de-DE" sz="1200" dirty="0" smtClean="0"/>
              <a:t>LED D1: rot</a:t>
            </a:r>
          </a:p>
          <a:p>
            <a:r>
              <a:rPr lang="de-DE" sz="1200" dirty="0" smtClean="0"/>
              <a:t>LED D2: grün</a:t>
            </a:r>
            <a:endParaRPr lang="de-DE" sz="1200" dirty="0"/>
          </a:p>
        </p:txBody>
      </p:sp>
      <p:pic>
        <p:nvPicPr>
          <p:cNvPr id="21" name="Picture 2"/>
          <p:cNvPicPr>
            <a:picLocks noChangeAspect="1" noChangeArrowheads="1"/>
          </p:cNvPicPr>
          <p:nvPr/>
        </p:nvPicPr>
        <p:blipFill>
          <a:blip r:embed="rId4"/>
          <a:srcRect/>
          <a:stretch>
            <a:fillRect/>
          </a:stretch>
        </p:blipFill>
        <p:spPr bwMode="auto">
          <a:xfrm>
            <a:off x="1146289" y="4082538"/>
            <a:ext cx="279946" cy="362283"/>
          </a:xfrm>
          <a:prstGeom prst="rect">
            <a:avLst/>
          </a:prstGeom>
          <a:noFill/>
          <a:ln w="9525">
            <a:noFill/>
            <a:miter lim="800000"/>
            <a:headEnd/>
            <a:tailEnd/>
          </a:ln>
        </p:spPr>
      </p:pic>
    </p:spTree>
    <p:extLst>
      <p:ext uri="{BB962C8B-B14F-4D97-AF65-F5344CB8AC3E}">
        <p14:creationId xmlns="" xmlns:p14="http://schemas.microsoft.com/office/powerpoint/2010/main" val="165085057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Text Box 4"/>
          <p:cNvSpPr txBox="1">
            <a:spLocks noChangeArrowheads="1"/>
          </p:cNvSpPr>
          <p:nvPr/>
        </p:nvSpPr>
        <p:spPr bwMode="auto">
          <a:xfrm>
            <a:off x="613259" y="4795350"/>
            <a:ext cx="7883525" cy="1180699"/>
          </a:xfrm>
          <a:prstGeom prst="rect">
            <a:avLst/>
          </a:prstGeom>
          <a:ln/>
          <a:extLst>
            <a:ext uri="{91240B29-F687-4F45-9708-019B960494DF}">
              <a14:hiddenLine xmlns="" xmlns:a14="http://schemas.microsoft.com/office/drawing/2010/main" w="9525" algn="ctr">
                <a:solidFill>
                  <a:schemeClr val="tx1"/>
                </a:solidFill>
                <a:miter lim="800000"/>
                <a:headEnd/>
                <a:tailEnd/>
              </a14:hiddenLine>
            </a:ext>
          </a:extLst>
        </p:spPr>
        <p:style>
          <a:lnRef idx="3">
            <a:schemeClr val="lt1"/>
          </a:lnRef>
          <a:fillRef idx="1">
            <a:schemeClr val="accent1"/>
          </a:fillRef>
          <a:effectRef idx="1">
            <a:schemeClr val="accent1"/>
          </a:effectRef>
          <a:fontRef idx="minor">
            <a:schemeClr val="lt1"/>
          </a:fontRef>
        </p:style>
        <p:txBody>
          <a:bodyPr wrap="square" lIns="36000" tIns="36000" rIns="36000" bIns="36000">
            <a:spAutoFit/>
          </a:bodyPr>
          <a:lstStyle>
            <a:defPPr>
              <a:defRPr lang="es-ES_tradnl"/>
            </a:defPPr>
            <a:lvl1pPr algn="ctr">
              <a:spcBef>
                <a:spcPct val="50000"/>
              </a:spcBef>
              <a:defRPr sz="2000" b="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de-DE" sz="1600" dirty="0" smtClean="0">
                <a:latin typeface="Arial" pitchFamily="34" charset="0"/>
                <a:cs typeface="Arial" pitchFamily="34" charset="0"/>
              </a:rPr>
              <a:t>Es ist sicherzustellen, dass die Adapternummer „00“ ist, wenn wie hier dargestellt, nur 1 oder 2 Links mit max. 128 IG vorhanden sind.</a:t>
            </a:r>
          </a:p>
          <a:p>
            <a:r>
              <a:rPr lang="de-DE" sz="1600" dirty="0" smtClean="0">
                <a:latin typeface="Arial" pitchFamily="34" charset="0"/>
                <a:cs typeface="Arial" pitchFamily="34" charset="0"/>
              </a:rPr>
              <a:t>Bei mehr Links oder mehr als 128 IG werden weitere Kommunikationsadapter benötigt, die dann die Adapternummern „01“, „02“ usw. erhalten.</a:t>
            </a:r>
            <a:endParaRPr lang="de-DE" sz="1600" dirty="0">
              <a:latin typeface="Arial" pitchFamily="34" charset="0"/>
              <a:cs typeface="Arial" pitchFamily="34" charset="0"/>
            </a:endParaRPr>
          </a:p>
        </p:txBody>
      </p:sp>
      <p:sp>
        <p:nvSpPr>
          <p:cNvPr id="6" name="CasellaDiTesto 9"/>
          <p:cNvSpPr txBox="1"/>
          <p:nvPr/>
        </p:nvSpPr>
        <p:spPr>
          <a:xfrm>
            <a:off x="403920" y="1104900"/>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Einstellung von </a:t>
            </a:r>
            <a:r>
              <a:rPr lang="de-DE" b="1" dirty="0" smtClean="0">
                <a:latin typeface="Arial" pitchFamily="34" charset="0"/>
                <a:cs typeface="Arial" pitchFamily="34" charset="0"/>
              </a:rPr>
              <a:t>CZ-CFUNC2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8" name="Titel 7"/>
          <p:cNvSpPr>
            <a:spLocks noGrp="1"/>
          </p:cNvSpPr>
          <p:nvPr>
            <p:ph type="title"/>
          </p:nvPr>
        </p:nvSpPr>
        <p:spPr/>
        <p:txBody>
          <a:bodyPr>
            <a:noAutofit/>
          </a:bodyPr>
          <a:lstStyle/>
          <a:p>
            <a:pPr marL="361950" indent="-36195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TCP</a:t>
            </a:r>
            <a:r>
              <a:rPr lang="de-DE" altLang="ja-JP" dirty="0" smtClean="0">
                <a:sym typeface="Wingdings" pitchFamily="2" charset="2"/>
              </a:rPr>
              <a:t> – Einstellung 2</a:t>
            </a:r>
            <a:endParaRPr lang="de-DE" dirty="0"/>
          </a:p>
        </p:txBody>
      </p:sp>
      <p:pic>
        <p:nvPicPr>
          <p:cNvPr id="7" name="Picture 4"/>
          <p:cNvPicPr>
            <a:picLocks noChangeAspect="1" noChangeArrowheads="1"/>
          </p:cNvPicPr>
          <p:nvPr/>
        </p:nvPicPr>
        <p:blipFill>
          <a:blip r:embed="rId2">
            <a:extLst>
              <a:ext uri="{28A0092B-C50C-407E-A947-70E740481C1C}">
                <a14:useLocalDpi xmlns="" xmlns:a14="http://schemas.microsoft.com/office/drawing/2010/main" val="0"/>
              </a:ext>
            </a:extLst>
          </a:blip>
          <a:srcRect t="10692"/>
          <a:stretch>
            <a:fillRect/>
          </a:stretch>
        </p:blipFill>
        <p:spPr bwMode="auto">
          <a:xfrm>
            <a:off x="684213" y="2007218"/>
            <a:ext cx="7219950" cy="2415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9" name="Textfeld 8"/>
          <p:cNvSpPr txBox="1"/>
          <p:nvPr/>
        </p:nvSpPr>
        <p:spPr>
          <a:xfrm>
            <a:off x="576263" y="1749776"/>
            <a:ext cx="7940720" cy="184666"/>
          </a:xfrm>
          <a:prstGeom prst="rect">
            <a:avLst/>
          </a:prstGeom>
          <a:solidFill>
            <a:schemeClr val="bg1"/>
          </a:solidFill>
        </p:spPr>
        <p:txBody>
          <a:bodyPr wrap="square" lIns="0" tIns="0" rIns="0" bIns="0" rtlCol="0">
            <a:spAutoFit/>
          </a:bodyPr>
          <a:lstStyle/>
          <a:p>
            <a:r>
              <a:rPr lang="de-DE" sz="1200" dirty="0" smtClean="0"/>
              <a:t>2) Taste         5 mal drücken, bis die folgende Anzeige erscheint:</a:t>
            </a:r>
            <a:endParaRPr lang="de-DE" sz="1200" dirty="0"/>
          </a:p>
        </p:txBody>
      </p:sp>
      <p:pic>
        <p:nvPicPr>
          <p:cNvPr id="10" name="Picture 2"/>
          <p:cNvPicPr>
            <a:picLocks noChangeAspect="1" noChangeArrowheads="1"/>
          </p:cNvPicPr>
          <p:nvPr/>
        </p:nvPicPr>
        <p:blipFill>
          <a:blip r:embed="rId3"/>
          <a:srcRect/>
          <a:stretch>
            <a:fillRect/>
          </a:stretch>
        </p:blipFill>
        <p:spPr bwMode="auto">
          <a:xfrm>
            <a:off x="1165398" y="1631465"/>
            <a:ext cx="273109" cy="386904"/>
          </a:xfrm>
          <a:prstGeom prst="rect">
            <a:avLst/>
          </a:prstGeom>
          <a:noFill/>
          <a:ln w="9525">
            <a:noFill/>
            <a:miter lim="800000"/>
            <a:headEnd/>
            <a:tailEnd/>
          </a:ln>
        </p:spPr>
      </p:pic>
      <p:sp>
        <p:nvSpPr>
          <p:cNvPr id="11" name="Textfeld 10"/>
          <p:cNvSpPr txBox="1"/>
          <p:nvPr/>
        </p:nvSpPr>
        <p:spPr>
          <a:xfrm>
            <a:off x="576263" y="3490331"/>
            <a:ext cx="7940720" cy="330072"/>
          </a:xfrm>
          <a:prstGeom prst="rect">
            <a:avLst/>
          </a:prstGeom>
          <a:solidFill>
            <a:schemeClr val="bg1"/>
          </a:solidFill>
        </p:spPr>
        <p:txBody>
          <a:bodyPr wrap="square" lIns="0" tIns="72000" rIns="0" bIns="72000" rtlCol="0">
            <a:spAutoFit/>
          </a:bodyPr>
          <a:lstStyle/>
          <a:p>
            <a:r>
              <a:rPr lang="de-DE" sz="1200" dirty="0" smtClean="0"/>
              <a:t>3) Taste         drücken, bis die folgende Anzeige erscheint (nur die grüne LED ist an):</a:t>
            </a:r>
            <a:endParaRPr lang="de-DE" sz="1200" dirty="0"/>
          </a:p>
        </p:txBody>
      </p:sp>
      <p:pic>
        <p:nvPicPr>
          <p:cNvPr id="12" name="Picture 3"/>
          <p:cNvPicPr>
            <a:picLocks noChangeAspect="1" noChangeArrowheads="1"/>
          </p:cNvPicPr>
          <p:nvPr/>
        </p:nvPicPr>
        <p:blipFill>
          <a:blip r:embed="rId4"/>
          <a:srcRect/>
          <a:stretch>
            <a:fillRect/>
          </a:stretch>
        </p:blipFill>
        <p:spPr bwMode="auto">
          <a:xfrm>
            <a:off x="1193423" y="3479180"/>
            <a:ext cx="233933" cy="330258"/>
          </a:xfrm>
          <a:prstGeom prst="rect">
            <a:avLst/>
          </a:prstGeom>
          <a:noFill/>
          <a:ln w="9525">
            <a:noFill/>
            <a:miter lim="800000"/>
            <a:headEnd/>
            <a:tailEnd/>
          </a:ln>
        </p:spPr>
      </p:pic>
      <p:sp>
        <p:nvSpPr>
          <p:cNvPr id="13" name="Textfeld 12"/>
          <p:cNvSpPr txBox="1"/>
          <p:nvPr/>
        </p:nvSpPr>
        <p:spPr>
          <a:xfrm>
            <a:off x="985136" y="2639141"/>
            <a:ext cx="7940720" cy="257369"/>
          </a:xfrm>
          <a:prstGeom prst="rect">
            <a:avLst/>
          </a:prstGeom>
          <a:solidFill>
            <a:schemeClr val="bg1"/>
          </a:solidFill>
        </p:spPr>
        <p:txBody>
          <a:bodyPr wrap="square" lIns="0" tIns="72000" rIns="0" bIns="0" rtlCol="0">
            <a:spAutoFit/>
          </a:bodyPr>
          <a:lstStyle/>
          <a:p>
            <a:r>
              <a:rPr lang="de-DE" sz="1200" dirty="0" smtClean="0"/>
              <a:t>Nach 2 Sekunden erscheint automatisch folgende Anzeige:</a:t>
            </a:r>
            <a:endParaRPr lang="de-DE" sz="1200" dirty="0"/>
          </a:p>
        </p:txBody>
      </p:sp>
    </p:spTree>
    <p:extLst>
      <p:ext uri="{BB962C8B-B14F-4D97-AF65-F5344CB8AC3E}">
        <p14:creationId xmlns="" xmlns:p14="http://schemas.microsoft.com/office/powerpoint/2010/main" val="123269328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le 10"/>
          <p:cNvGraphicFramePr>
            <a:graphicFrameLocks noGrp="1"/>
          </p:cNvGraphicFramePr>
          <p:nvPr/>
        </p:nvGraphicFramePr>
        <p:xfrm>
          <a:off x="425222" y="3553846"/>
          <a:ext cx="4223657" cy="1080000"/>
        </p:xfrm>
        <a:graphic>
          <a:graphicData uri="http://schemas.openxmlformats.org/drawingml/2006/table">
            <a:tbl>
              <a:tblPr firstRow="1" bandRow="1">
                <a:tableStyleId>{2D5ABB26-0587-4C30-8999-92F81FD0307C}</a:tableStyleId>
              </a:tblPr>
              <a:tblGrid>
                <a:gridCol w="1127761"/>
                <a:gridCol w="3095896"/>
              </a:tblGrid>
              <a:tr h="216000">
                <a:tc>
                  <a:txBody>
                    <a:bodyPr/>
                    <a:lstStyle/>
                    <a:p>
                      <a:pPr>
                        <a:lnSpc>
                          <a:spcPts val="900"/>
                        </a:lnSpc>
                      </a:pPr>
                      <a:r>
                        <a:rPr lang="de-DE" sz="1100" b="1" dirty="0" smtClean="0">
                          <a:latin typeface="Arial" pitchFamily="34" charset="0"/>
                          <a:cs typeface="Arial" pitchFamily="34" charset="0"/>
                        </a:rPr>
                        <a:t>Einstell-Wert</a:t>
                      </a:r>
                      <a:endParaRPr lang="de-DE" sz="11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900"/>
                        </a:lnSpc>
                      </a:pPr>
                      <a:r>
                        <a:rPr lang="de-DE" sz="1100" b="1" dirty="0" smtClean="0">
                          <a:latin typeface="Arial" pitchFamily="34" charset="0"/>
                          <a:cs typeface="Arial" pitchFamily="34" charset="0"/>
                        </a:rPr>
                        <a:t>Link-Verbindung</a:t>
                      </a:r>
                      <a:endParaRPr lang="de-DE" sz="11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00">
                <a:tc>
                  <a:txBody>
                    <a:bodyPr/>
                    <a:lstStyle/>
                    <a:p>
                      <a:pPr algn="ctr">
                        <a:lnSpc>
                          <a:spcPts val="900"/>
                        </a:lnSpc>
                      </a:pPr>
                      <a:r>
                        <a:rPr lang="de-DE" sz="1100" dirty="0" smtClean="0">
                          <a:latin typeface="Arial" pitchFamily="34" charset="0"/>
                          <a:cs typeface="Arial" pitchFamily="34" charset="0"/>
                        </a:rPr>
                        <a:t>0</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900"/>
                        </a:lnSpc>
                      </a:pPr>
                      <a:r>
                        <a:rPr lang="de-DE" sz="1100" dirty="0" smtClean="0">
                          <a:latin typeface="Arial" pitchFamily="34" charset="0"/>
                          <a:cs typeface="Arial" pitchFamily="34" charset="0"/>
                        </a:rPr>
                        <a:t>Link 1:</a:t>
                      </a:r>
                      <a:r>
                        <a:rPr lang="de-DE" sz="1100" baseline="0" dirty="0" smtClean="0">
                          <a:latin typeface="Arial" pitchFamily="34" charset="0"/>
                          <a:cs typeface="Arial" pitchFamily="34" charset="0"/>
                        </a:rPr>
                        <a:t> ein; Link 2: ein (Werkseinstellung)</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00">
                <a:tc>
                  <a:txBody>
                    <a:bodyPr/>
                    <a:lstStyle/>
                    <a:p>
                      <a:pPr algn="ctr">
                        <a:lnSpc>
                          <a:spcPts val="900"/>
                        </a:lnSpc>
                      </a:pPr>
                      <a:r>
                        <a:rPr lang="de-DE" sz="1100" dirty="0" smtClean="0">
                          <a:latin typeface="Arial" pitchFamily="34" charset="0"/>
                          <a:cs typeface="Arial" pitchFamily="34" charset="0"/>
                        </a:rPr>
                        <a:t>1</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900"/>
                        </a:lnSpc>
                      </a:pPr>
                      <a:r>
                        <a:rPr lang="de-DE" sz="1100" dirty="0" smtClean="0">
                          <a:latin typeface="Arial" pitchFamily="34" charset="0"/>
                          <a:cs typeface="Arial" pitchFamily="34" charset="0"/>
                        </a:rPr>
                        <a:t>Link 1: ein; Link 2: aus</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00">
                <a:tc>
                  <a:txBody>
                    <a:bodyPr/>
                    <a:lstStyle/>
                    <a:p>
                      <a:pPr algn="ctr">
                        <a:lnSpc>
                          <a:spcPts val="900"/>
                        </a:lnSpc>
                      </a:pPr>
                      <a:r>
                        <a:rPr lang="de-DE" sz="1100" dirty="0" smtClean="0">
                          <a:latin typeface="Arial" pitchFamily="34" charset="0"/>
                          <a:cs typeface="Arial" pitchFamily="34" charset="0"/>
                        </a:rPr>
                        <a:t>2</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900"/>
                        </a:lnSpc>
                      </a:pPr>
                      <a:r>
                        <a:rPr lang="de-DE" sz="1100" dirty="0" smtClean="0">
                          <a:latin typeface="Arial" pitchFamily="34" charset="0"/>
                          <a:cs typeface="Arial" pitchFamily="34" charset="0"/>
                        </a:rPr>
                        <a:t>Link 1: aus; Link</a:t>
                      </a:r>
                      <a:r>
                        <a:rPr lang="de-DE" sz="1100" baseline="0" dirty="0" smtClean="0">
                          <a:latin typeface="Arial" pitchFamily="34" charset="0"/>
                          <a:cs typeface="Arial" pitchFamily="34" charset="0"/>
                        </a:rPr>
                        <a:t> 2: ein</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00">
                <a:tc>
                  <a:txBody>
                    <a:bodyPr/>
                    <a:lstStyle/>
                    <a:p>
                      <a:pPr algn="ctr">
                        <a:lnSpc>
                          <a:spcPts val="900"/>
                        </a:lnSpc>
                      </a:pPr>
                      <a:r>
                        <a:rPr lang="de-DE" sz="1100" dirty="0" smtClean="0">
                          <a:latin typeface="Arial" pitchFamily="34" charset="0"/>
                          <a:cs typeface="Arial" pitchFamily="34" charset="0"/>
                        </a:rPr>
                        <a:t>3</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900"/>
                        </a:lnSpc>
                      </a:pPr>
                      <a:r>
                        <a:rPr lang="de-DE" sz="1100" dirty="0" smtClean="0">
                          <a:latin typeface="Arial" pitchFamily="34" charset="0"/>
                          <a:cs typeface="Arial" pitchFamily="34" charset="0"/>
                        </a:rPr>
                        <a:t>Link 1:</a:t>
                      </a:r>
                      <a:r>
                        <a:rPr lang="de-DE" sz="1100" baseline="0" dirty="0" smtClean="0">
                          <a:latin typeface="Arial" pitchFamily="34" charset="0"/>
                          <a:cs typeface="Arial" pitchFamily="34" charset="0"/>
                        </a:rPr>
                        <a:t> aus; Link 2: aus</a:t>
                      </a:r>
                      <a:endParaRPr lang="de-DE"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4" name="Picture 7"/>
          <p:cNvPicPr>
            <a:picLocks noChangeAspect="1" noChangeArrowheads="1"/>
          </p:cNvPicPr>
          <p:nvPr/>
        </p:nvPicPr>
        <p:blipFill>
          <a:blip r:embed="rId2">
            <a:extLst>
              <a:ext uri="{28A0092B-C50C-407E-A947-70E740481C1C}">
                <a14:useLocalDpi xmlns="" xmlns:a14="http://schemas.microsoft.com/office/drawing/2010/main" val="0"/>
              </a:ext>
            </a:extLst>
          </a:blip>
          <a:srcRect b="76885"/>
          <a:stretch>
            <a:fillRect/>
          </a:stretch>
        </p:blipFill>
        <p:spPr bwMode="auto">
          <a:xfrm>
            <a:off x="431800" y="1808163"/>
            <a:ext cx="8393113" cy="9144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15" name="Rectangle 9"/>
          <p:cNvSpPr>
            <a:spLocks noChangeArrowheads="1"/>
          </p:cNvSpPr>
          <p:nvPr/>
        </p:nvSpPr>
        <p:spPr bwMode="auto">
          <a:xfrm>
            <a:off x="431799" y="3968750"/>
            <a:ext cx="4217079" cy="252413"/>
          </a:xfrm>
          <a:prstGeom prst="rect">
            <a:avLst/>
          </a:prstGeom>
          <a:noFill/>
          <a:ln w="15875" algn="ctr">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16" name="Textfeld 15"/>
          <p:cNvSpPr txBox="1"/>
          <p:nvPr/>
        </p:nvSpPr>
        <p:spPr>
          <a:xfrm>
            <a:off x="442451" y="1861286"/>
            <a:ext cx="7940720" cy="184666"/>
          </a:xfrm>
          <a:prstGeom prst="rect">
            <a:avLst/>
          </a:prstGeom>
          <a:solidFill>
            <a:schemeClr val="bg1"/>
          </a:solidFill>
        </p:spPr>
        <p:txBody>
          <a:bodyPr wrap="square" lIns="0" tIns="0" rIns="0" bIns="0" rtlCol="0">
            <a:spAutoFit/>
          </a:bodyPr>
          <a:lstStyle/>
          <a:p>
            <a:r>
              <a:rPr lang="de-DE" sz="1200" dirty="0" smtClean="0"/>
              <a:t>4) Taste         drücken, so dass folgende Anzeige erscheint:</a:t>
            </a:r>
            <a:endParaRPr lang="de-DE" sz="1200" dirty="0"/>
          </a:p>
        </p:txBody>
      </p:sp>
      <p:pic>
        <p:nvPicPr>
          <p:cNvPr id="17" name="Picture 2"/>
          <p:cNvPicPr>
            <a:picLocks noChangeAspect="1" noChangeArrowheads="1"/>
          </p:cNvPicPr>
          <p:nvPr/>
        </p:nvPicPr>
        <p:blipFill>
          <a:blip r:embed="rId3"/>
          <a:srcRect/>
          <a:stretch>
            <a:fillRect/>
          </a:stretch>
        </p:blipFill>
        <p:spPr bwMode="auto">
          <a:xfrm>
            <a:off x="1031586" y="1687220"/>
            <a:ext cx="273109" cy="386904"/>
          </a:xfrm>
          <a:prstGeom prst="rect">
            <a:avLst/>
          </a:prstGeom>
          <a:noFill/>
          <a:ln w="9525">
            <a:noFill/>
            <a:miter lim="800000"/>
            <a:headEnd/>
            <a:tailEnd/>
          </a:ln>
        </p:spPr>
      </p:pic>
      <p:sp>
        <p:nvSpPr>
          <p:cNvPr id="18" name="Textfeld 17"/>
          <p:cNvSpPr txBox="1"/>
          <p:nvPr/>
        </p:nvSpPr>
        <p:spPr>
          <a:xfrm>
            <a:off x="429387" y="2629919"/>
            <a:ext cx="8382463" cy="811367"/>
          </a:xfrm>
          <a:prstGeom prst="rect">
            <a:avLst/>
          </a:prstGeom>
          <a:solidFill>
            <a:schemeClr val="bg1"/>
          </a:solidFill>
        </p:spPr>
        <p:txBody>
          <a:bodyPr wrap="square" lIns="0" tIns="72000" rIns="0" bIns="0" rtlCol="0">
            <a:spAutoFit/>
          </a:bodyPr>
          <a:lstStyle/>
          <a:p>
            <a:pPr>
              <a:lnSpc>
                <a:spcPct val="200000"/>
              </a:lnSpc>
            </a:pPr>
            <a:r>
              <a:rPr lang="de-DE" sz="1200" dirty="0" smtClean="0"/>
              <a:t>Taste         </a:t>
            </a:r>
            <a:r>
              <a:rPr lang="de-DE" sz="1200" u="sng" dirty="0" smtClean="0"/>
              <a:t>mindestens 1 Sek.</a:t>
            </a:r>
            <a:r>
              <a:rPr lang="de-DE" sz="1200" dirty="0" smtClean="0"/>
              <a:t> drücken, so dass die „0“ blinkt (grüne und rote LED beide EIN). </a:t>
            </a:r>
            <a:br>
              <a:rPr lang="de-DE" sz="1200" dirty="0" smtClean="0"/>
            </a:br>
            <a:r>
              <a:rPr lang="de-DE" sz="1200" dirty="0" smtClean="0"/>
              <a:t>Mit den Tasten          und           die jeweilige Link-Verbindung gemäß Tabelle ein- bzw. ausschalten.</a:t>
            </a:r>
            <a:endParaRPr lang="de-DE" sz="1200" dirty="0"/>
          </a:p>
        </p:txBody>
      </p:sp>
      <p:pic>
        <p:nvPicPr>
          <p:cNvPr id="19" name="Picture 2"/>
          <p:cNvPicPr>
            <a:picLocks noChangeAspect="1" noChangeArrowheads="1"/>
          </p:cNvPicPr>
          <p:nvPr/>
        </p:nvPicPr>
        <p:blipFill>
          <a:blip r:embed="rId3"/>
          <a:srcRect/>
          <a:stretch>
            <a:fillRect/>
          </a:stretch>
        </p:blipFill>
        <p:spPr bwMode="auto">
          <a:xfrm>
            <a:off x="1512850" y="3052878"/>
            <a:ext cx="273109" cy="386904"/>
          </a:xfrm>
          <a:prstGeom prst="rect">
            <a:avLst/>
          </a:prstGeom>
          <a:noFill/>
          <a:ln w="9525">
            <a:noFill/>
            <a:miter lim="800000"/>
            <a:headEnd/>
            <a:tailEnd/>
          </a:ln>
        </p:spPr>
      </p:pic>
      <p:pic>
        <p:nvPicPr>
          <p:cNvPr id="20" name="Picture 3"/>
          <p:cNvPicPr>
            <a:picLocks noChangeAspect="1" noChangeArrowheads="1"/>
          </p:cNvPicPr>
          <p:nvPr/>
        </p:nvPicPr>
        <p:blipFill>
          <a:blip r:embed="rId4"/>
          <a:srcRect/>
          <a:stretch>
            <a:fillRect/>
          </a:stretch>
        </p:blipFill>
        <p:spPr bwMode="auto">
          <a:xfrm>
            <a:off x="870015" y="2722620"/>
            <a:ext cx="233933" cy="330258"/>
          </a:xfrm>
          <a:prstGeom prst="rect">
            <a:avLst/>
          </a:prstGeom>
          <a:noFill/>
          <a:ln w="9525">
            <a:noFill/>
            <a:miter lim="800000"/>
            <a:headEnd/>
            <a:tailEnd/>
          </a:ln>
        </p:spPr>
      </p:pic>
      <p:pic>
        <p:nvPicPr>
          <p:cNvPr id="21" name="Picture 2"/>
          <p:cNvPicPr>
            <a:picLocks noChangeAspect="1" noChangeArrowheads="1"/>
          </p:cNvPicPr>
          <p:nvPr/>
        </p:nvPicPr>
        <p:blipFill>
          <a:blip r:embed="rId5"/>
          <a:srcRect/>
          <a:stretch>
            <a:fillRect/>
          </a:stretch>
        </p:blipFill>
        <p:spPr bwMode="auto">
          <a:xfrm>
            <a:off x="2197953" y="3039640"/>
            <a:ext cx="285816" cy="400142"/>
          </a:xfrm>
          <a:prstGeom prst="rect">
            <a:avLst/>
          </a:prstGeom>
          <a:noFill/>
          <a:ln w="9525">
            <a:noFill/>
            <a:miter lim="800000"/>
            <a:headEnd/>
            <a:tailEnd/>
          </a:ln>
        </p:spPr>
      </p:pic>
      <p:sp>
        <p:nvSpPr>
          <p:cNvPr id="22" name="Textfeld 21"/>
          <p:cNvSpPr txBox="1"/>
          <p:nvPr/>
        </p:nvSpPr>
        <p:spPr>
          <a:xfrm>
            <a:off x="251520" y="4719999"/>
            <a:ext cx="7940720" cy="184666"/>
          </a:xfrm>
          <a:prstGeom prst="rect">
            <a:avLst/>
          </a:prstGeom>
          <a:solidFill>
            <a:schemeClr val="bg1"/>
          </a:solidFill>
        </p:spPr>
        <p:txBody>
          <a:bodyPr wrap="square" lIns="0" tIns="0" rIns="0" bIns="0" rtlCol="0">
            <a:spAutoFit/>
          </a:bodyPr>
          <a:lstStyle/>
          <a:p>
            <a:r>
              <a:rPr lang="de-DE" sz="1200" dirty="0" smtClean="0"/>
              <a:t>Um z. B. den Bus an Link 1 anzuschließen, ist die Taste         einmal zu drücken. Es erscheint folgende Anzeige:</a:t>
            </a:r>
          </a:p>
        </p:txBody>
      </p:sp>
      <p:pic>
        <p:nvPicPr>
          <p:cNvPr id="23" name="Picture 2"/>
          <p:cNvPicPr>
            <a:picLocks noChangeAspect="1" noChangeArrowheads="1"/>
          </p:cNvPicPr>
          <p:nvPr/>
        </p:nvPicPr>
        <p:blipFill>
          <a:blip r:embed="rId3"/>
          <a:srcRect/>
          <a:stretch>
            <a:fillRect/>
          </a:stretch>
        </p:blipFill>
        <p:spPr bwMode="auto">
          <a:xfrm>
            <a:off x="4049846" y="4656148"/>
            <a:ext cx="273109" cy="386904"/>
          </a:xfrm>
          <a:prstGeom prst="rect">
            <a:avLst/>
          </a:prstGeom>
          <a:noFill/>
          <a:ln w="9525">
            <a:noFill/>
            <a:miter lim="800000"/>
            <a:headEnd/>
            <a:tailEnd/>
          </a:ln>
        </p:spPr>
      </p:pic>
      <p:pic>
        <p:nvPicPr>
          <p:cNvPr id="24" name="Picture 3"/>
          <p:cNvPicPr>
            <a:picLocks noChangeAspect="1" noChangeArrowheads="1"/>
          </p:cNvPicPr>
          <p:nvPr/>
        </p:nvPicPr>
        <p:blipFill>
          <a:blip r:embed="rId6"/>
          <a:srcRect/>
          <a:stretch>
            <a:fillRect/>
          </a:stretch>
        </p:blipFill>
        <p:spPr bwMode="auto">
          <a:xfrm>
            <a:off x="493790" y="4931542"/>
            <a:ext cx="2438981" cy="562842"/>
          </a:xfrm>
          <a:prstGeom prst="rect">
            <a:avLst/>
          </a:prstGeom>
          <a:noFill/>
          <a:ln w="9525">
            <a:noFill/>
            <a:miter lim="800000"/>
            <a:headEnd/>
            <a:tailEnd/>
          </a:ln>
        </p:spPr>
      </p:pic>
      <p:sp>
        <p:nvSpPr>
          <p:cNvPr id="25" name="Textfeld 24"/>
          <p:cNvSpPr txBox="1"/>
          <p:nvPr/>
        </p:nvSpPr>
        <p:spPr>
          <a:xfrm>
            <a:off x="464105" y="5512890"/>
            <a:ext cx="7940720" cy="330072"/>
          </a:xfrm>
          <a:prstGeom prst="rect">
            <a:avLst/>
          </a:prstGeom>
          <a:solidFill>
            <a:schemeClr val="bg1"/>
          </a:solidFill>
        </p:spPr>
        <p:txBody>
          <a:bodyPr wrap="square" lIns="0" tIns="72000" rIns="0" bIns="72000" rtlCol="0">
            <a:spAutoFit/>
          </a:bodyPr>
          <a:lstStyle/>
          <a:p>
            <a:r>
              <a:rPr lang="de-DE" sz="1200" dirty="0" smtClean="0"/>
              <a:t>Taste         min. 1 Sek. drücken, um zu bestätigen. (Die grüne LED ist an.)</a:t>
            </a:r>
            <a:endParaRPr lang="de-DE" sz="1200" dirty="0"/>
          </a:p>
        </p:txBody>
      </p:sp>
      <p:pic>
        <p:nvPicPr>
          <p:cNvPr id="26" name="Picture 3"/>
          <p:cNvPicPr>
            <a:picLocks noChangeAspect="1" noChangeArrowheads="1"/>
          </p:cNvPicPr>
          <p:nvPr/>
        </p:nvPicPr>
        <p:blipFill>
          <a:blip r:embed="rId4"/>
          <a:srcRect/>
          <a:stretch>
            <a:fillRect/>
          </a:stretch>
        </p:blipFill>
        <p:spPr bwMode="auto">
          <a:xfrm>
            <a:off x="880547" y="5501739"/>
            <a:ext cx="233933" cy="330258"/>
          </a:xfrm>
          <a:prstGeom prst="rect">
            <a:avLst/>
          </a:prstGeom>
          <a:noFill/>
          <a:ln w="9525">
            <a:noFill/>
            <a:miter lim="800000"/>
            <a:headEnd/>
            <a:tailEnd/>
          </a:ln>
        </p:spPr>
      </p:pic>
      <p:sp>
        <p:nvSpPr>
          <p:cNvPr id="225288" name="Rectangle 8"/>
          <p:cNvSpPr>
            <a:spLocks noChangeArrowheads="1"/>
          </p:cNvSpPr>
          <p:nvPr/>
        </p:nvSpPr>
        <p:spPr bwMode="auto">
          <a:xfrm>
            <a:off x="431799" y="3716338"/>
            <a:ext cx="4217079" cy="252412"/>
          </a:xfrm>
          <a:prstGeom prst="rect">
            <a:avLst/>
          </a:prstGeom>
          <a:noFill/>
          <a:ln w="15875" algn="ctr">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txBody>
          <a:bodyPr wrap="none" lIns="0" tIns="0" rIns="0" bIns="0" anchor="ctr"/>
          <a:lstStyle/>
          <a:p>
            <a:endParaRPr lang="de-DE"/>
          </a:p>
        </p:txBody>
      </p:sp>
      <p:sp>
        <p:nvSpPr>
          <p:cNvPr id="10" name="CasellaDiTesto 9"/>
          <p:cNvSpPr txBox="1"/>
          <p:nvPr/>
        </p:nvSpPr>
        <p:spPr>
          <a:xfrm>
            <a:off x="403920" y="1104900"/>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Einstellung von </a:t>
            </a:r>
            <a:r>
              <a:rPr lang="de-DE" b="1" dirty="0" smtClean="0">
                <a:latin typeface="Arial" pitchFamily="34" charset="0"/>
                <a:cs typeface="Arial" pitchFamily="34" charset="0"/>
              </a:rPr>
              <a:t>CZ-CFUNC2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12" name="Titel 11"/>
          <p:cNvSpPr>
            <a:spLocks noGrp="1"/>
          </p:cNvSpPr>
          <p:nvPr>
            <p:ph type="title"/>
          </p:nvPr>
        </p:nvSpPr>
        <p:spPr/>
        <p:txBody>
          <a:bodyPr>
            <a:normAutofit/>
          </a:bodyPr>
          <a:lstStyle/>
          <a:p>
            <a:pPr marL="361950" indent="-36195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TCP</a:t>
            </a:r>
            <a:r>
              <a:rPr lang="de-DE" altLang="ja-JP" dirty="0" smtClean="0">
                <a:sym typeface="Wingdings" pitchFamily="2" charset="2"/>
              </a:rPr>
              <a:t> – Einstellung 3</a:t>
            </a:r>
            <a:endParaRPr lang="de-DE" dirty="0"/>
          </a:p>
        </p:txBody>
      </p:sp>
      <p:sp>
        <p:nvSpPr>
          <p:cNvPr id="13" name="Text Box 8"/>
          <p:cNvSpPr txBox="1">
            <a:spLocks noChangeArrowheads="1"/>
          </p:cNvSpPr>
          <p:nvPr/>
        </p:nvSpPr>
        <p:spPr bwMode="auto">
          <a:xfrm>
            <a:off x="337204" y="5860759"/>
            <a:ext cx="8393113" cy="503590"/>
          </a:xfrm>
          <a:prstGeom prst="rect">
            <a:avLst/>
          </a:prstGeom>
          <a:ln/>
          <a:extLst>
            <a:ext uri="{91240B29-F687-4F45-9708-019B960494DF}">
              <a14:hiddenLine xmlns="" xmlns:a14="http://schemas.microsoft.com/office/drawing/2010/main" w="9525" algn="ctr">
                <a:solidFill>
                  <a:schemeClr val="tx1"/>
                </a:solidFill>
                <a:miter lim="800000"/>
                <a:headEnd/>
                <a:tailEnd/>
              </a14:hiddenLine>
            </a:ext>
          </a:extLst>
        </p:spPr>
        <p:style>
          <a:lnRef idx="3">
            <a:schemeClr val="lt1"/>
          </a:lnRef>
          <a:fillRef idx="1">
            <a:schemeClr val="accent1"/>
          </a:fillRef>
          <a:effectRef idx="1">
            <a:schemeClr val="accent1"/>
          </a:effectRef>
          <a:fontRef idx="minor">
            <a:schemeClr val="lt1"/>
          </a:fontRef>
        </p:style>
        <p:txBody>
          <a:bodyPr wrap="square" lIns="36000" tIns="36000" rIns="36000" bIns="36000">
            <a:spAutoFit/>
          </a:bodyPr>
          <a:lstStyle>
            <a:defPPr>
              <a:defRPr lang="es-ES_tradnl"/>
            </a:defPPr>
            <a:lvl1pPr algn="ctr">
              <a:spcBef>
                <a:spcPct val="50000"/>
              </a:spcBef>
              <a:defRPr sz="2000" b="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de-DE" sz="1400" dirty="0" smtClean="0">
                <a:latin typeface="Arial" pitchFamily="34" charset="0"/>
                <a:cs typeface="Arial" pitchFamily="34" charset="0"/>
              </a:rPr>
              <a:t>Sicherstellen, dass bei Verwendung von nur 1 Link </a:t>
            </a:r>
            <a:r>
              <a:rPr lang="de-DE" sz="1400" dirty="0" err="1" smtClean="0">
                <a:latin typeface="Arial" pitchFamily="34" charset="0"/>
                <a:cs typeface="Arial" pitchFamily="34" charset="0"/>
              </a:rPr>
              <a:t>2.AdYu.1</a:t>
            </a:r>
            <a:r>
              <a:rPr lang="de-DE" sz="1400" dirty="0" smtClean="0">
                <a:latin typeface="Arial" pitchFamily="34" charset="0"/>
                <a:cs typeface="Arial" pitchFamily="34" charset="0"/>
              </a:rPr>
              <a:t> eingestellt ist, wie hier dargestellt. Werden beide Links verwendet, ist </a:t>
            </a:r>
            <a:r>
              <a:rPr lang="de-DE" sz="1400" dirty="0" err="1" smtClean="0">
                <a:latin typeface="Arial" pitchFamily="34" charset="0"/>
                <a:cs typeface="Arial" pitchFamily="34" charset="0"/>
              </a:rPr>
              <a:t>2.AdYu.0</a:t>
            </a:r>
            <a:r>
              <a:rPr lang="de-DE" sz="1400" dirty="0" smtClean="0">
                <a:latin typeface="Arial" pitchFamily="34" charset="0"/>
                <a:cs typeface="Arial" pitchFamily="34" charset="0"/>
              </a:rPr>
              <a:t> einzustellen (Werkseinstellung).</a:t>
            </a:r>
            <a:endParaRPr lang="de-DE" sz="1400" dirty="0">
              <a:latin typeface="Arial" pitchFamily="34" charset="0"/>
              <a:cs typeface="Arial" pitchFamily="34" charset="0"/>
            </a:endParaRPr>
          </a:p>
        </p:txBody>
      </p:sp>
    </p:spTree>
    <p:extLst>
      <p:ext uri="{BB962C8B-B14F-4D97-AF65-F5344CB8AC3E}">
        <p14:creationId xmlns="" xmlns:p14="http://schemas.microsoft.com/office/powerpoint/2010/main" val="178670734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Einstellung von </a:t>
            </a:r>
            <a:r>
              <a:rPr lang="de-DE" b="1" dirty="0" smtClean="0">
                <a:latin typeface="Arial" pitchFamily="34" charset="0"/>
                <a:cs typeface="Arial" pitchFamily="34" charset="0"/>
              </a:rPr>
              <a:t>CZ-CFUNC2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22" name="Titel 21"/>
          <p:cNvSpPr>
            <a:spLocks noGrp="1"/>
          </p:cNvSpPr>
          <p:nvPr>
            <p:ph type="title"/>
          </p:nvPr>
        </p:nvSpPr>
        <p:spPr/>
        <p:txBody>
          <a:bodyPr>
            <a:normAutofit/>
          </a:bodyPr>
          <a:lstStyle/>
          <a:p>
            <a:pPr marL="361950" indent="-36195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TCP</a:t>
            </a:r>
            <a:r>
              <a:rPr lang="de-DE" altLang="ja-JP" dirty="0" smtClean="0">
                <a:sym typeface="Wingdings" pitchFamily="2" charset="2"/>
              </a:rPr>
              <a:t> – Einstellung 4</a:t>
            </a:r>
            <a:endParaRPr lang="de-DE" dirty="0"/>
          </a:p>
        </p:txBody>
      </p:sp>
      <p:sp>
        <p:nvSpPr>
          <p:cNvPr id="21" name="Text Box 4"/>
          <p:cNvSpPr txBox="1">
            <a:spLocks noChangeArrowheads="1"/>
          </p:cNvSpPr>
          <p:nvPr/>
        </p:nvSpPr>
        <p:spPr bwMode="auto">
          <a:xfrm>
            <a:off x="503238" y="1916113"/>
            <a:ext cx="8064500" cy="369332"/>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marL="268288" indent="-268288">
              <a:spcBef>
                <a:spcPct val="50000"/>
              </a:spcBef>
            </a:pPr>
            <a:r>
              <a:rPr lang="de-DE" sz="1200" dirty="0" smtClean="0"/>
              <a:t>5)	Falls keine weiteren Kommunikationsadapter und auch kein Touch-Screen an diesen Link angeschlossen sind, ist wie folgt fortzufahren:</a:t>
            </a:r>
            <a:endParaRPr lang="de-DE" sz="1200" dirty="0"/>
          </a:p>
        </p:txBody>
      </p:sp>
      <p:sp>
        <p:nvSpPr>
          <p:cNvPr id="23" name="Text Box 8"/>
          <p:cNvSpPr txBox="1">
            <a:spLocks noChangeArrowheads="1"/>
          </p:cNvSpPr>
          <p:nvPr/>
        </p:nvSpPr>
        <p:spPr bwMode="auto">
          <a:xfrm>
            <a:off x="1187450" y="1897063"/>
            <a:ext cx="65" cy="276999"/>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none" lIns="0" tIns="0" rIns="0" bIns="0">
            <a:spAutoFit/>
          </a:bodyPr>
          <a:lstStyle/>
          <a:p>
            <a:endParaRPr lang="de-DE"/>
          </a:p>
        </p:txBody>
      </p:sp>
      <p:sp>
        <p:nvSpPr>
          <p:cNvPr id="24" name="Text Box 11"/>
          <p:cNvSpPr txBox="1">
            <a:spLocks noChangeArrowheads="1"/>
          </p:cNvSpPr>
          <p:nvPr/>
        </p:nvSpPr>
        <p:spPr bwMode="auto">
          <a:xfrm>
            <a:off x="737409" y="2600325"/>
            <a:ext cx="5400675" cy="184666"/>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200" dirty="0" smtClean="0"/>
              <a:t>Taste      6 mal drücken. Es erscheint:</a:t>
            </a:r>
            <a:endParaRPr lang="de-DE" sz="1200" dirty="0"/>
          </a:p>
        </p:txBody>
      </p:sp>
      <p:pic>
        <p:nvPicPr>
          <p:cNvPr id="25" name="Picture 1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01384" y="2554249"/>
            <a:ext cx="238125"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26" name="Picture 1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11750" y="2636838"/>
            <a:ext cx="2047875" cy="885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7" name="Text Box 16"/>
          <p:cNvSpPr txBox="1">
            <a:spLocks noChangeArrowheads="1"/>
          </p:cNvSpPr>
          <p:nvPr/>
        </p:nvSpPr>
        <p:spPr bwMode="auto">
          <a:xfrm>
            <a:off x="762770" y="4221163"/>
            <a:ext cx="5400675" cy="184666"/>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sz="1200" dirty="0" smtClean="0"/>
              <a:t>Taste      3 mal drücken. Es erscheint: </a:t>
            </a:r>
            <a:endParaRPr lang="de-DE" sz="1200" dirty="0"/>
          </a:p>
        </p:txBody>
      </p:sp>
      <p:pic>
        <p:nvPicPr>
          <p:cNvPr id="28" name="Picture 17"/>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15595" y="4184650"/>
            <a:ext cx="238125"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29" name="Picture 1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11750" y="4076700"/>
            <a:ext cx="2047875" cy="885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30" name="Picture 19"/>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804025" y="4184650"/>
            <a:ext cx="209550" cy="428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31" name="Text Box 21"/>
          <p:cNvSpPr txBox="1">
            <a:spLocks noChangeArrowheads="1"/>
          </p:cNvSpPr>
          <p:nvPr/>
        </p:nvSpPr>
        <p:spPr bwMode="auto">
          <a:xfrm>
            <a:off x="769390" y="5373688"/>
            <a:ext cx="7925361" cy="369332"/>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square" lIns="0" tIns="0" rIns="0" bIns="0">
            <a:spAutoFit/>
          </a:bodyPr>
          <a:lstStyle/>
          <a:p>
            <a:pPr>
              <a:spcBef>
                <a:spcPct val="50000"/>
              </a:spcBef>
            </a:pPr>
            <a:r>
              <a:rPr lang="de-DE" sz="1200" dirty="0" smtClean="0"/>
              <a:t>Dann Taste         kurz drücken und warten, bis der „Scan“ beendet ist. Danach sollte auf dem Display 00 </a:t>
            </a:r>
            <a:r>
              <a:rPr lang="de-DE" sz="1200" dirty="0" err="1"/>
              <a:t>xx</a:t>
            </a:r>
            <a:r>
              <a:rPr lang="de-DE" sz="1200" dirty="0"/>
              <a:t> </a:t>
            </a:r>
            <a:r>
              <a:rPr lang="de-DE" sz="1200" dirty="0" err="1" smtClean="0"/>
              <a:t>yy</a:t>
            </a:r>
            <a:r>
              <a:rPr lang="de-DE" sz="1200" dirty="0" smtClean="0"/>
              <a:t> stehen, wobei </a:t>
            </a:r>
            <a:r>
              <a:rPr lang="de-DE" sz="1200" dirty="0" err="1" smtClean="0"/>
              <a:t>xx</a:t>
            </a:r>
            <a:r>
              <a:rPr lang="de-DE" sz="1200" dirty="0" smtClean="0"/>
              <a:t> = Anzahl der gefundenen Außengeräte und </a:t>
            </a:r>
            <a:r>
              <a:rPr lang="de-DE" sz="1200" dirty="0" err="1" smtClean="0"/>
              <a:t>yy</a:t>
            </a:r>
            <a:r>
              <a:rPr lang="de-DE" sz="1200" dirty="0" smtClean="0"/>
              <a:t> = Anzahl der gefundenen Innengeräte.</a:t>
            </a:r>
            <a:endParaRPr lang="de-DE" sz="1200" dirty="0"/>
          </a:p>
        </p:txBody>
      </p:sp>
      <p:pic>
        <p:nvPicPr>
          <p:cNvPr id="32" name="Picture 22"/>
          <p:cNvPicPr>
            <a:picLocks noChangeAspect="1" noChangeArrowheads="1"/>
          </p:cNvPicPr>
          <p:nvPr/>
        </p:nvPicPr>
        <p:blipFill>
          <a:blip r:embed="rId6">
            <a:extLst>
              <a:ext uri="{28A0092B-C50C-407E-A947-70E740481C1C}">
                <a14:useLocalDpi xmlns="" xmlns:a14="http://schemas.microsoft.com/office/drawing/2010/main" val="0"/>
              </a:ext>
            </a:extLst>
          </a:blip>
          <a:srcRect r="11626"/>
          <a:stretch>
            <a:fillRect/>
          </a:stretch>
        </p:blipFill>
        <p:spPr bwMode="auto">
          <a:xfrm>
            <a:off x="1574749" y="5262178"/>
            <a:ext cx="260947"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33" name="Picture 3"/>
          <p:cNvPicPr>
            <a:picLocks noChangeAspect="1" noChangeArrowheads="1"/>
          </p:cNvPicPr>
          <p:nvPr/>
        </p:nvPicPr>
        <p:blipFill>
          <a:blip r:embed="rId7"/>
          <a:srcRect/>
          <a:stretch>
            <a:fillRect/>
          </a:stretch>
        </p:blipFill>
        <p:spPr bwMode="auto">
          <a:xfrm>
            <a:off x="1182243" y="3670455"/>
            <a:ext cx="233933" cy="330258"/>
          </a:xfrm>
          <a:prstGeom prst="rect">
            <a:avLst/>
          </a:prstGeom>
          <a:noFill/>
          <a:ln w="9525">
            <a:noFill/>
            <a:miter lim="800000"/>
            <a:headEnd/>
            <a:tailEnd/>
          </a:ln>
        </p:spPr>
      </p:pic>
      <p:sp>
        <p:nvSpPr>
          <p:cNvPr id="34" name="Textfeld 33"/>
          <p:cNvSpPr txBox="1"/>
          <p:nvPr/>
        </p:nvSpPr>
        <p:spPr>
          <a:xfrm>
            <a:off x="754031" y="4988793"/>
            <a:ext cx="7940720" cy="330072"/>
          </a:xfrm>
          <a:prstGeom prst="rect">
            <a:avLst/>
          </a:prstGeom>
          <a:solidFill>
            <a:schemeClr val="bg1"/>
          </a:solidFill>
        </p:spPr>
        <p:txBody>
          <a:bodyPr wrap="square" lIns="0" tIns="72000" rIns="0" bIns="72000" rtlCol="0">
            <a:spAutoFit/>
          </a:bodyPr>
          <a:lstStyle/>
          <a:p>
            <a:r>
              <a:rPr lang="de-DE" sz="1200" dirty="0" smtClean="0"/>
              <a:t>Taste         min. 1 Sek. drücken, um zu bestätigen. (Die grüne LED ist an.)</a:t>
            </a:r>
            <a:endParaRPr lang="de-DE" sz="1200" dirty="0"/>
          </a:p>
        </p:txBody>
      </p:sp>
      <p:pic>
        <p:nvPicPr>
          <p:cNvPr id="35" name="Picture 3"/>
          <p:cNvPicPr>
            <a:picLocks noChangeAspect="1" noChangeArrowheads="1"/>
          </p:cNvPicPr>
          <p:nvPr/>
        </p:nvPicPr>
        <p:blipFill>
          <a:blip r:embed="rId7"/>
          <a:srcRect/>
          <a:stretch>
            <a:fillRect/>
          </a:stretch>
        </p:blipFill>
        <p:spPr bwMode="auto">
          <a:xfrm>
            <a:off x="1170473" y="4977642"/>
            <a:ext cx="233933" cy="330258"/>
          </a:xfrm>
          <a:prstGeom prst="rect">
            <a:avLst/>
          </a:prstGeom>
          <a:noFill/>
          <a:ln w="9525">
            <a:noFill/>
            <a:miter lim="800000"/>
            <a:headEnd/>
            <a:tailEnd/>
          </a:ln>
        </p:spPr>
      </p:pic>
    </p:spTree>
    <p:extLst>
      <p:ext uri="{BB962C8B-B14F-4D97-AF65-F5344CB8AC3E}">
        <p14:creationId xmlns="" xmlns:p14="http://schemas.microsoft.com/office/powerpoint/2010/main" val="192673556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6" name="Picture 4"/>
          <p:cNvPicPr>
            <a:picLocks noChangeAspect="1" noChangeArrowheads="1"/>
          </p:cNvPicPr>
          <p:nvPr/>
        </p:nvPicPr>
        <p:blipFill>
          <a:blip r:embed="rId2">
            <a:extLst>
              <a:ext uri="{28A0092B-C50C-407E-A947-70E740481C1C}">
                <a14:useLocalDpi xmlns="" xmlns:a14="http://schemas.microsoft.com/office/drawing/2010/main" val="0"/>
              </a:ext>
            </a:extLst>
          </a:blip>
          <a:srcRect t="17968"/>
          <a:stretch>
            <a:fillRect/>
          </a:stretch>
        </p:blipFill>
        <p:spPr bwMode="auto">
          <a:xfrm>
            <a:off x="303213" y="2483069"/>
            <a:ext cx="8432800" cy="3781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5"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Software-Konfiguration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7" name="Titel 6"/>
          <p:cNvSpPr>
            <a:spLocks noGrp="1"/>
          </p:cNvSpPr>
          <p:nvPr>
            <p:ph type="title"/>
          </p:nvPr>
        </p:nvSpPr>
        <p:spPr>
          <a:xfrm>
            <a:off x="303213" y="196486"/>
            <a:ext cx="6723663" cy="784242"/>
          </a:xfrm>
        </p:spPr>
        <p:txBody>
          <a:bodyPr>
            <a:noAutofit/>
          </a:bodyPr>
          <a:lstStyle/>
          <a:p>
            <a:pPr marL="361950" indent="-361950"/>
            <a:r>
              <a:rPr lang="de-DE" altLang="ja-JP" sz="1800" dirty="0" smtClean="0"/>
              <a:t>3.	Interfaces mit voller Kommunikation</a:t>
            </a:r>
            <a:br>
              <a:rPr lang="de-DE" altLang="ja-JP" sz="1800" dirty="0" smtClean="0"/>
            </a:br>
            <a:r>
              <a:rPr lang="de-DE" altLang="ja-JP" sz="1800" dirty="0" smtClean="0">
                <a:solidFill>
                  <a:srgbClr val="FF0000"/>
                </a:solidFill>
                <a:sym typeface="Wingdings" pitchFamily="2" charset="2"/>
              </a:rPr>
              <a:t>CZ-CFUNC2 + </a:t>
            </a:r>
            <a:r>
              <a:rPr lang="de-DE" altLang="ja-JP" sz="1800" dirty="0" err="1" smtClean="0">
                <a:solidFill>
                  <a:srgbClr val="FF0000"/>
                </a:solidFill>
                <a:sym typeface="Wingdings" pitchFamily="2" charset="2"/>
              </a:rPr>
              <a:t>Modbus</a:t>
            </a:r>
            <a:r>
              <a:rPr lang="de-DE" altLang="ja-JP" sz="1800" dirty="0" smtClean="0">
                <a:solidFill>
                  <a:srgbClr val="FF0000"/>
                </a:solidFill>
                <a:sym typeface="Wingdings" pitchFamily="2" charset="2"/>
              </a:rPr>
              <a:t> TCP</a:t>
            </a:r>
            <a:r>
              <a:rPr lang="de-DE" altLang="ja-JP" sz="1800" dirty="0" smtClean="0">
                <a:sym typeface="Wingdings" pitchFamily="2" charset="2"/>
              </a:rPr>
              <a:t> – Software-Konfiguration 1</a:t>
            </a:r>
            <a:endParaRPr lang="de-DE" sz="1800" dirty="0"/>
          </a:p>
        </p:txBody>
      </p:sp>
      <p:sp>
        <p:nvSpPr>
          <p:cNvPr id="6" name="Textfeld 5"/>
          <p:cNvSpPr txBox="1"/>
          <p:nvPr/>
        </p:nvSpPr>
        <p:spPr>
          <a:xfrm>
            <a:off x="402021" y="1647497"/>
            <a:ext cx="8333992" cy="738664"/>
          </a:xfrm>
          <a:prstGeom prst="rect">
            <a:avLst/>
          </a:prstGeom>
          <a:noFill/>
        </p:spPr>
        <p:txBody>
          <a:bodyPr wrap="square" rtlCol="0">
            <a:spAutoFit/>
          </a:bodyPr>
          <a:lstStyle/>
          <a:p>
            <a:pPr marL="180975" indent="-180975"/>
            <a:r>
              <a:rPr lang="de-DE" sz="1400" dirty="0" smtClean="0"/>
              <a:t>1.	Software durch Ausführen von „PanasonicACInterfaceConfigSoftwareV1.exe“ installieren. Dabei ist auch die Treibersoftware „Virtual </a:t>
            </a:r>
            <a:r>
              <a:rPr lang="de-DE" sz="1400" dirty="0" err="1" smtClean="0"/>
              <a:t>Comm</a:t>
            </a:r>
            <a:r>
              <a:rPr lang="de-DE" sz="1400" dirty="0" smtClean="0"/>
              <a:t> Port Drivers Installation“ zu installieren. Während der Installation sind die Anweisungen auf dem Bildschirm zu befolgen.</a:t>
            </a:r>
            <a:endParaRPr lang="de-DE" sz="1400" dirty="0"/>
          </a:p>
        </p:txBody>
      </p:sp>
    </p:spTree>
    <p:extLst>
      <p:ext uri="{BB962C8B-B14F-4D97-AF65-F5344CB8AC3E}">
        <p14:creationId xmlns="" xmlns:p14="http://schemas.microsoft.com/office/powerpoint/2010/main" val="28921610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80" name="Picture 4"/>
          <p:cNvPicPr>
            <a:picLocks noChangeAspect="1" noChangeArrowheads="1"/>
          </p:cNvPicPr>
          <p:nvPr/>
        </p:nvPicPr>
        <p:blipFill>
          <a:blip r:embed="rId2">
            <a:extLst>
              <a:ext uri="{28A0092B-C50C-407E-A947-70E740481C1C}">
                <a14:useLocalDpi xmlns="" xmlns:a14="http://schemas.microsoft.com/office/drawing/2010/main" val="0"/>
              </a:ext>
            </a:extLst>
          </a:blip>
          <a:srcRect t="19773"/>
          <a:stretch>
            <a:fillRect/>
          </a:stretch>
        </p:blipFill>
        <p:spPr bwMode="auto">
          <a:xfrm>
            <a:off x="188913" y="2483069"/>
            <a:ext cx="8840787" cy="36539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6"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Software-Konfiguration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8" name="Titel 7"/>
          <p:cNvSpPr>
            <a:spLocks noGrp="1"/>
          </p:cNvSpPr>
          <p:nvPr>
            <p:ph type="title"/>
          </p:nvPr>
        </p:nvSpPr>
        <p:spPr>
          <a:xfrm>
            <a:off x="303213" y="196486"/>
            <a:ext cx="6690711" cy="784242"/>
          </a:xfrm>
        </p:spPr>
        <p:txBody>
          <a:bodyPr>
            <a:normAutofit/>
          </a:bodyPr>
          <a:lstStyle/>
          <a:p>
            <a:pPr marL="361950" indent="-361950"/>
            <a:r>
              <a:rPr lang="de-DE" altLang="ja-JP" sz="1800" dirty="0" smtClean="0"/>
              <a:t>3.	Interfaces mit voller Kommunikation</a:t>
            </a:r>
            <a:br>
              <a:rPr lang="de-DE" altLang="ja-JP" sz="1800" dirty="0" smtClean="0"/>
            </a:br>
            <a:r>
              <a:rPr lang="de-DE" altLang="ja-JP" sz="1800" dirty="0" smtClean="0">
                <a:solidFill>
                  <a:srgbClr val="FF0000"/>
                </a:solidFill>
                <a:sym typeface="Wingdings" pitchFamily="2" charset="2"/>
              </a:rPr>
              <a:t>CZ-CFUNC2 + </a:t>
            </a:r>
            <a:r>
              <a:rPr lang="de-DE" altLang="ja-JP" sz="1800" dirty="0" err="1" smtClean="0">
                <a:solidFill>
                  <a:srgbClr val="FF0000"/>
                </a:solidFill>
                <a:sym typeface="Wingdings" pitchFamily="2" charset="2"/>
              </a:rPr>
              <a:t>Modbus</a:t>
            </a:r>
            <a:r>
              <a:rPr lang="de-DE" altLang="ja-JP" sz="1800" dirty="0" smtClean="0">
                <a:solidFill>
                  <a:srgbClr val="FF0000"/>
                </a:solidFill>
                <a:sym typeface="Wingdings" pitchFamily="2" charset="2"/>
              </a:rPr>
              <a:t> TCP</a:t>
            </a:r>
            <a:r>
              <a:rPr lang="de-DE" altLang="ja-JP" sz="1800" dirty="0" smtClean="0">
                <a:sym typeface="Wingdings" pitchFamily="2" charset="2"/>
              </a:rPr>
              <a:t> – Software-Konfiguration 2</a:t>
            </a:r>
            <a:endParaRPr lang="de-DE" sz="1800" dirty="0"/>
          </a:p>
        </p:txBody>
      </p:sp>
      <p:sp>
        <p:nvSpPr>
          <p:cNvPr id="7" name="Textfeld 6"/>
          <p:cNvSpPr txBox="1"/>
          <p:nvPr/>
        </p:nvSpPr>
        <p:spPr>
          <a:xfrm>
            <a:off x="402021" y="1647497"/>
            <a:ext cx="8333992" cy="738664"/>
          </a:xfrm>
          <a:prstGeom prst="rect">
            <a:avLst/>
          </a:prstGeom>
          <a:noFill/>
        </p:spPr>
        <p:txBody>
          <a:bodyPr wrap="square" rtlCol="0">
            <a:spAutoFit/>
          </a:bodyPr>
          <a:lstStyle/>
          <a:p>
            <a:pPr marL="180975" indent="-180975"/>
            <a:r>
              <a:rPr lang="de-DE" sz="1400" dirty="0" smtClean="0"/>
              <a:t>2.	Nach erfolgter Installation ist ein USB-Kabel an das TCP-Interface anzuschließen, wobei noch keine Spannung am Gerät anliegt. Im Geräte-Manager ist nun nachzulesen, welchen COM-Anschluss das Gerät verwendet:</a:t>
            </a:r>
            <a:endParaRPr lang="de-DE" sz="1400" dirty="0"/>
          </a:p>
        </p:txBody>
      </p:sp>
    </p:spTree>
    <p:extLst>
      <p:ext uri="{BB962C8B-B14F-4D97-AF65-F5344CB8AC3E}">
        <p14:creationId xmlns="" xmlns:p14="http://schemas.microsoft.com/office/powerpoint/2010/main" val="347444309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4" name="Picture 4"/>
          <p:cNvPicPr>
            <a:picLocks noChangeAspect="1" noChangeArrowheads="1"/>
          </p:cNvPicPr>
          <p:nvPr/>
        </p:nvPicPr>
        <p:blipFill>
          <a:blip r:embed="rId2">
            <a:extLst>
              <a:ext uri="{28A0092B-C50C-407E-A947-70E740481C1C}">
                <a14:useLocalDpi xmlns="" xmlns:a14="http://schemas.microsoft.com/office/drawing/2010/main" val="0"/>
              </a:ext>
            </a:extLst>
          </a:blip>
          <a:srcRect t="15573"/>
          <a:stretch>
            <a:fillRect/>
          </a:stretch>
        </p:blipFill>
        <p:spPr bwMode="auto">
          <a:xfrm>
            <a:off x="932465" y="2278117"/>
            <a:ext cx="7572375" cy="3811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6"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Software-Konfiguration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9" name="Titel 8"/>
          <p:cNvSpPr>
            <a:spLocks noGrp="1"/>
          </p:cNvSpPr>
          <p:nvPr>
            <p:ph type="title"/>
          </p:nvPr>
        </p:nvSpPr>
        <p:spPr>
          <a:xfrm>
            <a:off x="303213" y="196486"/>
            <a:ext cx="6690711" cy="784242"/>
          </a:xfrm>
        </p:spPr>
        <p:txBody>
          <a:bodyPr>
            <a:normAutofit/>
          </a:bodyPr>
          <a:lstStyle/>
          <a:p>
            <a:pPr marL="361950" indent="-361950"/>
            <a:r>
              <a:rPr lang="de-DE" altLang="ja-JP" sz="1800" dirty="0" smtClean="0"/>
              <a:t>3.	Interfaces mit voller Kommunikation</a:t>
            </a:r>
            <a:br>
              <a:rPr lang="de-DE" altLang="ja-JP" sz="1800" dirty="0" smtClean="0"/>
            </a:br>
            <a:r>
              <a:rPr lang="de-DE" altLang="ja-JP" sz="1800" dirty="0" smtClean="0">
                <a:solidFill>
                  <a:srgbClr val="FF0000"/>
                </a:solidFill>
                <a:sym typeface="Wingdings" pitchFamily="2" charset="2"/>
              </a:rPr>
              <a:t>CZ-CFUNC2 + </a:t>
            </a:r>
            <a:r>
              <a:rPr lang="de-DE" altLang="ja-JP" sz="1800" dirty="0" err="1" smtClean="0">
                <a:solidFill>
                  <a:srgbClr val="FF0000"/>
                </a:solidFill>
                <a:sym typeface="Wingdings" pitchFamily="2" charset="2"/>
              </a:rPr>
              <a:t>Modbus</a:t>
            </a:r>
            <a:r>
              <a:rPr lang="de-DE" altLang="ja-JP" sz="1800" dirty="0" smtClean="0">
                <a:solidFill>
                  <a:srgbClr val="FF0000"/>
                </a:solidFill>
                <a:sym typeface="Wingdings" pitchFamily="2" charset="2"/>
              </a:rPr>
              <a:t> TCP</a:t>
            </a:r>
            <a:r>
              <a:rPr lang="de-DE" altLang="ja-JP" sz="1800" dirty="0" smtClean="0">
                <a:sym typeface="Wingdings" pitchFamily="2" charset="2"/>
              </a:rPr>
              <a:t> – Software-Konfiguration 3</a:t>
            </a:r>
            <a:endParaRPr lang="de-DE" sz="1800" dirty="0"/>
          </a:p>
        </p:txBody>
      </p:sp>
      <p:sp>
        <p:nvSpPr>
          <p:cNvPr id="7" name="Textfeld 6"/>
          <p:cNvSpPr txBox="1"/>
          <p:nvPr/>
        </p:nvSpPr>
        <p:spPr>
          <a:xfrm>
            <a:off x="402021" y="1647497"/>
            <a:ext cx="8333992" cy="523220"/>
          </a:xfrm>
          <a:prstGeom prst="rect">
            <a:avLst/>
          </a:prstGeom>
          <a:noFill/>
        </p:spPr>
        <p:txBody>
          <a:bodyPr wrap="square" rtlCol="0">
            <a:spAutoFit/>
          </a:bodyPr>
          <a:lstStyle/>
          <a:p>
            <a:pPr marL="180975" indent="-180975"/>
            <a:r>
              <a:rPr lang="de-DE" sz="1400" dirty="0" smtClean="0"/>
              <a:t>3.	Spannungsversorgung zum Gerät herstellen, die Software „Panasonic A/C Interface </a:t>
            </a:r>
            <a:r>
              <a:rPr lang="de-DE" sz="1400" dirty="0" err="1" smtClean="0"/>
              <a:t>Configuration</a:t>
            </a:r>
            <a:r>
              <a:rPr lang="de-DE" sz="1400" dirty="0" smtClean="0"/>
              <a:t> Manager“ ausführen und auf „Connect“ klicken.</a:t>
            </a:r>
            <a:endParaRPr lang="de-DE" sz="1400" dirty="0"/>
          </a:p>
        </p:txBody>
      </p:sp>
    </p:spTree>
    <p:extLst>
      <p:ext uri="{BB962C8B-B14F-4D97-AF65-F5344CB8AC3E}">
        <p14:creationId xmlns="" xmlns:p14="http://schemas.microsoft.com/office/powerpoint/2010/main" val="21335063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p:cNvSpPr txBox="1"/>
          <p:nvPr/>
        </p:nvSpPr>
        <p:spPr>
          <a:xfrm>
            <a:off x="303212" y="1124744"/>
            <a:ext cx="8509001"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T10-1/2 – </a:t>
            </a:r>
            <a:r>
              <a:rPr lang="de-DE" dirty="0" smtClean="0">
                <a:latin typeface="Arial" pitchFamily="34" charset="0"/>
                <a:cs typeface="Arial" pitchFamily="34" charset="0"/>
              </a:rPr>
              <a:t>JP001 </a:t>
            </a:r>
            <a:r>
              <a:rPr lang="de-DE" dirty="0" smtClean="0">
                <a:latin typeface="Arial" pitchFamily="34" charset="0"/>
                <a:cs typeface="Arial" pitchFamily="34" charset="0"/>
              </a:rPr>
              <a:t>durchtrennt, Einstellung 2E </a:t>
            </a:r>
            <a:r>
              <a:rPr lang="de-DE" dirty="0" smtClean="0">
                <a:latin typeface="Arial" pitchFamily="34" charset="0"/>
                <a:cs typeface="Arial" pitchFamily="34" charset="0"/>
                <a:sym typeface="Wingdings" pitchFamily="2" charset="2"/>
              </a:rPr>
              <a:t>auf 0000</a:t>
            </a:r>
            <a:r>
              <a:rPr lang="de-DE" dirty="0" smtClean="0">
                <a:latin typeface="Arial" pitchFamily="34" charset="0"/>
                <a:cs typeface="Arial" pitchFamily="34" charset="0"/>
              </a:rPr>
              <a:t>:</a:t>
            </a:r>
          </a:p>
          <a:p>
            <a:pPr algn="ctr"/>
            <a:r>
              <a:rPr lang="de-DE" dirty="0" smtClean="0">
                <a:latin typeface="Arial" pitchFamily="34" charset="0"/>
                <a:cs typeface="Arial" pitchFamily="34" charset="0"/>
              </a:rPr>
              <a:t>Hotel-Kartenschalter (Beispiel 1)</a:t>
            </a:r>
            <a:endParaRPr lang="de-DE" dirty="0">
              <a:latin typeface="Arial" pitchFamily="34" charset="0"/>
              <a:cs typeface="Arial" pitchFamily="34" charset="0"/>
            </a:endParaRPr>
          </a:p>
        </p:txBody>
      </p:sp>
      <p:sp>
        <p:nvSpPr>
          <p:cNvPr id="8" name="Inhaltsplatzhalter 7"/>
          <p:cNvSpPr>
            <a:spLocks noGrp="1"/>
          </p:cNvSpPr>
          <p:nvPr>
            <p:ph idx="1"/>
          </p:nvPr>
        </p:nvSpPr>
        <p:spPr>
          <a:xfrm>
            <a:off x="303213" y="3669024"/>
            <a:ext cx="8509000" cy="910532"/>
          </a:xfrm>
        </p:spPr>
        <p:txBody>
          <a:bodyPr>
            <a:noAutofit/>
          </a:bodyPr>
          <a:lstStyle/>
          <a:p>
            <a:pPr marL="0" indent="0">
              <a:spcAft>
                <a:spcPts val="1200"/>
              </a:spcAft>
            </a:pPr>
            <a:r>
              <a:rPr lang="de-DE" sz="1800" b="0" dirty="0" smtClean="0"/>
              <a:t>Bei diesem Beispiel wird zum Sperren bzw. Freigeben der Fernbedienung zusätzlich Eingang 3 genutzt. Beim </a:t>
            </a:r>
            <a:r>
              <a:rPr lang="de-DE" sz="1800" b="0" dirty="0" smtClean="0"/>
              <a:t>Einstecken der Karte wird das Gerät eingeschaltet, beim Herausziehen wird es ausgeschaltet</a:t>
            </a:r>
            <a:r>
              <a:rPr lang="de-DE" sz="1800" b="0" dirty="0" smtClean="0"/>
              <a:t>.</a:t>
            </a:r>
            <a:endParaRPr lang="de-DE" sz="1800" b="0" dirty="0" smtClean="0"/>
          </a:p>
        </p:txBody>
      </p:sp>
      <p:sp>
        <p:nvSpPr>
          <p:cNvPr id="6" name="Titel 5"/>
          <p:cNvSpPr>
            <a:spLocks noGrp="1"/>
          </p:cNvSpPr>
          <p:nvPr>
            <p:ph type="title"/>
          </p:nvPr>
        </p:nvSpPr>
        <p:spPr/>
        <p:txBody>
          <a:bodyPr>
            <a:normAutofit/>
          </a:bodyPr>
          <a:lstStyle/>
          <a:p>
            <a:pPr marL="361950" lvl="0" indent="-361950"/>
            <a:r>
              <a:rPr lang="de-DE" dirty="0" smtClean="0"/>
              <a:t>1.	Geräteeigene Kontakte</a:t>
            </a:r>
            <a:br>
              <a:rPr lang="de-DE" dirty="0" smtClean="0"/>
            </a:br>
            <a:r>
              <a:rPr lang="de-DE" dirty="0" smtClean="0">
                <a:solidFill>
                  <a:srgbClr val="FF0000"/>
                </a:solidFill>
              </a:rPr>
              <a:t>T10 (CN061)</a:t>
            </a:r>
            <a:endParaRPr lang="de-DE" dirty="0"/>
          </a:p>
        </p:txBody>
      </p:sp>
      <p:pic>
        <p:nvPicPr>
          <p:cNvPr id="7" name="Picture 2"/>
          <p:cNvPicPr>
            <a:picLocks noChangeAspect="1" noChangeArrowheads="1"/>
          </p:cNvPicPr>
          <p:nvPr/>
        </p:nvPicPr>
        <p:blipFill>
          <a:blip r:embed="rId2">
            <a:clrChange>
              <a:clrFrom>
                <a:srgbClr val="FFFFFF"/>
              </a:clrFrom>
              <a:clrTo>
                <a:srgbClr val="FFFFFF">
                  <a:alpha val="0"/>
                </a:srgbClr>
              </a:clrTo>
            </a:clrChange>
          </a:blip>
          <a:srcRect t="72356"/>
          <a:stretch>
            <a:fillRect/>
          </a:stretch>
        </p:blipFill>
        <p:spPr>
          <a:xfrm>
            <a:off x="1663262" y="5118123"/>
            <a:ext cx="5817476" cy="1159918"/>
          </a:xfrm>
          <a:prstGeom prst="rect">
            <a:avLst/>
          </a:prstGeom>
          <a:noFill/>
        </p:spPr>
      </p:pic>
      <p:grpSp>
        <p:nvGrpSpPr>
          <p:cNvPr id="20" name="Gruppieren 19"/>
          <p:cNvGrpSpPr/>
          <p:nvPr/>
        </p:nvGrpSpPr>
        <p:grpSpPr>
          <a:xfrm>
            <a:off x="1351207" y="1957429"/>
            <a:ext cx="6327481" cy="1507556"/>
            <a:chOff x="1351207" y="4587391"/>
            <a:chExt cx="6327481" cy="1507556"/>
          </a:xfrm>
        </p:grpSpPr>
        <p:grpSp>
          <p:nvGrpSpPr>
            <p:cNvPr id="18" name="Gruppieren 17"/>
            <p:cNvGrpSpPr/>
            <p:nvPr/>
          </p:nvGrpSpPr>
          <p:grpSpPr>
            <a:xfrm>
              <a:off x="1351207" y="4723142"/>
              <a:ext cx="5223826" cy="1371805"/>
              <a:chOff x="1351207" y="4723142"/>
              <a:chExt cx="5223826" cy="1371805"/>
            </a:xfrm>
          </p:grpSpPr>
          <p:cxnSp>
            <p:nvCxnSpPr>
              <p:cNvPr id="9" name="Gerade Verbindung 8"/>
              <p:cNvCxnSpPr/>
              <p:nvPr/>
            </p:nvCxnSpPr>
            <p:spPr>
              <a:xfrm flipH="1">
                <a:off x="2924569" y="5267247"/>
                <a:ext cx="4685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flipH="1">
                <a:off x="3393105" y="4723142"/>
                <a:ext cx="23275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flipH="1">
                <a:off x="5720668" y="5267247"/>
                <a:ext cx="4685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p:nvPr/>
            </p:nvCxnSpPr>
            <p:spPr>
              <a:xfrm>
                <a:off x="5720668" y="4723142"/>
                <a:ext cx="0" cy="544105"/>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3" name="Textfeld 12"/>
              <p:cNvSpPr txBox="1"/>
              <p:nvPr/>
            </p:nvSpPr>
            <p:spPr>
              <a:xfrm>
                <a:off x="2658572" y="5448616"/>
                <a:ext cx="1467563" cy="646331"/>
              </a:xfrm>
              <a:prstGeom prst="rect">
                <a:avLst/>
              </a:prstGeom>
              <a:noFill/>
            </p:spPr>
            <p:txBody>
              <a:bodyPr wrap="square" rtlCol="0">
                <a:spAutoFit/>
              </a:bodyPr>
              <a:lstStyle/>
              <a:p>
                <a:pPr algn="ctr"/>
                <a:r>
                  <a:rPr lang="de-DE" sz="1200" dirty="0" smtClean="0"/>
                  <a:t>Gerät EIN, Fernbedienung freigegeben</a:t>
                </a:r>
                <a:endParaRPr lang="de-DE" sz="1200" dirty="0"/>
              </a:p>
            </p:txBody>
          </p:sp>
          <p:sp>
            <p:nvSpPr>
              <p:cNvPr id="15" name="Textfeld 14"/>
              <p:cNvSpPr txBox="1"/>
              <p:nvPr/>
            </p:nvSpPr>
            <p:spPr>
              <a:xfrm>
                <a:off x="4874283" y="5448616"/>
                <a:ext cx="1700750" cy="646331"/>
              </a:xfrm>
              <a:prstGeom prst="rect">
                <a:avLst/>
              </a:prstGeom>
              <a:noFill/>
            </p:spPr>
            <p:txBody>
              <a:bodyPr wrap="square" rtlCol="0">
                <a:spAutoFit/>
              </a:bodyPr>
              <a:lstStyle/>
              <a:p>
                <a:pPr algn="ctr"/>
                <a:r>
                  <a:rPr lang="de-DE" sz="1200" dirty="0" smtClean="0"/>
                  <a:t>Gerät AUS, Fernbedienung gesperrt (Zentral 1)</a:t>
                </a:r>
                <a:endParaRPr lang="de-DE" sz="1200" dirty="0"/>
              </a:p>
            </p:txBody>
          </p:sp>
          <p:cxnSp>
            <p:nvCxnSpPr>
              <p:cNvPr id="16" name="Gerade Verbindung mit Pfeil 15"/>
              <p:cNvCxnSpPr/>
              <p:nvPr/>
            </p:nvCxnSpPr>
            <p:spPr>
              <a:xfrm flipV="1">
                <a:off x="3393105" y="4723142"/>
                <a:ext cx="0" cy="544105"/>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7" name="Textfeld 16"/>
              <p:cNvSpPr txBox="1"/>
              <p:nvPr/>
            </p:nvSpPr>
            <p:spPr>
              <a:xfrm>
                <a:off x="1351207" y="4896266"/>
                <a:ext cx="1467563" cy="276999"/>
              </a:xfrm>
              <a:prstGeom prst="rect">
                <a:avLst/>
              </a:prstGeom>
              <a:noFill/>
            </p:spPr>
            <p:txBody>
              <a:bodyPr wrap="square" rtlCol="0">
                <a:spAutoFit/>
              </a:bodyPr>
              <a:lstStyle/>
              <a:p>
                <a:pPr algn="ctr"/>
                <a:r>
                  <a:rPr lang="de-DE" sz="1200" dirty="0" smtClean="0"/>
                  <a:t>T10, Kontakte 1/2</a:t>
                </a:r>
                <a:endParaRPr lang="de-DE" sz="1200" dirty="0"/>
              </a:p>
            </p:txBody>
          </p:sp>
        </p:grpSp>
        <p:sp>
          <p:nvSpPr>
            <p:cNvPr id="19" name="Textfeld 18"/>
            <p:cNvSpPr txBox="1"/>
            <p:nvPr/>
          </p:nvSpPr>
          <p:spPr>
            <a:xfrm>
              <a:off x="6211125" y="4587391"/>
              <a:ext cx="1467563" cy="830997"/>
            </a:xfrm>
            <a:prstGeom prst="rect">
              <a:avLst/>
            </a:prstGeom>
            <a:noFill/>
          </p:spPr>
          <p:txBody>
            <a:bodyPr wrap="square" rtlCol="0">
              <a:spAutoFit/>
            </a:bodyPr>
            <a:lstStyle/>
            <a:p>
              <a:r>
                <a:rPr lang="de-DE" sz="1200" dirty="0" smtClean="0"/>
                <a:t>EIN</a:t>
              </a:r>
            </a:p>
            <a:p>
              <a:endParaRPr lang="de-DE" sz="1200" dirty="0" smtClean="0"/>
            </a:p>
            <a:p>
              <a:endParaRPr lang="de-DE" sz="1200" dirty="0" smtClean="0"/>
            </a:p>
            <a:p>
              <a:r>
                <a:rPr lang="de-DE" sz="1200" dirty="0" smtClean="0"/>
                <a:t>AUS</a:t>
              </a:r>
              <a:endParaRPr lang="de-DE" sz="1200" dirty="0"/>
            </a:p>
          </p:txBody>
        </p:sp>
      </p:grpSp>
    </p:spTree>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8" name="Picture 4"/>
          <p:cNvPicPr>
            <a:picLocks noChangeAspect="1" noChangeArrowheads="1"/>
          </p:cNvPicPr>
          <p:nvPr/>
        </p:nvPicPr>
        <p:blipFill>
          <a:blip r:embed="rId2">
            <a:extLst>
              <a:ext uri="{28A0092B-C50C-407E-A947-70E740481C1C}">
                <a14:useLocalDpi xmlns="" xmlns:a14="http://schemas.microsoft.com/office/drawing/2010/main" val="0"/>
              </a:ext>
            </a:extLst>
          </a:blip>
          <a:srcRect l="22073" t="11174"/>
          <a:stretch>
            <a:fillRect/>
          </a:stretch>
        </p:blipFill>
        <p:spPr bwMode="auto">
          <a:xfrm>
            <a:off x="1899745" y="2136228"/>
            <a:ext cx="5700538" cy="3925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6"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Software-Konfiguration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9" name="Titel 8"/>
          <p:cNvSpPr>
            <a:spLocks noGrp="1"/>
          </p:cNvSpPr>
          <p:nvPr>
            <p:ph type="title"/>
          </p:nvPr>
        </p:nvSpPr>
        <p:spPr>
          <a:xfrm>
            <a:off x="303213" y="196486"/>
            <a:ext cx="6690711" cy="784242"/>
          </a:xfrm>
        </p:spPr>
        <p:txBody>
          <a:bodyPr>
            <a:normAutofit/>
          </a:bodyPr>
          <a:lstStyle/>
          <a:p>
            <a:pPr marL="361950" indent="-361950"/>
            <a:r>
              <a:rPr lang="de-DE" altLang="ja-JP" sz="1800" dirty="0" smtClean="0"/>
              <a:t>3.	Interfaces mit voller Kommunikation</a:t>
            </a:r>
            <a:br>
              <a:rPr lang="de-DE" altLang="ja-JP" sz="1800" dirty="0" smtClean="0"/>
            </a:br>
            <a:r>
              <a:rPr lang="de-DE" altLang="ja-JP" sz="1800" dirty="0" smtClean="0">
                <a:solidFill>
                  <a:srgbClr val="FF0000"/>
                </a:solidFill>
                <a:sym typeface="Wingdings" pitchFamily="2" charset="2"/>
              </a:rPr>
              <a:t>CZ-CFUNC2 + </a:t>
            </a:r>
            <a:r>
              <a:rPr lang="de-DE" altLang="ja-JP" sz="1800" dirty="0" err="1" smtClean="0">
                <a:solidFill>
                  <a:srgbClr val="FF0000"/>
                </a:solidFill>
                <a:sym typeface="Wingdings" pitchFamily="2" charset="2"/>
              </a:rPr>
              <a:t>Modbus</a:t>
            </a:r>
            <a:r>
              <a:rPr lang="de-DE" altLang="ja-JP" sz="1800" dirty="0" smtClean="0">
                <a:solidFill>
                  <a:srgbClr val="FF0000"/>
                </a:solidFill>
                <a:sym typeface="Wingdings" pitchFamily="2" charset="2"/>
              </a:rPr>
              <a:t> TCP</a:t>
            </a:r>
            <a:r>
              <a:rPr lang="de-DE" altLang="ja-JP" sz="1800" dirty="0" smtClean="0">
                <a:sym typeface="Wingdings" pitchFamily="2" charset="2"/>
              </a:rPr>
              <a:t> – Software-Konfiguration 4</a:t>
            </a:r>
            <a:endParaRPr lang="de-DE" sz="1800" dirty="0"/>
          </a:p>
        </p:txBody>
      </p:sp>
      <p:sp>
        <p:nvSpPr>
          <p:cNvPr id="7" name="Textfeld 6"/>
          <p:cNvSpPr txBox="1"/>
          <p:nvPr/>
        </p:nvSpPr>
        <p:spPr>
          <a:xfrm>
            <a:off x="402021" y="1647497"/>
            <a:ext cx="8333992" cy="307777"/>
          </a:xfrm>
          <a:prstGeom prst="rect">
            <a:avLst/>
          </a:prstGeom>
          <a:noFill/>
        </p:spPr>
        <p:txBody>
          <a:bodyPr wrap="square" rtlCol="0">
            <a:spAutoFit/>
          </a:bodyPr>
          <a:lstStyle/>
          <a:p>
            <a:pPr marL="180975" indent="-180975"/>
            <a:r>
              <a:rPr lang="de-DE" sz="1400" dirty="0" smtClean="0"/>
              <a:t>4.	Den zuvor ausgelesenen COMM-Anschluss auswählen und auf „Connect“ klicken.</a:t>
            </a:r>
            <a:endParaRPr lang="de-DE" sz="1400" dirty="0"/>
          </a:p>
        </p:txBody>
      </p:sp>
    </p:spTree>
    <p:extLst>
      <p:ext uri="{BB962C8B-B14F-4D97-AF65-F5344CB8AC3E}">
        <p14:creationId xmlns="" xmlns:p14="http://schemas.microsoft.com/office/powerpoint/2010/main" val="165283852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2" name="Picture 4"/>
          <p:cNvPicPr>
            <a:picLocks noChangeAspect="1" noChangeArrowheads="1"/>
          </p:cNvPicPr>
          <p:nvPr/>
        </p:nvPicPr>
        <p:blipFill>
          <a:blip r:embed="rId2">
            <a:extLst>
              <a:ext uri="{28A0092B-C50C-407E-A947-70E740481C1C}">
                <a14:useLocalDpi xmlns="" xmlns:a14="http://schemas.microsoft.com/office/drawing/2010/main" val="0"/>
              </a:ext>
            </a:extLst>
          </a:blip>
          <a:srcRect l="16766" t="18888" r="12776"/>
          <a:stretch>
            <a:fillRect/>
          </a:stretch>
        </p:blipFill>
        <p:spPr bwMode="auto">
          <a:xfrm>
            <a:off x="2719543" y="2415594"/>
            <a:ext cx="5258128"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32454" name="Text Box 6"/>
          <p:cNvSpPr txBox="1">
            <a:spLocks noChangeArrowheads="1"/>
          </p:cNvSpPr>
          <p:nvPr/>
        </p:nvSpPr>
        <p:spPr bwMode="auto">
          <a:xfrm>
            <a:off x="196209" y="2565371"/>
            <a:ext cx="2270766" cy="2677656"/>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Arial" pitchFamily="34" charset="0"/>
                <a:ea typeface="Geneva"/>
                <a:cs typeface="Geneva"/>
              </a:defRPr>
            </a:lvl1pPr>
            <a:lvl2pPr>
              <a:defRPr>
                <a:solidFill>
                  <a:schemeClr val="tx1"/>
                </a:solidFill>
                <a:latin typeface="Arial" pitchFamily="34" charset="0"/>
                <a:ea typeface="Geneva"/>
                <a:cs typeface="Geneva"/>
              </a:defRPr>
            </a:lvl2pPr>
            <a:lvl3pPr>
              <a:defRPr>
                <a:solidFill>
                  <a:schemeClr val="tx1"/>
                </a:solidFill>
                <a:latin typeface="Arial" pitchFamily="34" charset="0"/>
                <a:ea typeface="Geneva"/>
                <a:cs typeface="Geneva"/>
              </a:defRPr>
            </a:lvl3pPr>
            <a:lvl4pPr>
              <a:defRPr>
                <a:solidFill>
                  <a:schemeClr val="tx1"/>
                </a:solidFill>
                <a:latin typeface="Arial" pitchFamily="34" charset="0"/>
                <a:ea typeface="Geneva"/>
                <a:cs typeface="Geneva"/>
              </a:defRPr>
            </a:lvl4pPr>
            <a:lvl5pPr>
              <a:defRPr>
                <a:solidFill>
                  <a:schemeClr val="tx1"/>
                </a:solidFill>
                <a:latin typeface="Arial" pitchFamily="34" charset="0"/>
                <a:ea typeface="Geneva"/>
                <a:cs typeface="Geneva"/>
              </a:defRPr>
            </a:lvl5pPr>
            <a:lvl6pPr fontAlgn="base">
              <a:spcBef>
                <a:spcPct val="0"/>
              </a:spcBef>
              <a:spcAft>
                <a:spcPct val="0"/>
              </a:spcAft>
              <a:defRPr>
                <a:solidFill>
                  <a:schemeClr val="tx1"/>
                </a:solidFill>
                <a:latin typeface="Arial" pitchFamily="34" charset="0"/>
                <a:ea typeface="Geneva"/>
                <a:cs typeface="Geneva"/>
              </a:defRPr>
            </a:lvl6pPr>
            <a:lvl7pPr fontAlgn="base">
              <a:spcBef>
                <a:spcPct val="0"/>
              </a:spcBef>
              <a:spcAft>
                <a:spcPct val="0"/>
              </a:spcAft>
              <a:defRPr>
                <a:solidFill>
                  <a:schemeClr val="tx1"/>
                </a:solidFill>
                <a:latin typeface="Arial" pitchFamily="34" charset="0"/>
                <a:ea typeface="Geneva"/>
                <a:cs typeface="Geneva"/>
              </a:defRPr>
            </a:lvl7pPr>
            <a:lvl8pPr fontAlgn="base">
              <a:spcBef>
                <a:spcPct val="0"/>
              </a:spcBef>
              <a:spcAft>
                <a:spcPct val="0"/>
              </a:spcAft>
              <a:defRPr>
                <a:solidFill>
                  <a:schemeClr val="tx1"/>
                </a:solidFill>
                <a:latin typeface="Arial" pitchFamily="34" charset="0"/>
                <a:ea typeface="Geneva"/>
                <a:cs typeface="Geneva"/>
              </a:defRPr>
            </a:lvl8pPr>
            <a:lvl9pPr fontAlgn="base">
              <a:spcBef>
                <a:spcPct val="0"/>
              </a:spcBef>
              <a:spcAft>
                <a:spcPct val="0"/>
              </a:spcAft>
              <a:defRPr>
                <a:solidFill>
                  <a:schemeClr val="tx1"/>
                </a:solidFill>
                <a:latin typeface="Arial" pitchFamily="34" charset="0"/>
                <a:ea typeface="Geneva"/>
                <a:cs typeface="Geneva"/>
              </a:defRPr>
            </a:lvl9pPr>
          </a:lstStyle>
          <a:p>
            <a:pPr defTabSz="914400">
              <a:spcBef>
                <a:spcPct val="50000"/>
              </a:spcBef>
            </a:pPr>
            <a:r>
              <a:rPr lang="de-DE" sz="1400" dirty="0" smtClean="0"/>
              <a:t>Den „Unit Identifier“ (Slave-ID) des ersten Adapters auf 10 einstellen. Wird eine einzige IP-Adresse mit mehr als einem Interface geteilt, ist der nächste auf 61 Adressen höher, also auf 71 oder höher zu setzen und so weiter. Der höchste „Unit Identifier“ (Slave-ID) ist 247.</a:t>
            </a:r>
            <a:endParaRPr lang="de-DE" sz="1400" dirty="0"/>
          </a:p>
        </p:txBody>
      </p:sp>
      <p:sp>
        <p:nvSpPr>
          <p:cNvPr id="232455" name="Line 7"/>
          <p:cNvSpPr>
            <a:spLocks noChangeShapeType="1"/>
          </p:cNvSpPr>
          <p:nvPr/>
        </p:nvSpPr>
        <p:spPr bwMode="auto">
          <a:xfrm flipV="1">
            <a:off x="2466975" y="3700589"/>
            <a:ext cx="2571750" cy="64627"/>
          </a:xfrm>
          <a:prstGeom prst="line">
            <a:avLst/>
          </a:prstGeom>
          <a:noFill/>
          <a:ln w="9525">
            <a:solidFill>
              <a:srgbClr val="FF0000"/>
            </a:solidFill>
            <a:round/>
            <a:headEnd/>
            <a:tailEnd type="triangle" w="med" len="med"/>
          </a:ln>
          <a:effectLst>
            <a:prstShdw prst="shdw12">
              <a:schemeClr val="bg2">
                <a:alpha val="50000"/>
              </a:schemeClr>
            </a:prstShdw>
          </a:effectLst>
          <a:extLst>
            <a:ext uri="{909E8E84-426E-40DD-AFC4-6F175D3DCCD1}">
              <a14:hiddenFill xmlns="" xmlns:a14="http://schemas.microsoft.com/office/drawing/2010/main">
                <a:noFill/>
              </a14:hiddenFill>
            </a:ext>
          </a:extLst>
        </p:spPr>
        <p:txBody>
          <a:bodyPr/>
          <a:lstStyle/>
          <a:p>
            <a:endParaRPr lang="de-DE"/>
          </a:p>
        </p:txBody>
      </p:sp>
      <p:sp>
        <p:nvSpPr>
          <p:cNvPr id="232456" name="Text Box 8"/>
          <p:cNvSpPr txBox="1">
            <a:spLocks noChangeArrowheads="1"/>
          </p:cNvSpPr>
          <p:nvPr/>
        </p:nvSpPr>
        <p:spPr bwMode="auto">
          <a:xfrm>
            <a:off x="457200" y="5803567"/>
            <a:ext cx="8277225" cy="630942"/>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itchFamily="34" charset="0"/>
                <a:ea typeface="Geneva"/>
                <a:cs typeface="Geneva"/>
              </a:defRPr>
            </a:lvl1pPr>
            <a:lvl2pPr>
              <a:defRPr>
                <a:solidFill>
                  <a:schemeClr val="tx1"/>
                </a:solidFill>
                <a:latin typeface="Arial" pitchFamily="34" charset="0"/>
                <a:ea typeface="Geneva"/>
                <a:cs typeface="Geneva"/>
              </a:defRPr>
            </a:lvl2pPr>
            <a:lvl3pPr>
              <a:defRPr>
                <a:solidFill>
                  <a:schemeClr val="tx1"/>
                </a:solidFill>
                <a:latin typeface="Arial" pitchFamily="34" charset="0"/>
                <a:ea typeface="Geneva"/>
                <a:cs typeface="Geneva"/>
              </a:defRPr>
            </a:lvl3pPr>
            <a:lvl4pPr>
              <a:defRPr>
                <a:solidFill>
                  <a:schemeClr val="tx1"/>
                </a:solidFill>
                <a:latin typeface="Arial" pitchFamily="34" charset="0"/>
                <a:ea typeface="Geneva"/>
                <a:cs typeface="Geneva"/>
              </a:defRPr>
            </a:lvl4pPr>
            <a:lvl5pPr>
              <a:defRPr>
                <a:solidFill>
                  <a:schemeClr val="tx1"/>
                </a:solidFill>
                <a:latin typeface="Arial" pitchFamily="34" charset="0"/>
                <a:ea typeface="Geneva"/>
                <a:cs typeface="Geneva"/>
              </a:defRPr>
            </a:lvl5pPr>
            <a:lvl6pPr fontAlgn="base">
              <a:spcBef>
                <a:spcPct val="0"/>
              </a:spcBef>
              <a:spcAft>
                <a:spcPct val="0"/>
              </a:spcAft>
              <a:defRPr>
                <a:solidFill>
                  <a:schemeClr val="tx1"/>
                </a:solidFill>
                <a:latin typeface="Arial" pitchFamily="34" charset="0"/>
                <a:ea typeface="Geneva"/>
                <a:cs typeface="Geneva"/>
              </a:defRPr>
            </a:lvl6pPr>
            <a:lvl7pPr fontAlgn="base">
              <a:spcBef>
                <a:spcPct val="0"/>
              </a:spcBef>
              <a:spcAft>
                <a:spcPct val="0"/>
              </a:spcAft>
              <a:defRPr>
                <a:solidFill>
                  <a:schemeClr val="tx1"/>
                </a:solidFill>
                <a:latin typeface="Arial" pitchFamily="34" charset="0"/>
                <a:ea typeface="Geneva"/>
                <a:cs typeface="Geneva"/>
              </a:defRPr>
            </a:lvl7pPr>
            <a:lvl8pPr fontAlgn="base">
              <a:spcBef>
                <a:spcPct val="0"/>
              </a:spcBef>
              <a:spcAft>
                <a:spcPct val="0"/>
              </a:spcAft>
              <a:defRPr>
                <a:solidFill>
                  <a:schemeClr val="tx1"/>
                </a:solidFill>
                <a:latin typeface="Arial" pitchFamily="34" charset="0"/>
                <a:ea typeface="Geneva"/>
                <a:cs typeface="Geneva"/>
              </a:defRPr>
            </a:lvl8pPr>
            <a:lvl9pPr fontAlgn="base">
              <a:spcBef>
                <a:spcPct val="0"/>
              </a:spcBef>
              <a:spcAft>
                <a:spcPct val="0"/>
              </a:spcAft>
              <a:defRPr>
                <a:solidFill>
                  <a:schemeClr val="tx1"/>
                </a:solidFill>
                <a:latin typeface="Arial" pitchFamily="34" charset="0"/>
                <a:ea typeface="Geneva"/>
                <a:cs typeface="Geneva"/>
              </a:defRPr>
            </a:lvl9pPr>
          </a:lstStyle>
          <a:p>
            <a:pPr defTabSz="914400">
              <a:spcBef>
                <a:spcPct val="50000"/>
              </a:spcBef>
            </a:pPr>
            <a:r>
              <a:rPr lang="de-DE" sz="1400" dirty="0" smtClean="0"/>
              <a:t>IP-Adresse, </a:t>
            </a:r>
            <a:r>
              <a:rPr lang="de-DE" sz="1400" dirty="0" err="1" smtClean="0"/>
              <a:t>Subnetz</a:t>
            </a:r>
            <a:r>
              <a:rPr lang="de-DE" sz="1400" dirty="0" smtClean="0"/>
              <a:t>-Maske und Standard-Gateway nach Kundenvorgabe einstellen.</a:t>
            </a:r>
            <a:endParaRPr lang="de-DE" sz="1400" dirty="0"/>
          </a:p>
          <a:p>
            <a:pPr defTabSz="914400">
              <a:spcBef>
                <a:spcPct val="50000"/>
              </a:spcBef>
            </a:pPr>
            <a:r>
              <a:rPr lang="de-DE" sz="1400" dirty="0" smtClean="0"/>
              <a:t>Standardwerte: </a:t>
            </a:r>
            <a:r>
              <a:rPr lang="de-DE" sz="1400" dirty="0" smtClean="0">
                <a:solidFill>
                  <a:srgbClr val="FF0000"/>
                </a:solidFill>
              </a:rPr>
              <a:t>IP: </a:t>
            </a:r>
            <a:r>
              <a:rPr lang="de-DE" sz="1400" b="1" dirty="0">
                <a:solidFill>
                  <a:srgbClr val="FF0000"/>
                </a:solidFill>
              </a:rPr>
              <a:t>192 168 1 25 / </a:t>
            </a:r>
            <a:r>
              <a:rPr lang="de-DE" sz="1400" dirty="0" smtClean="0">
                <a:solidFill>
                  <a:srgbClr val="FF0000"/>
                </a:solidFill>
              </a:rPr>
              <a:t>Subnetzmaske:</a:t>
            </a:r>
            <a:r>
              <a:rPr lang="de-DE" sz="1400" b="1" dirty="0" smtClean="0">
                <a:solidFill>
                  <a:srgbClr val="FF0000"/>
                </a:solidFill>
              </a:rPr>
              <a:t> </a:t>
            </a:r>
            <a:r>
              <a:rPr lang="de-DE" sz="1400" b="1" dirty="0">
                <a:solidFill>
                  <a:srgbClr val="FF0000"/>
                </a:solidFill>
              </a:rPr>
              <a:t>255 255 255 0 / </a:t>
            </a:r>
            <a:r>
              <a:rPr lang="de-DE" sz="1400" dirty="0" smtClean="0">
                <a:solidFill>
                  <a:srgbClr val="FF0000"/>
                </a:solidFill>
              </a:rPr>
              <a:t>Standard-Gateway:</a:t>
            </a:r>
            <a:r>
              <a:rPr lang="de-DE" sz="1400" b="1" dirty="0" smtClean="0">
                <a:solidFill>
                  <a:srgbClr val="FF0000"/>
                </a:solidFill>
              </a:rPr>
              <a:t> </a:t>
            </a:r>
            <a:r>
              <a:rPr lang="de-DE" sz="1400" b="1" dirty="0">
                <a:solidFill>
                  <a:srgbClr val="FF0000"/>
                </a:solidFill>
              </a:rPr>
              <a:t>192 168 1 </a:t>
            </a:r>
            <a:r>
              <a:rPr lang="de-DE" sz="1400" b="1" dirty="0" smtClean="0">
                <a:solidFill>
                  <a:srgbClr val="FF0000"/>
                </a:solidFill>
              </a:rPr>
              <a:t>1</a:t>
            </a:r>
            <a:endParaRPr lang="de-DE" sz="1400" b="1" dirty="0">
              <a:solidFill>
                <a:srgbClr val="FF0000"/>
              </a:solidFill>
            </a:endParaRPr>
          </a:p>
        </p:txBody>
      </p:sp>
      <p:sp>
        <p:nvSpPr>
          <p:cNvPr id="232457" name="Line 9"/>
          <p:cNvSpPr>
            <a:spLocks noChangeShapeType="1"/>
          </p:cNvSpPr>
          <p:nvPr/>
        </p:nvSpPr>
        <p:spPr bwMode="auto">
          <a:xfrm flipV="1">
            <a:off x="1619250" y="3881335"/>
            <a:ext cx="3419475" cy="1922231"/>
          </a:xfrm>
          <a:prstGeom prst="line">
            <a:avLst/>
          </a:prstGeom>
          <a:noFill/>
          <a:ln w="9525">
            <a:solidFill>
              <a:srgbClr val="FF0000"/>
            </a:solidFill>
            <a:round/>
            <a:headEnd/>
            <a:tailEnd type="triangle" w="med" len="med"/>
          </a:ln>
          <a:effectLst>
            <a:prstShdw prst="shdw12">
              <a:schemeClr val="bg2">
                <a:alpha val="50000"/>
              </a:schemeClr>
            </a:prstShdw>
          </a:effectLst>
          <a:extLst>
            <a:ext uri="{909E8E84-426E-40DD-AFC4-6F175D3DCCD1}">
              <a14:hiddenFill xmlns="" xmlns:a14="http://schemas.microsoft.com/office/drawing/2010/main">
                <a:noFill/>
              </a14:hiddenFill>
            </a:ext>
          </a:extLst>
        </p:spPr>
        <p:txBody>
          <a:bodyPr/>
          <a:lstStyle/>
          <a:p>
            <a:endParaRPr lang="de-DE"/>
          </a:p>
        </p:txBody>
      </p:sp>
      <p:sp>
        <p:nvSpPr>
          <p:cNvPr id="10"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Software-Konfiguration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13" name="Titel 12"/>
          <p:cNvSpPr>
            <a:spLocks noGrp="1"/>
          </p:cNvSpPr>
          <p:nvPr>
            <p:ph type="title"/>
          </p:nvPr>
        </p:nvSpPr>
        <p:spPr>
          <a:xfrm>
            <a:off x="303213" y="196486"/>
            <a:ext cx="6690711" cy="784242"/>
          </a:xfrm>
        </p:spPr>
        <p:txBody>
          <a:bodyPr>
            <a:normAutofit/>
          </a:bodyPr>
          <a:lstStyle/>
          <a:p>
            <a:pPr marL="361950" indent="-361950"/>
            <a:r>
              <a:rPr lang="de-DE" altLang="ja-JP" sz="1800" dirty="0" smtClean="0"/>
              <a:t>3.	Interfaces mit voller Kommunikation</a:t>
            </a:r>
            <a:br>
              <a:rPr lang="de-DE" altLang="ja-JP" sz="1800" dirty="0" smtClean="0"/>
            </a:br>
            <a:r>
              <a:rPr lang="de-DE" altLang="ja-JP" sz="1800" dirty="0" smtClean="0">
                <a:solidFill>
                  <a:srgbClr val="FF0000"/>
                </a:solidFill>
                <a:sym typeface="Wingdings" pitchFamily="2" charset="2"/>
              </a:rPr>
              <a:t>CZ-CFUNC2 + </a:t>
            </a:r>
            <a:r>
              <a:rPr lang="de-DE" altLang="ja-JP" sz="1800" dirty="0" err="1" smtClean="0">
                <a:solidFill>
                  <a:srgbClr val="FF0000"/>
                </a:solidFill>
                <a:sym typeface="Wingdings" pitchFamily="2" charset="2"/>
              </a:rPr>
              <a:t>Modbus</a:t>
            </a:r>
            <a:r>
              <a:rPr lang="de-DE" altLang="ja-JP" sz="1800" dirty="0" smtClean="0">
                <a:solidFill>
                  <a:srgbClr val="FF0000"/>
                </a:solidFill>
                <a:sym typeface="Wingdings" pitchFamily="2" charset="2"/>
              </a:rPr>
              <a:t> TCP</a:t>
            </a:r>
            <a:r>
              <a:rPr lang="de-DE" altLang="ja-JP" sz="1800" dirty="0" smtClean="0">
                <a:sym typeface="Wingdings" pitchFamily="2" charset="2"/>
              </a:rPr>
              <a:t> – Software-Konfiguration 5</a:t>
            </a:r>
            <a:endParaRPr lang="de-DE" sz="1800" dirty="0"/>
          </a:p>
        </p:txBody>
      </p:sp>
      <p:sp>
        <p:nvSpPr>
          <p:cNvPr id="11" name="Textfeld 10"/>
          <p:cNvSpPr txBox="1"/>
          <p:nvPr/>
        </p:nvSpPr>
        <p:spPr>
          <a:xfrm>
            <a:off x="402021" y="1647497"/>
            <a:ext cx="8333992" cy="738664"/>
          </a:xfrm>
          <a:prstGeom prst="rect">
            <a:avLst/>
          </a:prstGeom>
          <a:noFill/>
        </p:spPr>
        <p:txBody>
          <a:bodyPr wrap="square" rtlCol="0">
            <a:spAutoFit/>
          </a:bodyPr>
          <a:lstStyle/>
          <a:p>
            <a:pPr marL="180975" indent="-180975"/>
            <a:r>
              <a:rPr lang="de-DE" sz="1400" dirty="0" smtClean="0"/>
              <a:t>5.	Nun werden die aktuellen Einstellungen des TCP-Interfaces angezeigt. Es gibt zwei Seiten von Informationen. Die „</a:t>
            </a:r>
            <a:r>
              <a:rPr lang="de-DE" sz="1400" dirty="0" err="1" smtClean="0"/>
              <a:t>Modbus</a:t>
            </a:r>
            <a:r>
              <a:rPr lang="de-DE" sz="1400" dirty="0" smtClean="0"/>
              <a:t> TCP Settings“ beziehen sich auf die Kommunikation zwischen GLT (oder einem anderen </a:t>
            </a:r>
            <a:r>
              <a:rPr lang="de-DE" sz="1400" dirty="0" err="1" smtClean="0"/>
              <a:t>Modbus</a:t>
            </a:r>
            <a:r>
              <a:rPr lang="de-DE" sz="1400" dirty="0" smtClean="0"/>
              <a:t>-TCP Master) und dem TCP-Interface.</a:t>
            </a:r>
            <a:endParaRPr lang="de-DE" sz="1400" dirty="0"/>
          </a:p>
        </p:txBody>
      </p:sp>
    </p:spTree>
    <p:extLst>
      <p:ext uri="{BB962C8B-B14F-4D97-AF65-F5344CB8AC3E}">
        <p14:creationId xmlns="" xmlns:p14="http://schemas.microsoft.com/office/powerpoint/2010/main" val="379524007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6" name="Picture 4"/>
          <p:cNvPicPr>
            <a:picLocks noChangeAspect="1" noChangeArrowheads="1"/>
          </p:cNvPicPr>
          <p:nvPr/>
        </p:nvPicPr>
        <p:blipFill>
          <a:blip r:embed="rId2">
            <a:extLst>
              <a:ext uri="{28A0092B-C50C-407E-A947-70E740481C1C}">
                <a14:useLocalDpi xmlns="" xmlns:a14="http://schemas.microsoft.com/office/drawing/2010/main" val="0"/>
              </a:ext>
            </a:extLst>
          </a:blip>
          <a:srcRect l="18666" t="11816" r="11935" b="25395"/>
          <a:stretch>
            <a:fillRect/>
          </a:stretch>
        </p:blipFill>
        <p:spPr bwMode="auto">
          <a:xfrm>
            <a:off x="3129455" y="2060848"/>
            <a:ext cx="4729655" cy="31338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33479" name="Text Box 7"/>
          <p:cNvSpPr txBox="1">
            <a:spLocks noChangeArrowheads="1"/>
          </p:cNvSpPr>
          <p:nvPr/>
        </p:nvSpPr>
        <p:spPr bwMode="auto">
          <a:xfrm>
            <a:off x="760428" y="2593748"/>
            <a:ext cx="2011362" cy="738664"/>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Arial" pitchFamily="34" charset="0"/>
                <a:ea typeface="Geneva"/>
                <a:cs typeface="Geneva"/>
              </a:defRPr>
            </a:lvl1pPr>
            <a:lvl2pPr>
              <a:defRPr>
                <a:solidFill>
                  <a:schemeClr val="tx1"/>
                </a:solidFill>
                <a:latin typeface="Arial" pitchFamily="34" charset="0"/>
                <a:ea typeface="Geneva"/>
                <a:cs typeface="Geneva"/>
              </a:defRPr>
            </a:lvl2pPr>
            <a:lvl3pPr>
              <a:defRPr>
                <a:solidFill>
                  <a:schemeClr val="tx1"/>
                </a:solidFill>
                <a:latin typeface="Arial" pitchFamily="34" charset="0"/>
                <a:ea typeface="Geneva"/>
                <a:cs typeface="Geneva"/>
              </a:defRPr>
            </a:lvl3pPr>
            <a:lvl4pPr>
              <a:defRPr>
                <a:solidFill>
                  <a:schemeClr val="tx1"/>
                </a:solidFill>
                <a:latin typeface="Arial" pitchFamily="34" charset="0"/>
                <a:ea typeface="Geneva"/>
                <a:cs typeface="Geneva"/>
              </a:defRPr>
            </a:lvl4pPr>
            <a:lvl5pPr>
              <a:defRPr>
                <a:solidFill>
                  <a:schemeClr val="tx1"/>
                </a:solidFill>
                <a:latin typeface="Arial" pitchFamily="34" charset="0"/>
                <a:ea typeface="Geneva"/>
                <a:cs typeface="Geneva"/>
              </a:defRPr>
            </a:lvl5pPr>
            <a:lvl6pPr fontAlgn="base">
              <a:spcBef>
                <a:spcPct val="0"/>
              </a:spcBef>
              <a:spcAft>
                <a:spcPct val="0"/>
              </a:spcAft>
              <a:defRPr>
                <a:solidFill>
                  <a:schemeClr val="tx1"/>
                </a:solidFill>
                <a:latin typeface="Arial" pitchFamily="34" charset="0"/>
                <a:ea typeface="Geneva"/>
                <a:cs typeface="Geneva"/>
              </a:defRPr>
            </a:lvl6pPr>
            <a:lvl7pPr fontAlgn="base">
              <a:spcBef>
                <a:spcPct val="0"/>
              </a:spcBef>
              <a:spcAft>
                <a:spcPct val="0"/>
              </a:spcAft>
              <a:defRPr>
                <a:solidFill>
                  <a:schemeClr val="tx1"/>
                </a:solidFill>
                <a:latin typeface="Arial" pitchFamily="34" charset="0"/>
                <a:ea typeface="Geneva"/>
                <a:cs typeface="Geneva"/>
              </a:defRPr>
            </a:lvl7pPr>
            <a:lvl8pPr fontAlgn="base">
              <a:spcBef>
                <a:spcPct val="0"/>
              </a:spcBef>
              <a:spcAft>
                <a:spcPct val="0"/>
              </a:spcAft>
              <a:defRPr>
                <a:solidFill>
                  <a:schemeClr val="tx1"/>
                </a:solidFill>
                <a:latin typeface="Arial" pitchFamily="34" charset="0"/>
                <a:ea typeface="Geneva"/>
                <a:cs typeface="Geneva"/>
              </a:defRPr>
            </a:lvl8pPr>
            <a:lvl9pPr fontAlgn="base">
              <a:spcBef>
                <a:spcPct val="0"/>
              </a:spcBef>
              <a:spcAft>
                <a:spcPct val="0"/>
              </a:spcAft>
              <a:defRPr>
                <a:solidFill>
                  <a:schemeClr val="tx1"/>
                </a:solidFill>
                <a:latin typeface="Arial" pitchFamily="34" charset="0"/>
                <a:ea typeface="Geneva"/>
                <a:cs typeface="Geneva"/>
              </a:defRPr>
            </a:lvl9pPr>
          </a:lstStyle>
          <a:p>
            <a:pPr defTabSz="914400">
              <a:spcBef>
                <a:spcPct val="50000"/>
              </a:spcBef>
            </a:pPr>
            <a:r>
              <a:rPr lang="de-DE" sz="1400" dirty="0" smtClean="0">
                <a:solidFill>
                  <a:srgbClr val="FF0000"/>
                </a:solidFill>
              </a:rPr>
              <a:t>Standardwert von 19200 Baud beibehalten</a:t>
            </a:r>
            <a:endParaRPr lang="de-DE" sz="1400" dirty="0">
              <a:solidFill>
                <a:srgbClr val="FF0000"/>
              </a:solidFill>
            </a:endParaRPr>
          </a:p>
        </p:txBody>
      </p:sp>
      <p:sp>
        <p:nvSpPr>
          <p:cNvPr id="233480" name="Line 8"/>
          <p:cNvSpPr>
            <a:spLocks noChangeShapeType="1"/>
          </p:cNvSpPr>
          <p:nvPr/>
        </p:nvSpPr>
        <p:spPr bwMode="auto">
          <a:xfrm>
            <a:off x="2314575" y="2795088"/>
            <a:ext cx="2886075" cy="476250"/>
          </a:xfrm>
          <a:prstGeom prst="line">
            <a:avLst/>
          </a:prstGeom>
          <a:noFill/>
          <a:ln w="9525">
            <a:solidFill>
              <a:srgbClr val="FF0000"/>
            </a:solidFill>
            <a:round/>
            <a:headEnd/>
            <a:tailEnd type="triangle" w="med" len="med"/>
          </a:ln>
          <a:effectLst>
            <a:prstShdw prst="shdw12">
              <a:schemeClr val="bg2">
                <a:alpha val="50000"/>
              </a:schemeClr>
            </a:prstShdw>
          </a:effectLst>
          <a:extLst>
            <a:ext uri="{909E8E84-426E-40DD-AFC4-6F175D3DCCD1}">
              <a14:hiddenFill xmlns="" xmlns:a14="http://schemas.microsoft.com/office/drawing/2010/main">
                <a:noFill/>
              </a14:hiddenFill>
            </a:ext>
          </a:extLst>
        </p:spPr>
        <p:txBody>
          <a:bodyPr/>
          <a:lstStyle/>
          <a:p>
            <a:endParaRPr lang="de-DE"/>
          </a:p>
        </p:txBody>
      </p:sp>
      <p:sp>
        <p:nvSpPr>
          <p:cNvPr id="9"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Software-Konfiguration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12" name="Titel 11"/>
          <p:cNvSpPr>
            <a:spLocks noGrp="1"/>
          </p:cNvSpPr>
          <p:nvPr>
            <p:ph type="title"/>
          </p:nvPr>
        </p:nvSpPr>
        <p:spPr>
          <a:xfrm>
            <a:off x="303213" y="196486"/>
            <a:ext cx="6740138" cy="784242"/>
          </a:xfrm>
        </p:spPr>
        <p:txBody>
          <a:bodyPr>
            <a:normAutofit/>
          </a:bodyPr>
          <a:lstStyle/>
          <a:p>
            <a:pPr marL="361950" indent="-361950"/>
            <a:r>
              <a:rPr lang="de-DE" altLang="ja-JP" sz="1800" dirty="0" smtClean="0"/>
              <a:t>3.	Interfaces mit voller Kommunikation</a:t>
            </a:r>
            <a:br>
              <a:rPr lang="de-DE" altLang="ja-JP" sz="1800" dirty="0" smtClean="0"/>
            </a:br>
            <a:r>
              <a:rPr lang="de-DE" altLang="ja-JP" sz="1800" dirty="0" smtClean="0">
                <a:solidFill>
                  <a:srgbClr val="FF0000"/>
                </a:solidFill>
                <a:sym typeface="Wingdings" pitchFamily="2" charset="2"/>
              </a:rPr>
              <a:t>CZ-CFUNC2 + </a:t>
            </a:r>
            <a:r>
              <a:rPr lang="de-DE" altLang="ja-JP" sz="1800" dirty="0" err="1" smtClean="0">
                <a:solidFill>
                  <a:srgbClr val="FF0000"/>
                </a:solidFill>
                <a:sym typeface="Wingdings" pitchFamily="2" charset="2"/>
              </a:rPr>
              <a:t>Modbus</a:t>
            </a:r>
            <a:r>
              <a:rPr lang="de-DE" altLang="ja-JP" sz="1800" dirty="0" smtClean="0">
                <a:solidFill>
                  <a:srgbClr val="FF0000"/>
                </a:solidFill>
                <a:sym typeface="Wingdings" pitchFamily="2" charset="2"/>
              </a:rPr>
              <a:t> TCP</a:t>
            </a:r>
            <a:r>
              <a:rPr lang="de-DE" altLang="ja-JP" sz="1800" dirty="0" smtClean="0">
                <a:sym typeface="Wingdings" pitchFamily="2" charset="2"/>
              </a:rPr>
              <a:t> – Software-Konfiguration 6</a:t>
            </a:r>
            <a:endParaRPr lang="de-DE" sz="1800" dirty="0"/>
          </a:p>
        </p:txBody>
      </p:sp>
      <p:sp>
        <p:nvSpPr>
          <p:cNvPr id="10" name="Textfeld 9"/>
          <p:cNvSpPr txBox="1"/>
          <p:nvPr/>
        </p:nvSpPr>
        <p:spPr>
          <a:xfrm>
            <a:off x="402021" y="1647497"/>
            <a:ext cx="8333992" cy="523220"/>
          </a:xfrm>
          <a:prstGeom prst="rect">
            <a:avLst/>
          </a:prstGeom>
          <a:noFill/>
        </p:spPr>
        <p:txBody>
          <a:bodyPr wrap="square" rtlCol="0">
            <a:spAutoFit/>
          </a:bodyPr>
          <a:lstStyle/>
          <a:p>
            <a:pPr marL="180975" indent="-180975"/>
            <a:r>
              <a:rPr lang="de-DE" sz="1400" dirty="0" smtClean="0"/>
              <a:t>6.	Die „Gateway Settings“ (Gateway-Einstellungen) beziehen sich auf die Kommunikation zwischen dem TCP-Interface und dem Kommunikationsadapter.</a:t>
            </a:r>
            <a:endParaRPr lang="de-DE" sz="1400" dirty="0"/>
          </a:p>
        </p:txBody>
      </p:sp>
      <p:sp>
        <p:nvSpPr>
          <p:cNvPr id="11" name="Textfeld 10"/>
          <p:cNvSpPr txBox="1"/>
          <p:nvPr/>
        </p:nvSpPr>
        <p:spPr>
          <a:xfrm>
            <a:off x="402021" y="5073589"/>
            <a:ext cx="8333992" cy="1384995"/>
          </a:xfrm>
          <a:prstGeom prst="rect">
            <a:avLst/>
          </a:prstGeom>
          <a:noFill/>
        </p:spPr>
        <p:txBody>
          <a:bodyPr wrap="square" rtlCol="0">
            <a:spAutoFit/>
          </a:bodyPr>
          <a:lstStyle/>
          <a:p>
            <a:pPr marL="180975" indent="-180975"/>
            <a:r>
              <a:rPr lang="de-DE" sz="1400" dirty="0" smtClean="0"/>
              <a:t>7.	Auf „Write Settings“ klicken, um die gewünschten Einstellungen im TCP-Interface zu speichern.</a:t>
            </a:r>
            <a:br>
              <a:rPr lang="de-DE" sz="1400" dirty="0" smtClean="0"/>
            </a:br>
            <a:endParaRPr lang="de-DE" sz="1400" dirty="0" smtClean="0"/>
          </a:p>
          <a:p>
            <a:pPr marL="180975" indent="-180975"/>
            <a:r>
              <a:rPr lang="de-DE" sz="1400" dirty="0" smtClean="0"/>
              <a:t>8.	Zum Abschließen auf „Exit“ klicken.</a:t>
            </a:r>
            <a:br>
              <a:rPr lang="de-DE" sz="1400" dirty="0" smtClean="0"/>
            </a:br>
            <a:endParaRPr lang="de-DE" sz="1400" dirty="0" smtClean="0"/>
          </a:p>
          <a:p>
            <a:pPr marL="180975" indent="-180975"/>
            <a:r>
              <a:rPr lang="de-DE" sz="1400" dirty="0" smtClean="0"/>
              <a:t>9.	USB-Kabel und Stromversorgung vom TCP-Interface trennen. Sobald erneut Spannung angelegt wird, werden die neuen Einstellungen übernommen.</a:t>
            </a:r>
            <a:endParaRPr lang="de-DE" sz="1400" dirty="0"/>
          </a:p>
        </p:txBody>
      </p:sp>
    </p:spTree>
    <p:extLst>
      <p:ext uri="{BB962C8B-B14F-4D97-AF65-F5344CB8AC3E}">
        <p14:creationId xmlns="" xmlns:p14="http://schemas.microsoft.com/office/powerpoint/2010/main" val="224177226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3"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772981" y="2706429"/>
            <a:ext cx="3909057" cy="36943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27335" name="Text Box 7"/>
          <p:cNvSpPr txBox="1">
            <a:spLocks noChangeArrowheads="1"/>
          </p:cNvSpPr>
          <p:nvPr/>
        </p:nvSpPr>
        <p:spPr bwMode="auto">
          <a:xfrm>
            <a:off x="192501" y="1926694"/>
            <a:ext cx="4580479" cy="1754326"/>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Arial" pitchFamily="34" charset="0"/>
                <a:ea typeface="Geneva"/>
                <a:cs typeface="Geneva"/>
              </a:defRPr>
            </a:lvl1pPr>
            <a:lvl2pPr>
              <a:defRPr>
                <a:solidFill>
                  <a:schemeClr val="tx1"/>
                </a:solidFill>
                <a:latin typeface="Arial" pitchFamily="34" charset="0"/>
                <a:ea typeface="Geneva"/>
                <a:cs typeface="Geneva"/>
              </a:defRPr>
            </a:lvl2pPr>
            <a:lvl3pPr>
              <a:defRPr>
                <a:solidFill>
                  <a:schemeClr val="tx1"/>
                </a:solidFill>
                <a:latin typeface="Arial" pitchFamily="34" charset="0"/>
                <a:ea typeface="Geneva"/>
                <a:cs typeface="Geneva"/>
              </a:defRPr>
            </a:lvl3pPr>
            <a:lvl4pPr>
              <a:defRPr>
                <a:solidFill>
                  <a:schemeClr val="tx1"/>
                </a:solidFill>
                <a:latin typeface="Arial" pitchFamily="34" charset="0"/>
                <a:ea typeface="Geneva"/>
                <a:cs typeface="Geneva"/>
              </a:defRPr>
            </a:lvl4pPr>
            <a:lvl5pPr>
              <a:defRPr>
                <a:solidFill>
                  <a:schemeClr val="tx1"/>
                </a:solidFill>
                <a:latin typeface="Arial" pitchFamily="34" charset="0"/>
                <a:ea typeface="Geneva"/>
                <a:cs typeface="Geneva"/>
              </a:defRPr>
            </a:lvl5pPr>
            <a:lvl6pPr fontAlgn="base">
              <a:spcBef>
                <a:spcPct val="0"/>
              </a:spcBef>
              <a:spcAft>
                <a:spcPct val="0"/>
              </a:spcAft>
              <a:defRPr>
                <a:solidFill>
                  <a:schemeClr val="tx1"/>
                </a:solidFill>
                <a:latin typeface="Arial" pitchFamily="34" charset="0"/>
                <a:ea typeface="Geneva"/>
                <a:cs typeface="Geneva"/>
              </a:defRPr>
            </a:lvl6pPr>
            <a:lvl7pPr fontAlgn="base">
              <a:spcBef>
                <a:spcPct val="0"/>
              </a:spcBef>
              <a:spcAft>
                <a:spcPct val="0"/>
              </a:spcAft>
              <a:defRPr>
                <a:solidFill>
                  <a:schemeClr val="tx1"/>
                </a:solidFill>
                <a:latin typeface="Arial" pitchFamily="34" charset="0"/>
                <a:ea typeface="Geneva"/>
                <a:cs typeface="Geneva"/>
              </a:defRPr>
            </a:lvl7pPr>
            <a:lvl8pPr fontAlgn="base">
              <a:spcBef>
                <a:spcPct val="0"/>
              </a:spcBef>
              <a:spcAft>
                <a:spcPct val="0"/>
              </a:spcAft>
              <a:defRPr>
                <a:solidFill>
                  <a:schemeClr val="tx1"/>
                </a:solidFill>
                <a:latin typeface="Arial" pitchFamily="34" charset="0"/>
                <a:ea typeface="Geneva"/>
                <a:cs typeface="Geneva"/>
              </a:defRPr>
            </a:lvl8pPr>
            <a:lvl9pPr fontAlgn="base">
              <a:spcBef>
                <a:spcPct val="0"/>
              </a:spcBef>
              <a:spcAft>
                <a:spcPct val="0"/>
              </a:spcAft>
              <a:defRPr>
                <a:solidFill>
                  <a:schemeClr val="tx1"/>
                </a:solidFill>
                <a:latin typeface="Arial" pitchFamily="34" charset="0"/>
                <a:ea typeface="Geneva"/>
                <a:cs typeface="Geneva"/>
              </a:defRPr>
            </a:lvl9pPr>
          </a:lstStyle>
          <a:p>
            <a:pPr defTabSz="914400">
              <a:spcBef>
                <a:spcPct val="50000"/>
              </a:spcBef>
            </a:pPr>
            <a:r>
              <a:rPr lang="de-DE" dirty="0" smtClean="0"/>
              <a:t>Das TCP-Interface hat einen DIP-Schalter-Block mit 4 DIP-Schalter, der mit „ADDRESS“ bezeichnet ist. Diese Schalter sind so einzustellen, dass sie der zuvor im Kommunikationsadapter eingestellten Adresse entspricht (</a:t>
            </a:r>
            <a:r>
              <a:rPr lang="de-DE" dirty="0" err="1" smtClean="0"/>
              <a:t>1Ano.XX</a:t>
            </a:r>
            <a:r>
              <a:rPr lang="de-DE" dirty="0" smtClean="0"/>
              <a:t>).</a:t>
            </a:r>
            <a:endParaRPr lang="de-DE" dirty="0"/>
          </a:p>
        </p:txBody>
      </p:sp>
      <p:sp>
        <p:nvSpPr>
          <p:cNvPr id="227336" name="Text Box 8"/>
          <p:cNvSpPr txBox="1">
            <a:spLocks noChangeArrowheads="1"/>
          </p:cNvSpPr>
          <p:nvPr/>
        </p:nvSpPr>
        <p:spPr bwMode="auto">
          <a:xfrm>
            <a:off x="214009" y="4630320"/>
            <a:ext cx="4886136" cy="1323439"/>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Arial" pitchFamily="34" charset="0"/>
                <a:ea typeface="Geneva"/>
                <a:cs typeface="Geneva"/>
              </a:defRPr>
            </a:lvl1pPr>
            <a:lvl2pPr>
              <a:defRPr>
                <a:solidFill>
                  <a:schemeClr val="tx1"/>
                </a:solidFill>
                <a:latin typeface="Arial" pitchFamily="34" charset="0"/>
                <a:ea typeface="Geneva"/>
                <a:cs typeface="Geneva"/>
              </a:defRPr>
            </a:lvl2pPr>
            <a:lvl3pPr>
              <a:defRPr>
                <a:solidFill>
                  <a:schemeClr val="tx1"/>
                </a:solidFill>
                <a:latin typeface="Arial" pitchFamily="34" charset="0"/>
                <a:ea typeface="Geneva"/>
                <a:cs typeface="Geneva"/>
              </a:defRPr>
            </a:lvl3pPr>
            <a:lvl4pPr>
              <a:defRPr>
                <a:solidFill>
                  <a:schemeClr val="tx1"/>
                </a:solidFill>
                <a:latin typeface="Arial" pitchFamily="34" charset="0"/>
                <a:ea typeface="Geneva"/>
                <a:cs typeface="Geneva"/>
              </a:defRPr>
            </a:lvl4pPr>
            <a:lvl5pPr>
              <a:defRPr>
                <a:solidFill>
                  <a:schemeClr val="tx1"/>
                </a:solidFill>
                <a:latin typeface="Arial" pitchFamily="34" charset="0"/>
                <a:ea typeface="Geneva"/>
                <a:cs typeface="Geneva"/>
              </a:defRPr>
            </a:lvl5pPr>
            <a:lvl6pPr fontAlgn="base">
              <a:spcBef>
                <a:spcPct val="0"/>
              </a:spcBef>
              <a:spcAft>
                <a:spcPct val="0"/>
              </a:spcAft>
              <a:defRPr>
                <a:solidFill>
                  <a:schemeClr val="tx1"/>
                </a:solidFill>
                <a:latin typeface="Arial" pitchFamily="34" charset="0"/>
                <a:ea typeface="Geneva"/>
                <a:cs typeface="Geneva"/>
              </a:defRPr>
            </a:lvl6pPr>
            <a:lvl7pPr fontAlgn="base">
              <a:spcBef>
                <a:spcPct val="0"/>
              </a:spcBef>
              <a:spcAft>
                <a:spcPct val="0"/>
              </a:spcAft>
              <a:defRPr>
                <a:solidFill>
                  <a:schemeClr val="tx1"/>
                </a:solidFill>
                <a:latin typeface="Arial" pitchFamily="34" charset="0"/>
                <a:ea typeface="Geneva"/>
                <a:cs typeface="Geneva"/>
              </a:defRPr>
            </a:lvl7pPr>
            <a:lvl8pPr fontAlgn="base">
              <a:spcBef>
                <a:spcPct val="0"/>
              </a:spcBef>
              <a:spcAft>
                <a:spcPct val="0"/>
              </a:spcAft>
              <a:defRPr>
                <a:solidFill>
                  <a:schemeClr val="tx1"/>
                </a:solidFill>
                <a:latin typeface="Arial" pitchFamily="34" charset="0"/>
                <a:ea typeface="Geneva"/>
                <a:cs typeface="Geneva"/>
              </a:defRPr>
            </a:lvl8pPr>
            <a:lvl9pPr fontAlgn="base">
              <a:spcBef>
                <a:spcPct val="0"/>
              </a:spcBef>
              <a:spcAft>
                <a:spcPct val="0"/>
              </a:spcAft>
              <a:defRPr>
                <a:solidFill>
                  <a:schemeClr val="tx1"/>
                </a:solidFill>
                <a:latin typeface="Arial" pitchFamily="34" charset="0"/>
                <a:ea typeface="Geneva"/>
                <a:cs typeface="Geneva"/>
              </a:defRPr>
            </a:lvl9pPr>
          </a:lstStyle>
          <a:p>
            <a:pPr marL="2419350" indent="-2419350" defTabSz="914400">
              <a:spcBef>
                <a:spcPct val="50000"/>
              </a:spcBef>
            </a:pPr>
            <a:r>
              <a:rPr lang="de-DE" sz="1600" u="sng" dirty="0" smtClean="0"/>
              <a:t>Beispiel</a:t>
            </a:r>
            <a:r>
              <a:rPr lang="de-DE" sz="1600" dirty="0" smtClean="0"/>
              <a:t>: </a:t>
            </a:r>
            <a:endParaRPr lang="de-DE" sz="1600" dirty="0"/>
          </a:p>
          <a:p>
            <a:pPr marL="2419350" indent="-2419350" defTabSz="914400">
              <a:spcBef>
                <a:spcPct val="50000"/>
              </a:spcBef>
            </a:pPr>
            <a:r>
              <a:rPr lang="de-DE" sz="1600" dirty="0" smtClean="0"/>
              <a:t>Adapter-Adresse </a:t>
            </a:r>
            <a:r>
              <a:rPr lang="de-DE" sz="1600" dirty="0"/>
              <a:t>00 </a:t>
            </a:r>
            <a:r>
              <a:rPr lang="de-DE" sz="1600" dirty="0" smtClean="0">
                <a:sym typeface="Wingdings" pitchFamily="2" charset="2"/>
              </a:rPr>
              <a:t>	alle DIP-Schalter OFF</a:t>
            </a:r>
            <a:endParaRPr lang="de-DE" sz="1600" dirty="0">
              <a:sym typeface="Wingdings" pitchFamily="2" charset="2"/>
            </a:endParaRPr>
          </a:p>
          <a:p>
            <a:pPr marL="2419350" indent="-2419350" defTabSz="914400">
              <a:spcBef>
                <a:spcPct val="50000"/>
              </a:spcBef>
            </a:pPr>
            <a:r>
              <a:rPr lang="de-DE" sz="1600" dirty="0" smtClean="0"/>
              <a:t>Adapter-Adresse</a:t>
            </a:r>
            <a:r>
              <a:rPr lang="de-DE" sz="1600" dirty="0" smtClean="0">
                <a:sym typeface="Wingdings" pitchFamily="2" charset="2"/>
              </a:rPr>
              <a:t> 13 	#</a:t>
            </a:r>
            <a:r>
              <a:rPr lang="de-DE" sz="1600" dirty="0">
                <a:sym typeface="Wingdings" pitchFamily="2" charset="2"/>
              </a:rPr>
              <a:t>1 + </a:t>
            </a:r>
            <a:r>
              <a:rPr lang="de-DE" sz="1600" dirty="0" smtClean="0">
                <a:sym typeface="Wingdings" pitchFamily="2" charset="2"/>
              </a:rPr>
              <a:t>#3 </a:t>
            </a:r>
            <a:r>
              <a:rPr lang="de-DE" sz="1600" dirty="0">
                <a:sym typeface="Wingdings" pitchFamily="2" charset="2"/>
              </a:rPr>
              <a:t>+ </a:t>
            </a:r>
            <a:r>
              <a:rPr lang="de-DE" sz="1600" dirty="0" smtClean="0">
                <a:sym typeface="Wingdings" pitchFamily="2" charset="2"/>
              </a:rPr>
              <a:t>#4 </a:t>
            </a:r>
            <a:r>
              <a:rPr lang="de-DE" sz="1600" dirty="0">
                <a:sym typeface="Wingdings" pitchFamily="2" charset="2"/>
              </a:rPr>
              <a:t>ON </a:t>
            </a:r>
            <a:r>
              <a:rPr lang="de-DE" sz="1600" dirty="0" smtClean="0">
                <a:sym typeface="Wingdings" pitchFamily="2" charset="2"/>
              </a:rPr>
              <a:t/>
            </a:r>
            <a:br>
              <a:rPr lang="de-DE" sz="1600" dirty="0" smtClean="0">
                <a:sym typeface="Wingdings" pitchFamily="2" charset="2"/>
              </a:rPr>
            </a:br>
            <a:r>
              <a:rPr lang="de-DE" sz="1600" dirty="0" smtClean="0">
                <a:sym typeface="Wingdings" pitchFamily="2" charset="2"/>
              </a:rPr>
              <a:t>1 </a:t>
            </a:r>
            <a:r>
              <a:rPr lang="de-DE" sz="1600" dirty="0">
                <a:sym typeface="Wingdings" pitchFamily="2" charset="2"/>
              </a:rPr>
              <a:t>+ </a:t>
            </a:r>
            <a:r>
              <a:rPr lang="de-DE" sz="1600" dirty="0" smtClean="0">
                <a:sym typeface="Wingdings" pitchFamily="2" charset="2"/>
              </a:rPr>
              <a:t>4 </a:t>
            </a:r>
            <a:r>
              <a:rPr lang="de-DE" sz="1600" dirty="0">
                <a:sym typeface="Wingdings" pitchFamily="2" charset="2"/>
              </a:rPr>
              <a:t>+ </a:t>
            </a:r>
            <a:r>
              <a:rPr lang="de-DE" sz="1600" dirty="0" smtClean="0">
                <a:sym typeface="Wingdings" pitchFamily="2" charset="2"/>
              </a:rPr>
              <a:t>8 </a:t>
            </a:r>
            <a:r>
              <a:rPr lang="de-DE" sz="1600" dirty="0">
                <a:sym typeface="Wingdings" pitchFamily="2" charset="2"/>
              </a:rPr>
              <a:t>= </a:t>
            </a:r>
            <a:r>
              <a:rPr lang="de-DE" sz="1600" dirty="0" smtClean="0">
                <a:sym typeface="Wingdings" pitchFamily="2" charset="2"/>
              </a:rPr>
              <a:t>13</a:t>
            </a:r>
            <a:endParaRPr lang="de-DE" sz="1600" dirty="0"/>
          </a:p>
        </p:txBody>
      </p:sp>
      <p:sp>
        <p:nvSpPr>
          <p:cNvPr id="8"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Einstellung des Interfaces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11" name="Titel 10"/>
          <p:cNvSpPr>
            <a:spLocks noGrp="1"/>
          </p:cNvSpPr>
          <p:nvPr>
            <p:ph type="title"/>
          </p:nvPr>
        </p:nvSpPr>
        <p:spPr/>
        <p:txBody>
          <a:bodyPr>
            <a:normAutofit fontScale="90000"/>
          </a:bodyPr>
          <a:lstStyle/>
          <a:p>
            <a:pPr marL="361950" indent="-36195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TCP</a:t>
            </a:r>
            <a:r>
              <a:rPr lang="de-DE" altLang="ja-JP" dirty="0" smtClean="0">
                <a:sym typeface="Wingdings" pitchFamily="2" charset="2"/>
              </a:rPr>
              <a:t> – TCP-Einstellung 1</a:t>
            </a:r>
            <a:endParaRPr lang="de-DE" dirty="0"/>
          </a:p>
        </p:txBody>
      </p:sp>
      <p:pic>
        <p:nvPicPr>
          <p:cNvPr id="1026" name="Picture 2"/>
          <p:cNvPicPr>
            <a:picLocks noChangeAspect="1" noChangeArrowheads="1"/>
          </p:cNvPicPr>
          <p:nvPr/>
        </p:nvPicPr>
        <p:blipFill>
          <a:blip r:embed="rId3"/>
          <a:srcRect/>
          <a:stretch>
            <a:fillRect/>
          </a:stretch>
        </p:blipFill>
        <p:spPr bwMode="auto">
          <a:xfrm>
            <a:off x="5556366" y="1782160"/>
            <a:ext cx="2400068" cy="894365"/>
          </a:xfrm>
          <a:prstGeom prst="rect">
            <a:avLst/>
          </a:prstGeom>
          <a:noFill/>
          <a:ln w="9525">
            <a:noFill/>
            <a:miter lim="800000"/>
            <a:headEnd/>
            <a:tailEnd/>
          </a:ln>
        </p:spPr>
      </p:pic>
    </p:spTree>
    <p:extLst>
      <p:ext uri="{BB962C8B-B14F-4D97-AF65-F5344CB8AC3E}">
        <p14:creationId xmlns="" xmlns:p14="http://schemas.microsoft.com/office/powerpoint/2010/main" val="173670388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501"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14412" y="4933727"/>
            <a:ext cx="1412064" cy="14518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34502" name="Text Box 6"/>
          <p:cNvSpPr txBox="1">
            <a:spLocks noChangeArrowheads="1"/>
          </p:cNvSpPr>
          <p:nvPr/>
        </p:nvSpPr>
        <p:spPr bwMode="auto">
          <a:xfrm>
            <a:off x="504825" y="5036352"/>
            <a:ext cx="2657475" cy="1384995"/>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itchFamily="34" charset="0"/>
                <a:ea typeface="Geneva"/>
                <a:cs typeface="Geneva"/>
              </a:defRPr>
            </a:lvl1pPr>
            <a:lvl2pPr>
              <a:defRPr>
                <a:solidFill>
                  <a:schemeClr val="tx1"/>
                </a:solidFill>
                <a:latin typeface="Arial" pitchFamily="34" charset="0"/>
                <a:ea typeface="Geneva"/>
                <a:cs typeface="Geneva"/>
              </a:defRPr>
            </a:lvl2pPr>
            <a:lvl3pPr>
              <a:defRPr>
                <a:solidFill>
                  <a:schemeClr val="tx1"/>
                </a:solidFill>
                <a:latin typeface="Arial" pitchFamily="34" charset="0"/>
                <a:ea typeface="Geneva"/>
                <a:cs typeface="Geneva"/>
              </a:defRPr>
            </a:lvl3pPr>
            <a:lvl4pPr>
              <a:defRPr>
                <a:solidFill>
                  <a:schemeClr val="tx1"/>
                </a:solidFill>
                <a:latin typeface="Arial" pitchFamily="34" charset="0"/>
                <a:ea typeface="Geneva"/>
                <a:cs typeface="Geneva"/>
              </a:defRPr>
            </a:lvl4pPr>
            <a:lvl5pPr>
              <a:defRPr>
                <a:solidFill>
                  <a:schemeClr val="tx1"/>
                </a:solidFill>
                <a:latin typeface="Arial" pitchFamily="34" charset="0"/>
                <a:ea typeface="Geneva"/>
                <a:cs typeface="Geneva"/>
              </a:defRPr>
            </a:lvl5pPr>
            <a:lvl6pPr fontAlgn="base">
              <a:spcBef>
                <a:spcPct val="0"/>
              </a:spcBef>
              <a:spcAft>
                <a:spcPct val="0"/>
              </a:spcAft>
              <a:defRPr>
                <a:solidFill>
                  <a:schemeClr val="tx1"/>
                </a:solidFill>
                <a:latin typeface="Arial" pitchFamily="34" charset="0"/>
                <a:ea typeface="Geneva"/>
                <a:cs typeface="Geneva"/>
              </a:defRPr>
            </a:lvl6pPr>
            <a:lvl7pPr fontAlgn="base">
              <a:spcBef>
                <a:spcPct val="0"/>
              </a:spcBef>
              <a:spcAft>
                <a:spcPct val="0"/>
              </a:spcAft>
              <a:defRPr>
                <a:solidFill>
                  <a:schemeClr val="tx1"/>
                </a:solidFill>
                <a:latin typeface="Arial" pitchFamily="34" charset="0"/>
                <a:ea typeface="Geneva"/>
                <a:cs typeface="Geneva"/>
              </a:defRPr>
            </a:lvl7pPr>
            <a:lvl8pPr fontAlgn="base">
              <a:spcBef>
                <a:spcPct val="0"/>
              </a:spcBef>
              <a:spcAft>
                <a:spcPct val="0"/>
              </a:spcAft>
              <a:defRPr>
                <a:solidFill>
                  <a:schemeClr val="tx1"/>
                </a:solidFill>
                <a:latin typeface="Arial" pitchFamily="34" charset="0"/>
                <a:ea typeface="Geneva"/>
                <a:cs typeface="Geneva"/>
              </a:defRPr>
            </a:lvl8pPr>
            <a:lvl9pPr fontAlgn="base">
              <a:spcBef>
                <a:spcPct val="0"/>
              </a:spcBef>
              <a:spcAft>
                <a:spcPct val="0"/>
              </a:spcAft>
              <a:defRPr>
                <a:solidFill>
                  <a:schemeClr val="tx1"/>
                </a:solidFill>
                <a:latin typeface="Arial" pitchFamily="34" charset="0"/>
                <a:ea typeface="Geneva"/>
                <a:cs typeface="Geneva"/>
              </a:defRPr>
            </a:lvl9pPr>
          </a:lstStyle>
          <a:p>
            <a:pPr defTabSz="914400">
              <a:spcBef>
                <a:spcPct val="50000"/>
              </a:spcBef>
            </a:pPr>
            <a:r>
              <a:rPr lang="de-DE" sz="1200" dirty="0" smtClean="0"/>
              <a:t>Normalerweise können die Jumper geschlossen bleiben. Bei Kommunikationsproblemen kann zunächst der mittlere entfernt werden, denn A oder B. Jeweils kontrollieren, ob sich die Situation verbessert.</a:t>
            </a:r>
            <a:endParaRPr lang="de-DE" sz="1200" dirty="0"/>
          </a:p>
        </p:txBody>
      </p:sp>
      <p:sp>
        <p:nvSpPr>
          <p:cNvPr id="234503" name="Line 7"/>
          <p:cNvSpPr>
            <a:spLocks noChangeShapeType="1"/>
          </p:cNvSpPr>
          <p:nvPr/>
        </p:nvSpPr>
        <p:spPr bwMode="auto">
          <a:xfrm>
            <a:off x="2788864" y="5515960"/>
            <a:ext cx="1104900" cy="57150"/>
          </a:xfrm>
          <a:prstGeom prst="line">
            <a:avLst/>
          </a:prstGeom>
          <a:noFill/>
          <a:ln w="9525">
            <a:solidFill>
              <a:srgbClr val="FF0000"/>
            </a:solidFill>
            <a:round/>
            <a:headEnd/>
            <a:tailEnd type="triangle" w="med" len="med"/>
          </a:ln>
          <a:effectLst>
            <a:prstShdw prst="shdw12">
              <a:schemeClr val="bg2">
                <a:alpha val="50000"/>
              </a:schemeClr>
            </a:prstShdw>
          </a:effectLst>
          <a:extLst>
            <a:ext uri="{909E8E84-426E-40DD-AFC4-6F175D3DCCD1}">
              <a14:hiddenFill xmlns="" xmlns:a14="http://schemas.microsoft.com/office/drawing/2010/main">
                <a:noFill/>
              </a14:hiddenFill>
            </a:ext>
          </a:extLst>
        </p:spPr>
        <p:txBody>
          <a:bodyPr/>
          <a:lstStyle/>
          <a:p>
            <a:endParaRPr lang="de-DE"/>
          </a:p>
        </p:txBody>
      </p:sp>
      <p:sp>
        <p:nvSpPr>
          <p:cNvPr id="8"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Einstellung des Interfaces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11" name="Titel 10"/>
          <p:cNvSpPr>
            <a:spLocks noGrp="1"/>
          </p:cNvSpPr>
          <p:nvPr>
            <p:ph type="title"/>
          </p:nvPr>
        </p:nvSpPr>
        <p:spPr/>
        <p:txBody>
          <a:bodyPr>
            <a:normAutofit fontScale="90000"/>
          </a:bodyPr>
          <a:lstStyle/>
          <a:p>
            <a:pPr marL="361950" indent="-36195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TCP</a:t>
            </a:r>
            <a:r>
              <a:rPr lang="de-DE" altLang="ja-JP" dirty="0" smtClean="0">
                <a:sym typeface="Wingdings" pitchFamily="2" charset="2"/>
              </a:rPr>
              <a:t> – TCP-Einstellung 2</a:t>
            </a:r>
            <a:endParaRPr lang="de-DE" dirty="0"/>
          </a:p>
        </p:txBody>
      </p:sp>
      <p:sp>
        <p:nvSpPr>
          <p:cNvPr id="9" name="Textfeld 8"/>
          <p:cNvSpPr txBox="1"/>
          <p:nvPr/>
        </p:nvSpPr>
        <p:spPr>
          <a:xfrm>
            <a:off x="296954" y="1692444"/>
            <a:ext cx="8496944" cy="3046988"/>
          </a:xfrm>
          <a:prstGeom prst="rect">
            <a:avLst/>
          </a:prstGeom>
          <a:noFill/>
        </p:spPr>
        <p:txBody>
          <a:bodyPr wrap="square" rtlCol="0">
            <a:spAutoFit/>
          </a:bodyPr>
          <a:lstStyle/>
          <a:p>
            <a:pPr>
              <a:spcAft>
                <a:spcPts val="600"/>
              </a:spcAft>
            </a:pPr>
            <a:r>
              <a:rPr lang="de-DE" sz="1400" b="1" dirty="0" smtClean="0"/>
              <a:t>Unveränderliche Kommunikationseinstellungen </a:t>
            </a:r>
          </a:p>
          <a:p>
            <a:r>
              <a:rPr lang="de-DE" sz="1400" dirty="0" smtClean="0"/>
              <a:t>Die folgenden Kommunikationseinstellungen zwischen Kommunikationsadapter und TCP-Interface sind unveränderlich und können nicht geändert werden:</a:t>
            </a:r>
          </a:p>
          <a:p>
            <a:endParaRPr lang="de-DE" sz="1400" dirty="0" smtClean="0"/>
          </a:p>
          <a:p>
            <a:pPr marL="176213" indent="-176213">
              <a:buFont typeface="Arial" pitchFamily="34" charset="0"/>
              <a:buChar char="•"/>
            </a:pPr>
            <a:r>
              <a:rPr lang="de-DE" sz="1400" dirty="0" smtClean="0"/>
              <a:t>8 Datenbits</a:t>
            </a:r>
          </a:p>
          <a:p>
            <a:pPr marL="176213" indent="-176213">
              <a:buFont typeface="Arial" pitchFamily="34" charset="0"/>
              <a:buChar char="•"/>
            </a:pPr>
            <a:r>
              <a:rPr lang="de-DE" sz="1400" dirty="0" smtClean="0"/>
              <a:t>Gerade Parität</a:t>
            </a:r>
          </a:p>
          <a:p>
            <a:pPr marL="176213" indent="-176213">
              <a:buFont typeface="Arial" pitchFamily="34" charset="0"/>
              <a:buChar char="•"/>
            </a:pPr>
            <a:r>
              <a:rPr lang="de-DE" sz="1400" dirty="0" smtClean="0"/>
              <a:t>1 Stoppbit</a:t>
            </a:r>
          </a:p>
          <a:p>
            <a:pPr marL="176213" indent="-176213">
              <a:buFont typeface="Arial" pitchFamily="34" charset="0"/>
              <a:buChar char="•"/>
            </a:pPr>
            <a:endParaRPr lang="de-DE" sz="1400" dirty="0" smtClean="0"/>
          </a:p>
          <a:p>
            <a:pPr>
              <a:spcAft>
                <a:spcPts val="600"/>
              </a:spcAft>
            </a:pPr>
            <a:r>
              <a:rPr lang="de-DE" sz="1400" b="1" dirty="0" smtClean="0"/>
              <a:t>RS-485-Busabschlusswiderstände</a:t>
            </a:r>
          </a:p>
          <a:p>
            <a:r>
              <a:rPr lang="de-DE" sz="1400" dirty="0" smtClean="0"/>
              <a:t>Je nach Anwendung, Umgebung und Distanz zwischen dem TCP-Interface und dem Kommunikationsadapter wird eventuell ein Abschluss-, ein Pull-</a:t>
            </a:r>
            <a:r>
              <a:rPr lang="de-DE" sz="1400" dirty="0" err="1" smtClean="0"/>
              <a:t>up</a:t>
            </a:r>
            <a:r>
              <a:rPr lang="de-DE" sz="1400" dirty="0" smtClean="0"/>
              <a:t>- oder ein Pull-down-Widerstand benötigt. Das TCP-Interface verfügt über eingebaute Widerstände für die RS-485-Verbindung, die per Jumper eingestellt werden können.</a:t>
            </a:r>
            <a:endParaRPr lang="de-DE" sz="1400" dirty="0"/>
          </a:p>
        </p:txBody>
      </p:sp>
    </p:spTree>
    <p:extLst>
      <p:ext uri="{BB962C8B-B14F-4D97-AF65-F5344CB8AC3E}">
        <p14:creationId xmlns="" xmlns:p14="http://schemas.microsoft.com/office/powerpoint/2010/main" val="425688549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pPr marL="361950" lvl="0" indent="-36195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TCP</a:t>
            </a:r>
            <a:r>
              <a:rPr lang="de-DE" altLang="ja-JP" dirty="0" smtClean="0">
                <a:sym typeface="Wingdings" pitchFamily="2" charset="2"/>
              </a:rPr>
              <a:t> – Einschalten</a:t>
            </a:r>
            <a:endParaRPr lang="de-DE" dirty="0"/>
          </a:p>
        </p:txBody>
      </p:sp>
      <p:sp>
        <p:nvSpPr>
          <p:cNvPr id="14" name="Textfeld 13"/>
          <p:cNvSpPr txBox="1"/>
          <p:nvPr/>
        </p:nvSpPr>
        <p:spPr>
          <a:xfrm>
            <a:off x="449354" y="1833301"/>
            <a:ext cx="8263572" cy="4402182"/>
          </a:xfrm>
          <a:prstGeom prst="rect">
            <a:avLst/>
          </a:prstGeom>
          <a:noFill/>
        </p:spPr>
        <p:txBody>
          <a:bodyPr wrap="square" rtlCol="0">
            <a:normAutofit fontScale="92500" lnSpcReduction="10000"/>
          </a:bodyPr>
          <a:lstStyle/>
          <a:p>
            <a:pPr defTabSz="914400">
              <a:lnSpc>
                <a:spcPct val="110000"/>
              </a:lnSpc>
            </a:pPr>
            <a:r>
              <a:rPr lang="de-DE" dirty="0" smtClean="0"/>
              <a:t>Nach dem Konfigurieren des TCP-Interfaces und dem Anschließen des Ethernet und des Kommunikationsadapters wird Spannung an das Interface angelegt.</a:t>
            </a:r>
          </a:p>
          <a:p>
            <a:pPr defTabSz="914400">
              <a:lnSpc>
                <a:spcPct val="110000"/>
              </a:lnSpc>
            </a:pPr>
            <a:endParaRPr lang="de-DE" dirty="0" smtClean="0"/>
          </a:p>
          <a:p>
            <a:pPr defTabSz="914400">
              <a:lnSpc>
                <a:spcPct val="110000"/>
              </a:lnSpc>
            </a:pPr>
            <a:r>
              <a:rPr lang="de-DE" i="1" dirty="0" smtClean="0"/>
              <a:t>Zunächst leuchten alle LEDs 5 Sek. lang auf und gehen dann aus.</a:t>
            </a:r>
          </a:p>
          <a:p>
            <a:pPr defTabSz="914400">
              <a:lnSpc>
                <a:spcPct val="110000"/>
              </a:lnSpc>
            </a:pPr>
            <a:endParaRPr lang="de-DE" i="1" dirty="0" smtClean="0"/>
          </a:p>
          <a:p>
            <a:pPr defTabSz="914400">
              <a:lnSpc>
                <a:spcPct val="110000"/>
              </a:lnSpc>
            </a:pPr>
            <a:r>
              <a:rPr lang="de-DE" i="1" dirty="0" smtClean="0"/>
              <a:t>Die LED </a:t>
            </a:r>
            <a:r>
              <a:rPr lang="de-DE" b="1" i="1" dirty="0" smtClean="0"/>
              <a:t>Power</a:t>
            </a:r>
            <a:r>
              <a:rPr lang="de-DE" i="1" dirty="0" smtClean="0"/>
              <a:t> beginnt langsam zu blinken und zeigt damit an, dass der Klimagerätebus gescannt wird.</a:t>
            </a:r>
            <a:endParaRPr lang="de-DE" dirty="0" smtClean="0"/>
          </a:p>
          <a:p>
            <a:pPr defTabSz="914400">
              <a:lnSpc>
                <a:spcPct val="110000"/>
              </a:lnSpc>
            </a:pPr>
            <a:r>
              <a:rPr lang="de-DE" i="1" dirty="0" smtClean="0"/>
              <a:t>Die LED </a:t>
            </a:r>
            <a:r>
              <a:rPr lang="de-DE" b="1" i="1" dirty="0" smtClean="0"/>
              <a:t>SNET</a:t>
            </a:r>
            <a:r>
              <a:rPr lang="de-DE" i="1" dirty="0" smtClean="0"/>
              <a:t> beginnt zu blinken und zeigt damit die Kommunikation zwischen dem TCP-Interface und dem Kommunikationsadapter an.</a:t>
            </a:r>
          </a:p>
          <a:p>
            <a:pPr defTabSz="914400">
              <a:lnSpc>
                <a:spcPct val="110000"/>
              </a:lnSpc>
            </a:pPr>
            <a:r>
              <a:rPr lang="de-DE" i="1" dirty="0" smtClean="0"/>
              <a:t>Die LED </a:t>
            </a:r>
            <a:r>
              <a:rPr lang="de-DE" b="1" i="1" dirty="0" err="1" smtClean="0"/>
              <a:t>Modbus</a:t>
            </a:r>
            <a:r>
              <a:rPr lang="de-DE" b="1" i="1" dirty="0" smtClean="0"/>
              <a:t> TCP</a:t>
            </a:r>
            <a:r>
              <a:rPr lang="de-DE" i="1" dirty="0" smtClean="0"/>
              <a:t> beginnt langsam zu blinken und zeigt damit an, dass die Konfiguration des Ethernet-Moduls läuft.</a:t>
            </a:r>
          </a:p>
          <a:p>
            <a:pPr defTabSz="914400">
              <a:lnSpc>
                <a:spcPct val="110000"/>
              </a:lnSpc>
            </a:pPr>
            <a:r>
              <a:rPr lang="de-DE" i="1" dirty="0" smtClean="0"/>
              <a:t>Nach 30 Sek. leuchtet die LED </a:t>
            </a:r>
            <a:r>
              <a:rPr lang="de-DE" b="1" i="1" dirty="0" err="1" smtClean="0"/>
              <a:t>Modbus</a:t>
            </a:r>
            <a:r>
              <a:rPr lang="de-DE" b="1" i="1" dirty="0" smtClean="0"/>
              <a:t> TCP</a:t>
            </a:r>
            <a:r>
              <a:rPr lang="de-DE" i="1" dirty="0" smtClean="0"/>
              <a:t> ständig, die Konfiguration ist abgeschlossen. Wenn ein </a:t>
            </a:r>
            <a:r>
              <a:rPr lang="de-DE" i="1" dirty="0" err="1" smtClean="0"/>
              <a:t>Modbus</a:t>
            </a:r>
            <a:r>
              <a:rPr lang="de-DE" i="1" dirty="0" smtClean="0"/>
              <a:t>-Master das Interface anspricht, blinkt die LED bei jeder gültigen Kommunikations-Transaktion.</a:t>
            </a:r>
          </a:p>
          <a:p>
            <a:pPr defTabSz="914400">
              <a:lnSpc>
                <a:spcPct val="110000"/>
              </a:lnSpc>
            </a:pPr>
            <a:r>
              <a:rPr lang="de-DE" i="1" dirty="0" smtClean="0"/>
              <a:t>Nach 2 Minuten leuchtet die LED </a:t>
            </a:r>
            <a:r>
              <a:rPr lang="de-DE" b="1" i="1" dirty="0" smtClean="0"/>
              <a:t>Power</a:t>
            </a:r>
            <a:r>
              <a:rPr lang="de-DE" i="1" dirty="0" smtClean="0"/>
              <a:t> ständig, wenn der Kommunikationsadapter Klimageräte erkannt hat..</a:t>
            </a:r>
            <a:r>
              <a:rPr lang="de-DE" dirty="0" smtClean="0"/>
              <a:t> </a:t>
            </a:r>
          </a:p>
          <a:p>
            <a:pPr>
              <a:lnSpc>
                <a:spcPct val="110000"/>
              </a:lnSpc>
            </a:pPr>
            <a:endParaRPr lang="de-DE" dirty="0"/>
          </a:p>
        </p:txBody>
      </p:sp>
      <p:sp>
        <p:nvSpPr>
          <p:cNvPr id="5"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Einstellung des Interfaces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Tree>
    <p:extLst>
      <p:ext uri="{BB962C8B-B14F-4D97-AF65-F5344CB8AC3E}">
        <p14:creationId xmlns="" xmlns:p14="http://schemas.microsoft.com/office/powerpoint/2010/main" val="222076196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8"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18313" y="1912621"/>
            <a:ext cx="2035175" cy="150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pic>
        <p:nvPicPr>
          <p:cNvPr id="236549"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03213" y="1912621"/>
            <a:ext cx="6515100" cy="3772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236553" name="Oval 9"/>
          <p:cNvSpPr>
            <a:spLocks noChangeArrowheads="1"/>
          </p:cNvSpPr>
          <p:nvPr/>
        </p:nvSpPr>
        <p:spPr bwMode="auto">
          <a:xfrm>
            <a:off x="6986588" y="2182496"/>
            <a:ext cx="146050" cy="138112"/>
          </a:xfrm>
          <a:prstGeom prst="ellipse">
            <a:avLst/>
          </a:prstGeom>
          <a:solidFill>
            <a:srgbClr val="FFCC00"/>
          </a:solidFill>
          <a:ln w="9525">
            <a:solidFill>
              <a:schemeClr val="tx1"/>
            </a:solidFill>
            <a:round/>
            <a:headEnd/>
            <a:tailEnd/>
          </a:ln>
          <a:effectLst>
            <a:prstShdw prst="shdw12">
              <a:schemeClr val="bg2">
                <a:alpha val="50000"/>
              </a:schemeClr>
            </a:prstShdw>
          </a:effectLst>
        </p:spPr>
        <p:txBody>
          <a:bodyPr wrap="none" anchor="ctr"/>
          <a:lstStyle/>
          <a:p>
            <a:endParaRPr lang="de-DE"/>
          </a:p>
        </p:txBody>
      </p:sp>
      <p:sp>
        <p:nvSpPr>
          <p:cNvPr id="236554" name="Oval 10"/>
          <p:cNvSpPr>
            <a:spLocks noChangeArrowheads="1"/>
          </p:cNvSpPr>
          <p:nvPr/>
        </p:nvSpPr>
        <p:spPr bwMode="auto">
          <a:xfrm>
            <a:off x="6986588" y="2398396"/>
            <a:ext cx="146050" cy="138112"/>
          </a:xfrm>
          <a:prstGeom prst="ellipse">
            <a:avLst/>
          </a:prstGeom>
          <a:solidFill>
            <a:srgbClr val="FFCC00"/>
          </a:solidFill>
          <a:ln w="9525">
            <a:solidFill>
              <a:schemeClr val="tx1"/>
            </a:solidFill>
            <a:round/>
            <a:headEnd/>
            <a:tailEnd/>
          </a:ln>
          <a:effectLst>
            <a:prstShdw prst="shdw12">
              <a:schemeClr val="bg2">
                <a:alpha val="50000"/>
              </a:schemeClr>
            </a:prstShdw>
          </a:effectLst>
        </p:spPr>
        <p:txBody>
          <a:bodyPr wrap="none" anchor="ctr"/>
          <a:lstStyle/>
          <a:p>
            <a:endParaRPr lang="de-DE"/>
          </a:p>
        </p:txBody>
      </p:sp>
      <p:sp>
        <p:nvSpPr>
          <p:cNvPr id="236555" name="Oval 11"/>
          <p:cNvSpPr>
            <a:spLocks noChangeArrowheads="1"/>
          </p:cNvSpPr>
          <p:nvPr/>
        </p:nvSpPr>
        <p:spPr bwMode="auto">
          <a:xfrm>
            <a:off x="6986588" y="2631758"/>
            <a:ext cx="146050" cy="138113"/>
          </a:xfrm>
          <a:prstGeom prst="ellipse">
            <a:avLst/>
          </a:prstGeom>
          <a:solidFill>
            <a:srgbClr val="FFCC00"/>
          </a:solidFill>
          <a:ln w="9525">
            <a:solidFill>
              <a:schemeClr val="tx1"/>
            </a:solidFill>
            <a:round/>
            <a:headEnd/>
            <a:tailEnd/>
          </a:ln>
          <a:effectLst>
            <a:prstShdw prst="shdw12">
              <a:schemeClr val="bg2">
                <a:alpha val="50000"/>
              </a:schemeClr>
            </a:prstShdw>
          </a:effectLst>
        </p:spPr>
        <p:txBody>
          <a:bodyPr wrap="none" anchor="ctr"/>
          <a:lstStyle/>
          <a:p>
            <a:endParaRPr lang="de-DE"/>
          </a:p>
        </p:txBody>
      </p:sp>
      <p:sp>
        <p:nvSpPr>
          <p:cNvPr id="236556" name="Oval 12"/>
          <p:cNvSpPr>
            <a:spLocks noChangeArrowheads="1"/>
          </p:cNvSpPr>
          <p:nvPr/>
        </p:nvSpPr>
        <p:spPr bwMode="auto">
          <a:xfrm>
            <a:off x="6986588" y="2841308"/>
            <a:ext cx="146050" cy="138113"/>
          </a:xfrm>
          <a:prstGeom prst="ellipse">
            <a:avLst/>
          </a:prstGeom>
          <a:solidFill>
            <a:srgbClr val="FFCC00"/>
          </a:solidFill>
          <a:ln w="9525">
            <a:solidFill>
              <a:schemeClr val="tx1"/>
            </a:solidFill>
            <a:round/>
            <a:headEnd/>
            <a:tailEnd/>
          </a:ln>
          <a:effectLst>
            <a:prstShdw prst="shdw12">
              <a:schemeClr val="bg2">
                <a:alpha val="50000"/>
              </a:schemeClr>
            </a:prstShdw>
          </a:effectLst>
        </p:spPr>
        <p:txBody>
          <a:bodyPr wrap="none" anchor="ctr"/>
          <a:lstStyle/>
          <a:p>
            <a:endParaRPr lang="de-DE"/>
          </a:p>
        </p:txBody>
      </p:sp>
      <p:sp>
        <p:nvSpPr>
          <p:cNvPr id="10"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Einstellung des Interfaces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13" name="Titel 12"/>
          <p:cNvSpPr>
            <a:spLocks noGrp="1"/>
          </p:cNvSpPr>
          <p:nvPr>
            <p:ph type="title"/>
          </p:nvPr>
        </p:nvSpPr>
        <p:spPr/>
        <p:txBody>
          <a:bodyPr>
            <a:noAutofit/>
          </a:bodyPr>
          <a:lstStyle/>
          <a:p>
            <a:pPr marL="361950" indent="-361950"/>
            <a:r>
              <a:rPr lang="de-DE" altLang="ja-JP" sz="2000" dirty="0" smtClean="0"/>
              <a:t>3.	Interfaces mit voller Kommunikation</a:t>
            </a:r>
            <a:br>
              <a:rPr lang="de-DE" altLang="ja-JP" sz="2000" dirty="0" smtClean="0"/>
            </a:br>
            <a:r>
              <a:rPr lang="de-DE" altLang="ja-JP" sz="2000" dirty="0" smtClean="0">
                <a:solidFill>
                  <a:srgbClr val="FF0000"/>
                </a:solidFill>
                <a:sym typeface="Wingdings" pitchFamily="2" charset="2"/>
              </a:rPr>
              <a:t>CZ-CFUNC2 + </a:t>
            </a:r>
            <a:r>
              <a:rPr lang="de-DE" altLang="ja-JP" sz="2000" dirty="0" err="1" smtClean="0">
                <a:solidFill>
                  <a:srgbClr val="FF0000"/>
                </a:solidFill>
                <a:sym typeface="Wingdings" pitchFamily="2" charset="2"/>
              </a:rPr>
              <a:t>Modbus</a:t>
            </a:r>
            <a:r>
              <a:rPr lang="de-DE" altLang="ja-JP" sz="2000" dirty="0" smtClean="0">
                <a:solidFill>
                  <a:srgbClr val="FF0000"/>
                </a:solidFill>
                <a:sym typeface="Wingdings" pitchFamily="2" charset="2"/>
              </a:rPr>
              <a:t> TCP</a:t>
            </a:r>
            <a:r>
              <a:rPr lang="de-DE" altLang="ja-JP" sz="2000" dirty="0" smtClean="0">
                <a:sym typeface="Wingdings" pitchFamily="2" charset="2"/>
              </a:rPr>
              <a:t> – TCP-Einstellung 3</a:t>
            </a:r>
            <a:endParaRPr lang="de-DE" sz="2000" dirty="0"/>
          </a:p>
        </p:txBody>
      </p:sp>
    </p:spTree>
    <p:extLst>
      <p:ext uri="{BB962C8B-B14F-4D97-AF65-F5344CB8AC3E}">
        <p14:creationId xmlns="" xmlns:p14="http://schemas.microsoft.com/office/powerpoint/2010/main" val="16478237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2"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6141" y="2044107"/>
            <a:ext cx="7929562" cy="393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5"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Einstellung des Interfaces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8" name="Titel 7"/>
          <p:cNvSpPr>
            <a:spLocks noGrp="1"/>
          </p:cNvSpPr>
          <p:nvPr>
            <p:ph type="title"/>
          </p:nvPr>
        </p:nvSpPr>
        <p:spPr/>
        <p:txBody>
          <a:bodyPr>
            <a:normAutofit fontScale="90000"/>
          </a:bodyPr>
          <a:lstStyle/>
          <a:p>
            <a:pPr marL="361950" indent="-36195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TCP </a:t>
            </a:r>
            <a:r>
              <a:rPr lang="de-DE" altLang="ja-JP" dirty="0" smtClean="0">
                <a:sym typeface="Wingdings" pitchFamily="2" charset="2"/>
              </a:rPr>
              <a:t>– TCP-Einstellung 4</a:t>
            </a:r>
            <a:endParaRPr lang="de-DE" dirty="0"/>
          </a:p>
        </p:txBody>
      </p:sp>
    </p:spTree>
    <p:extLst>
      <p:ext uri="{BB962C8B-B14F-4D97-AF65-F5344CB8AC3E}">
        <p14:creationId xmlns="" xmlns:p14="http://schemas.microsoft.com/office/powerpoint/2010/main" val="317266921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8700" name="Group 108"/>
          <p:cNvGraphicFramePr>
            <a:graphicFrameLocks noGrp="1"/>
          </p:cNvGraphicFramePr>
          <p:nvPr>
            <p:extLst>
              <p:ext uri="{D42A27DB-BD31-4B8C-83A1-F6EECF244321}">
                <p14:modId xmlns="" xmlns:p14="http://schemas.microsoft.com/office/powerpoint/2010/main" val="1761477015"/>
              </p:ext>
            </p:extLst>
          </p:nvPr>
        </p:nvGraphicFramePr>
        <p:xfrm>
          <a:off x="447675" y="2044237"/>
          <a:ext cx="8353425" cy="4128961"/>
        </p:xfrm>
        <a:graphic>
          <a:graphicData uri="http://schemas.openxmlformats.org/drawingml/2006/table">
            <a:tbl>
              <a:tblPr/>
              <a:tblGrid>
                <a:gridCol w="1381125"/>
                <a:gridCol w="2228850"/>
                <a:gridCol w="914400"/>
                <a:gridCol w="1977390"/>
                <a:gridCol w="1851660"/>
              </a:tblGrid>
              <a:tr h="365125">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Registertyp</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Bedeutung</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Slave-ID</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Register-</a:t>
                      </a:r>
                      <a:r>
                        <a:rPr kumimoji="0" lang="de-DE" sz="1400" b="1" i="0" u="none" strike="noStrike" cap="none" normalizeH="0" baseline="0" dirty="0" err="1" smtClean="0">
                          <a:ln>
                            <a:noFill/>
                          </a:ln>
                          <a:solidFill>
                            <a:schemeClr val="tx1"/>
                          </a:solidFill>
                          <a:effectLst/>
                          <a:latin typeface="Arial" pitchFamily="34" charset="0"/>
                          <a:ea typeface="Geneva"/>
                          <a:cs typeface="Arial" pitchFamily="34" charset="0"/>
                        </a:rPr>
                        <a:t>Addresse</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Einstellungen</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err="1" smtClean="0">
                          <a:ln>
                            <a:noFill/>
                          </a:ln>
                          <a:solidFill>
                            <a:schemeClr val="tx1"/>
                          </a:solidFill>
                          <a:effectLst/>
                          <a:latin typeface="Arial" pitchFamily="34" charset="0"/>
                          <a:ea typeface="Geneva"/>
                          <a:cs typeface="Arial" pitchFamily="34" charset="0"/>
                        </a:rPr>
                        <a:t>Coil</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Globales Ein/Aus</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10</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00001</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0 = Aus / 1 = Ein</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err="1" smtClean="0">
                          <a:ln>
                            <a:noFill/>
                          </a:ln>
                          <a:solidFill>
                            <a:schemeClr val="tx1"/>
                          </a:solidFill>
                          <a:effectLst/>
                          <a:latin typeface="Arial" pitchFamily="34" charset="0"/>
                          <a:ea typeface="Geneva"/>
                          <a:cs typeface="Arial" pitchFamily="34" charset="0"/>
                        </a:rPr>
                        <a:t>Coil</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Aktivieren der Adressen durch jede Innengeräteadresse</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10</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smtClean="0">
                          <a:ln>
                            <a:noFill/>
                          </a:ln>
                          <a:solidFill>
                            <a:schemeClr val="tx1"/>
                          </a:solidFill>
                          <a:effectLst/>
                          <a:latin typeface="Arial" pitchFamily="34" charset="0"/>
                          <a:ea typeface="Geneva"/>
                          <a:cs typeface="Arial" pitchFamily="34" charset="0"/>
                        </a:rPr>
                        <a:t>00002</a:t>
                      </a:r>
                      <a:endParaRPr kumimoji="0" lang="en-US" sz="1400" b="1" i="0" u="none" strike="noStrike" cap="none" normalizeH="0" baseline="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0 = Deaktivieren</a:t>
                      </a:r>
                    </a:p>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1 = Aktivieren</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Holding Reg.</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Globale Betriebsart</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smtClean="0">
                          <a:ln>
                            <a:noFill/>
                          </a:ln>
                          <a:solidFill>
                            <a:schemeClr val="tx1"/>
                          </a:solidFill>
                          <a:effectLst/>
                          <a:latin typeface="Arial" pitchFamily="34" charset="0"/>
                          <a:ea typeface="Geneva"/>
                          <a:cs typeface="Arial" pitchFamily="34" charset="0"/>
                        </a:rPr>
                        <a:t>10</a:t>
                      </a:r>
                      <a:endParaRPr kumimoji="0" lang="en-US" sz="1400" b="1" i="0" u="none" strike="noStrike" cap="none" normalizeH="0" baseline="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smtClean="0">
                          <a:ln>
                            <a:noFill/>
                          </a:ln>
                          <a:solidFill>
                            <a:schemeClr val="tx1"/>
                          </a:solidFill>
                          <a:effectLst/>
                          <a:latin typeface="Arial" pitchFamily="34" charset="0"/>
                          <a:ea typeface="Geneva"/>
                          <a:cs typeface="Arial" pitchFamily="34" charset="0"/>
                        </a:rPr>
                        <a:t>40001</a:t>
                      </a:r>
                      <a:endParaRPr kumimoji="0" lang="en-US" sz="1400" b="1" i="0" u="none" strike="noStrike" cap="none" normalizeH="0" baseline="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1 Heizen</a:t>
                      </a:r>
                    </a:p>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2 Kühlen</a:t>
                      </a:r>
                    </a:p>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3 Umluft</a:t>
                      </a:r>
                    </a:p>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4 Entfeuchten</a:t>
                      </a:r>
                    </a:p>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5 Auto</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smtClean="0">
                          <a:ln>
                            <a:noFill/>
                          </a:ln>
                          <a:solidFill>
                            <a:schemeClr val="tx1"/>
                          </a:solidFill>
                          <a:effectLst/>
                          <a:latin typeface="Arial" pitchFamily="34" charset="0"/>
                          <a:ea typeface="Geneva"/>
                          <a:cs typeface="Arial" pitchFamily="34" charset="0"/>
                        </a:rPr>
                        <a:t>Holding Reg.</a:t>
                      </a:r>
                      <a:endParaRPr kumimoji="0" lang="en-US" sz="1400" b="1" i="0" u="none" strike="noStrike" cap="none" normalizeH="0" baseline="0" smtClean="0">
                        <a:ln>
                          <a:noFill/>
                        </a:ln>
                        <a:solidFill>
                          <a:schemeClr val="tx1"/>
                        </a:solidFill>
                        <a:effectLst/>
                        <a:latin typeface="Arial" pitchFamily="34" charset="0"/>
                        <a:ea typeface="Geneva"/>
                        <a:cs typeface="Arial" pitchFamily="34" charset="0"/>
                      </a:endParaRPr>
                    </a:p>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endParaRPr kumimoji="0" lang="en-US" sz="1400" b="1" i="0" u="none" strike="noStrike" cap="none" normalizeH="0" baseline="0" smtClean="0">
                        <a:ln>
                          <a:noFill/>
                        </a:ln>
                        <a:solidFill>
                          <a:schemeClr val="tx1"/>
                        </a:solidFill>
                        <a:effectLst/>
                        <a:latin typeface="Arial" pitchFamily="34" charset="0"/>
                        <a:ea typeface="Genev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Globaler Sollwert</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smtClean="0">
                          <a:ln>
                            <a:noFill/>
                          </a:ln>
                          <a:solidFill>
                            <a:schemeClr val="tx1"/>
                          </a:solidFill>
                          <a:effectLst/>
                          <a:latin typeface="Arial" pitchFamily="34" charset="0"/>
                          <a:ea typeface="Geneva"/>
                          <a:cs typeface="Arial" pitchFamily="34" charset="0"/>
                        </a:rPr>
                        <a:t>10</a:t>
                      </a:r>
                      <a:endParaRPr kumimoji="0" lang="en-US" sz="1400" b="1" i="0" u="none" strike="noStrike" cap="none" normalizeH="0" baseline="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smtClean="0">
                          <a:ln>
                            <a:noFill/>
                          </a:ln>
                          <a:solidFill>
                            <a:schemeClr val="tx1"/>
                          </a:solidFill>
                          <a:effectLst/>
                          <a:latin typeface="Arial" pitchFamily="34" charset="0"/>
                          <a:ea typeface="Geneva"/>
                          <a:cs typeface="Arial" pitchFamily="34" charset="0"/>
                        </a:rPr>
                        <a:t>40002</a:t>
                      </a:r>
                      <a:endParaRPr kumimoji="0" lang="en-US" sz="1400" b="1" i="0" u="none" strike="noStrike" cap="none" normalizeH="0" baseline="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0xFF = 92,5 °C </a:t>
                      </a:r>
                    </a:p>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0x00 = -35 °C</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smtClean="0">
                          <a:ln>
                            <a:noFill/>
                          </a:ln>
                          <a:solidFill>
                            <a:schemeClr val="tx1"/>
                          </a:solidFill>
                          <a:effectLst/>
                          <a:latin typeface="Arial" pitchFamily="34" charset="0"/>
                          <a:ea typeface="Geneva"/>
                          <a:cs typeface="Arial" pitchFamily="34" charset="0"/>
                        </a:rPr>
                        <a:t>Holding Reg.</a:t>
                      </a:r>
                      <a:endParaRPr kumimoji="0" lang="en-US" sz="1400" b="1" i="0" u="none" strike="noStrike" cap="none" normalizeH="0" baseline="0" smtClean="0">
                        <a:ln>
                          <a:noFill/>
                        </a:ln>
                        <a:solidFill>
                          <a:schemeClr val="tx1"/>
                        </a:solidFill>
                        <a:effectLst/>
                        <a:latin typeface="Arial" pitchFamily="34" charset="0"/>
                        <a:ea typeface="Genev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Globaler konvertierter Sollwert</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smtClean="0">
                          <a:ln>
                            <a:noFill/>
                          </a:ln>
                          <a:solidFill>
                            <a:schemeClr val="tx1"/>
                          </a:solidFill>
                          <a:effectLst/>
                          <a:latin typeface="Arial" pitchFamily="34" charset="0"/>
                          <a:ea typeface="Geneva"/>
                          <a:cs typeface="Arial" pitchFamily="34" charset="0"/>
                        </a:rPr>
                        <a:t>10</a:t>
                      </a:r>
                      <a:endParaRPr kumimoji="0" lang="en-US" sz="1400" b="1" i="0" u="none" strike="noStrike" cap="none" normalizeH="0" baseline="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smtClean="0">
                          <a:ln>
                            <a:noFill/>
                          </a:ln>
                          <a:solidFill>
                            <a:schemeClr val="tx1"/>
                          </a:solidFill>
                          <a:effectLst/>
                          <a:latin typeface="Arial" pitchFamily="34" charset="0"/>
                          <a:ea typeface="Geneva"/>
                          <a:cs typeface="Arial" pitchFamily="34" charset="0"/>
                        </a:rPr>
                        <a:t>40003</a:t>
                      </a:r>
                      <a:endParaRPr kumimoji="0" lang="en-US" sz="1400" b="1" i="0" u="none" strike="noStrike" cap="none" normalizeH="0" baseline="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kumimoji="0" lang="de-DE" sz="1400" b="1" i="0" u="none" strike="noStrike" cap="none" normalizeH="0" baseline="0" dirty="0" smtClean="0">
                          <a:ln>
                            <a:noFill/>
                          </a:ln>
                          <a:solidFill>
                            <a:schemeClr val="tx1"/>
                          </a:solidFill>
                          <a:effectLst/>
                          <a:latin typeface="Arial" pitchFamily="34" charset="0"/>
                          <a:ea typeface="Geneva"/>
                          <a:cs typeface="Arial" pitchFamily="34" charset="0"/>
                        </a:rPr>
                        <a:t>Wert in °C</a:t>
                      </a:r>
                      <a:endParaRPr kumimoji="0" lang="en-US" sz="1400" b="1" i="0" u="none" strike="noStrike" cap="none" normalizeH="0" baseline="0" dirty="0" smtClean="0">
                        <a:ln>
                          <a:noFill/>
                        </a:ln>
                        <a:solidFill>
                          <a:schemeClr val="tx1"/>
                        </a:solidFill>
                        <a:effectLst/>
                        <a:latin typeface="Arial" pitchFamily="34" charset="0"/>
                        <a:ea typeface="Geneva"/>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8687" name="Text Box 95"/>
          <p:cNvSpPr txBox="1">
            <a:spLocks noChangeArrowheads="1"/>
          </p:cNvSpPr>
          <p:nvPr/>
        </p:nvSpPr>
        <p:spPr bwMode="auto">
          <a:xfrm>
            <a:off x="748676" y="1596756"/>
            <a:ext cx="7743825" cy="366713"/>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itchFamily="34" charset="0"/>
                <a:ea typeface="Geneva"/>
                <a:cs typeface="Geneva"/>
              </a:defRPr>
            </a:lvl1pPr>
            <a:lvl2pPr>
              <a:defRPr>
                <a:solidFill>
                  <a:schemeClr val="tx1"/>
                </a:solidFill>
                <a:latin typeface="Arial" pitchFamily="34" charset="0"/>
                <a:ea typeface="Geneva"/>
                <a:cs typeface="Geneva"/>
              </a:defRPr>
            </a:lvl2pPr>
            <a:lvl3pPr>
              <a:defRPr>
                <a:solidFill>
                  <a:schemeClr val="tx1"/>
                </a:solidFill>
                <a:latin typeface="Arial" pitchFamily="34" charset="0"/>
                <a:ea typeface="Geneva"/>
                <a:cs typeface="Geneva"/>
              </a:defRPr>
            </a:lvl3pPr>
            <a:lvl4pPr>
              <a:defRPr>
                <a:solidFill>
                  <a:schemeClr val="tx1"/>
                </a:solidFill>
                <a:latin typeface="Arial" pitchFamily="34" charset="0"/>
                <a:ea typeface="Geneva"/>
                <a:cs typeface="Geneva"/>
              </a:defRPr>
            </a:lvl4pPr>
            <a:lvl5pPr>
              <a:defRPr>
                <a:solidFill>
                  <a:schemeClr val="tx1"/>
                </a:solidFill>
                <a:latin typeface="Arial" pitchFamily="34" charset="0"/>
                <a:ea typeface="Geneva"/>
                <a:cs typeface="Geneva"/>
              </a:defRPr>
            </a:lvl5pPr>
            <a:lvl6pPr fontAlgn="base">
              <a:spcBef>
                <a:spcPct val="0"/>
              </a:spcBef>
              <a:spcAft>
                <a:spcPct val="0"/>
              </a:spcAft>
              <a:defRPr>
                <a:solidFill>
                  <a:schemeClr val="tx1"/>
                </a:solidFill>
                <a:latin typeface="Arial" pitchFamily="34" charset="0"/>
                <a:ea typeface="Geneva"/>
                <a:cs typeface="Geneva"/>
              </a:defRPr>
            </a:lvl6pPr>
            <a:lvl7pPr fontAlgn="base">
              <a:spcBef>
                <a:spcPct val="0"/>
              </a:spcBef>
              <a:spcAft>
                <a:spcPct val="0"/>
              </a:spcAft>
              <a:defRPr>
                <a:solidFill>
                  <a:schemeClr val="tx1"/>
                </a:solidFill>
                <a:latin typeface="Arial" pitchFamily="34" charset="0"/>
                <a:ea typeface="Geneva"/>
                <a:cs typeface="Geneva"/>
              </a:defRPr>
            </a:lvl7pPr>
            <a:lvl8pPr fontAlgn="base">
              <a:spcBef>
                <a:spcPct val="0"/>
              </a:spcBef>
              <a:spcAft>
                <a:spcPct val="0"/>
              </a:spcAft>
              <a:defRPr>
                <a:solidFill>
                  <a:schemeClr val="tx1"/>
                </a:solidFill>
                <a:latin typeface="Arial" pitchFamily="34" charset="0"/>
                <a:ea typeface="Geneva"/>
                <a:cs typeface="Geneva"/>
              </a:defRPr>
            </a:lvl8pPr>
            <a:lvl9pPr fontAlgn="base">
              <a:spcBef>
                <a:spcPct val="0"/>
              </a:spcBef>
              <a:spcAft>
                <a:spcPct val="0"/>
              </a:spcAft>
              <a:defRPr>
                <a:solidFill>
                  <a:schemeClr val="tx1"/>
                </a:solidFill>
                <a:latin typeface="Arial" pitchFamily="34" charset="0"/>
                <a:ea typeface="Geneva"/>
                <a:cs typeface="Geneva"/>
              </a:defRPr>
            </a:lvl9pPr>
          </a:lstStyle>
          <a:p>
            <a:pPr algn="ctr" defTabSz="914400">
              <a:spcBef>
                <a:spcPct val="50000"/>
              </a:spcBef>
            </a:pPr>
            <a:r>
              <a:rPr lang="de-DE" dirty="0" smtClean="0"/>
              <a:t>Beispiel für das erste Interface mit dem Unit-Identifier </a:t>
            </a:r>
            <a:r>
              <a:rPr lang="de-DE" dirty="0"/>
              <a:t>(</a:t>
            </a:r>
            <a:r>
              <a:rPr lang="de-DE" dirty="0" smtClean="0"/>
              <a:t>Slave-ID</a:t>
            </a:r>
            <a:r>
              <a:rPr lang="de-DE" dirty="0"/>
              <a:t>) </a:t>
            </a:r>
            <a:r>
              <a:rPr lang="de-DE" dirty="0" smtClean="0"/>
              <a:t>10</a:t>
            </a:r>
            <a:endParaRPr lang="de-DE" dirty="0"/>
          </a:p>
        </p:txBody>
      </p:sp>
      <p:sp>
        <p:nvSpPr>
          <p:cNvPr id="6" name="CasellaDiTesto 9"/>
          <p:cNvSpPr txBox="1"/>
          <p:nvPr/>
        </p:nvSpPr>
        <p:spPr>
          <a:xfrm>
            <a:off x="296954" y="1102899"/>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Einstellung des Interfaces </a:t>
            </a:r>
            <a:r>
              <a:rPr lang="de-DE" dirty="0" smtClean="0">
                <a:latin typeface="Arial" pitchFamily="34" charset="0"/>
                <a:cs typeface="Arial" pitchFamily="34" charset="0"/>
              </a:rPr>
              <a:t>für ModBus TCP (t-</a:t>
            </a:r>
            <a:r>
              <a:rPr lang="de-DE" dirty="0" err="1" smtClean="0">
                <a:latin typeface="Arial" pitchFamily="34" charset="0"/>
                <a:cs typeface="Arial" pitchFamily="34" charset="0"/>
              </a:rPr>
              <a:t>mac</a:t>
            </a:r>
            <a:r>
              <a:rPr lang="de-DE" dirty="0" smtClean="0">
                <a:latin typeface="Arial" pitchFamily="34" charset="0"/>
                <a:cs typeface="Arial" pitchFamily="34" charset="0"/>
              </a:rPr>
              <a:t>)</a:t>
            </a:r>
            <a:endParaRPr lang="de-DE" dirty="0">
              <a:solidFill>
                <a:schemeClr val="accent1">
                  <a:lumMod val="60000"/>
                  <a:lumOff val="40000"/>
                </a:schemeClr>
              </a:solidFill>
              <a:latin typeface="Arial" pitchFamily="34" charset="0"/>
              <a:cs typeface="Arial" pitchFamily="34" charset="0"/>
            </a:endParaRPr>
          </a:p>
        </p:txBody>
      </p:sp>
      <p:sp>
        <p:nvSpPr>
          <p:cNvPr id="9" name="Titel 8"/>
          <p:cNvSpPr>
            <a:spLocks noGrp="1"/>
          </p:cNvSpPr>
          <p:nvPr>
            <p:ph type="title"/>
          </p:nvPr>
        </p:nvSpPr>
        <p:spPr/>
        <p:txBody>
          <a:bodyPr>
            <a:normAutofit fontScale="90000"/>
          </a:bodyPr>
          <a:lstStyle/>
          <a:p>
            <a:pPr marL="361950" indent="-36195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TCP</a:t>
            </a:r>
            <a:r>
              <a:rPr lang="de-DE" altLang="ja-JP" dirty="0" smtClean="0">
                <a:sym typeface="Wingdings" pitchFamily="2" charset="2"/>
              </a:rPr>
              <a:t> – TCP-Einstellung 5</a:t>
            </a:r>
            <a:endParaRPr lang="de-DE" dirty="0"/>
          </a:p>
        </p:txBody>
      </p:sp>
    </p:spTree>
    <p:extLst>
      <p:ext uri="{BB962C8B-B14F-4D97-AF65-F5344CB8AC3E}">
        <p14:creationId xmlns="" xmlns:p14="http://schemas.microsoft.com/office/powerpoint/2010/main" val="420549595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9"/>
          <p:cNvSpPr>
            <a:spLocks noGrp="1"/>
          </p:cNvSpPr>
          <p:nvPr>
            <p:ph type="title"/>
          </p:nvPr>
        </p:nvSpPr>
        <p:spPr/>
        <p:txBody>
          <a:bodyPr/>
          <a:lstStyle/>
          <a:p>
            <a:pPr marL="360363" indent="-360363"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a:t>
            </a:r>
            <a:r>
              <a:rPr lang="de-DE" altLang="ja-JP" dirty="0" err="1" smtClean="0">
                <a:solidFill>
                  <a:srgbClr val="FF0000"/>
                </a:solidFill>
                <a:sym typeface="Wingdings" pitchFamily="2" charset="2"/>
              </a:rPr>
              <a:t>Modbus</a:t>
            </a:r>
            <a:r>
              <a:rPr lang="de-DE" altLang="ja-JP" dirty="0" smtClean="0">
                <a:solidFill>
                  <a:srgbClr val="FF0000"/>
                </a:solidFill>
                <a:sym typeface="Wingdings" pitchFamily="2" charset="2"/>
              </a:rPr>
              <a:t> </a:t>
            </a:r>
            <a:r>
              <a:rPr lang="de-DE" altLang="ja-JP" dirty="0" smtClean="0">
                <a:solidFill>
                  <a:srgbClr val="FF0000"/>
                </a:solidFill>
                <a:sym typeface="Wingdings" pitchFamily="2" charset="2"/>
              </a:rPr>
              <a:t>RTU/TCP </a:t>
            </a:r>
            <a:r>
              <a:rPr lang="de-DE" altLang="ja-JP" dirty="0" smtClean="0">
                <a:sym typeface="Wingdings" pitchFamily="2" charset="2"/>
              </a:rPr>
              <a:t>– Testen</a:t>
            </a:r>
            <a:endParaRPr lang="de-DE" altLang="ja-JP" dirty="0"/>
          </a:p>
        </p:txBody>
      </p:sp>
      <p:sp>
        <p:nvSpPr>
          <p:cNvPr id="3" name="CasellaDiTesto 9"/>
          <p:cNvSpPr txBox="1"/>
          <p:nvPr/>
        </p:nvSpPr>
        <p:spPr>
          <a:xfrm>
            <a:off x="303212" y="1124744"/>
            <a:ext cx="8480177"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smtClean="0">
                <a:latin typeface="Arial" pitchFamily="34" charset="0"/>
                <a:cs typeface="Arial" pitchFamily="34" charset="0"/>
              </a:rPr>
              <a:t>Testen </a:t>
            </a:r>
            <a:r>
              <a:rPr lang="de-DE" dirty="0" smtClean="0">
                <a:latin typeface="Arial" pitchFamily="34" charset="0"/>
                <a:cs typeface="Arial" pitchFamily="34" charset="0"/>
              </a:rPr>
              <a:t>der ModBus-RTU- und –TCP-Interfaces</a:t>
            </a:r>
            <a:endParaRPr lang="de-DE" dirty="0">
              <a:solidFill>
                <a:schemeClr val="accent1">
                  <a:lumMod val="60000"/>
                  <a:lumOff val="40000"/>
                </a:schemeClr>
              </a:solidFill>
              <a:latin typeface="Arial" pitchFamily="34" charset="0"/>
              <a:cs typeface="Arial" pitchFamily="34" charset="0"/>
            </a:endParaRPr>
          </a:p>
        </p:txBody>
      </p:sp>
      <p:sp>
        <p:nvSpPr>
          <p:cNvPr id="4" name="Text Box 4"/>
          <p:cNvSpPr txBox="1">
            <a:spLocks noChangeArrowheads="1"/>
          </p:cNvSpPr>
          <p:nvPr/>
        </p:nvSpPr>
        <p:spPr bwMode="auto">
          <a:xfrm>
            <a:off x="468313" y="1724024"/>
            <a:ext cx="7956550" cy="553998"/>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dirty="0" smtClean="0"/>
              <a:t>Die Funktion des ModBus-RTU-Interfaces kann mit einem PC sowie einem USB-zu-RS485-Konverter überprüft werden.</a:t>
            </a:r>
            <a:endParaRPr lang="de-DE" dirty="0"/>
          </a:p>
        </p:txBody>
      </p:sp>
      <p:sp>
        <p:nvSpPr>
          <p:cNvPr id="5" name="Text Box 5"/>
          <p:cNvSpPr txBox="1">
            <a:spLocks noChangeArrowheads="1"/>
          </p:cNvSpPr>
          <p:nvPr/>
        </p:nvSpPr>
        <p:spPr bwMode="auto">
          <a:xfrm>
            <a:off x="468313" y="2942304"/>
            <a:ext cx="8315076" cy="2215991"/>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square" lIns="0" tIns="0" rIns="0" bIns="0">
            <a:spAutoFit/>
          </a:bodyPr>
          <a:lstStyle/>
          <a:p>
            <a:pPr>
              <a:spcBef>
                <a:spcPct val="50000"/>
              </a:spcBef>
            </a:pPr>
            <a:r>
              <a:rPr lang="de-DE" dirty="0" smtClean="0"/>
              <a:t>Hierzu erforderlich:</a:t>
            </a:r>
            <a:endParaRPr lang="de-DE" dirty="0"/>
          </a:p>
          <a:p>
            <a:pPr marL="180975" indent="-180975">
              <a:spcBef>
                <a:spcPct val="50000"/>
              </a:spcBef>
              <a:buFontTx/>
              <a:buChar char="•"/>
            </a:pPr>
            <a:r>
              <a:rPr lang="de-DE" dirty="0" smtClean="0"/>
              <a:t>Windows-kompatibler PC</a:t>
            </a:r>
            <a:endParaRPr lang="de-DE" dirty="0"/>
          </a:p>
          <a:p>
            <a:pPr marL="180975" indent="-180975">
              <a:spcBef>
                <a:spcPct val="50000"/>
              </a:spcBef>
              <a:buFontTx/>
              <a:buChar char="•"/>
            </a:pPr>
            <a:r>
              <a:rPr lang="de-DE" dirty="0" smtClean="0"/>
              <a:t>USB </a:t>
            </a:r>
            <a:r>
              <a:rPr lang="de-DE" dirty="0"/>
              <a:t>– </a:t>
            </a:r>
            <a:r>
              <a:rPr lang="de-DE" dirty="0" smtClean="0"/>
              <a:t>RS485-Adapter (z. B. ADAM 4561)</a:t>
            </a:r>
          </a:p>
          <a:p>
            <a:pPr marL="180975" indent="-180975">
              <a:spcBef>
                <a:spcPct val="50000"/>
              </a:spcBef>
              <a:buFontTx/>
              <a:buChar char="•"/>
            </a:pPr>
            <a:r>
              <a:rPr lang="de-DE" dirty="0" smtClean="0"/>
              <a:t>LAN-Verbindung: Cross-</a:t>
            </a:r>
            <a:r>
              <a:rPr lang="de-DE" dirty="0" err="1" smtClean="0"/>
              <a:t>over</a:t>
            </a:r>
            <a:r>
              <a:rPr lang="de-DE" dirty="0" smtClean="0"/>
              <a:t>-Kabel erforderlich. Nicht 100 % stabil (IP ändern)</a:t>
            </a:r>
            <a:endParaRPr lang="de-DE" dirty="0"/>
          </a:p>
          <a:p>
            <a:pPr marL="180975" indent="-180975">
              <a:spcBef>
                <a:spcPct val="50000"/>
              </a:spcBef>
              <a:buFontTx/>
              <a:buChar char="•"/>
            </a:pPr>
            <a:r>
              <a:rPr lang="de-DE" dirty="0" smtClean="0"/>
              <a:t>Kostenlose Software-Demo </a:t>
            </a:r>
            <a:r>
              <a:rPr lang="de-DE" dirty="0" err="1" smtClean="0"/>
              <a:t>Modscan</a:t>
            </a:r>
            <a:r>
              <a:rPr lang="de-DE" dirty="0" smtClean="0"/>
              <a:t> 32: </a:t>
            </a:r>
            <a:br>
              <a:rPr lang="de-DE" dirty="0" smtClean="0"/>
            </a:br>
            <a:r>
              <a:rPr lang="de-DE" dirty="0" smtClean="0">
                <a:hlinkClick r:id="rId2"/>
              </a:rPr>
              <a:t>http://www.win-tech.com/html/modbus1.htm</a:t>
            </a:r>
            <a:r>
              <a:rPr lang="de-DE" dirty="0" smtClean="0"/>
              <a:t> </a:t>
            </a:r>
            <a:endParaRPr lang="de-DE" dirty="0"/>
          </a:p>
        </p:txBody>
      </p:sp>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962719" y="2501994"/>
            <a:ext cx="1734121" cy="17341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67450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p:cNvSpPr txBox="1"/>
          <p:nvPr/>
        </p:nvSpPr>
        <p:spPr>
          <a:xfrm>
            <a:off x="303212" y="1124744"/>
            <a:ext cx="8509001"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T10-1/2 </a:t>
            </a:r>
            <a:r>
              <a:rPr lang="de-DE" dirty="0" smtClean="0">
                <a:latin typeface="Arial" pitchFamily="34" charset="0"/>
                <a:cs typeface="Arial" pitchFamily="34" charset="0"/>
              </a:rPr>
              <a:t>– </a:t>
            </a:r>
            <a:r>
              <a:rPr lang="de-DE" dirty="0" smtClean="0">
                <a:latin typeface="Arial" pitchFamily="34" charset="0"/>
                <a:cs typeface="Arial" pitchFamily="34" charset="0"/>
              </a:rPr>
              <a:t>JP001 nicht </a:t>
            </a:r>
            <a:r>
              <a:rPr lang="de-DE" dirty="0" smtClean="0">
                <a:latin typeface="Arial" pitchFamily="34" charset="0"/>
                <a:cs typeface="Arial" pitchFamily="34" charset="0"/>
              </a:rPr>
              <a:t>durchtrennt, Einstellung </a:t>
            </a:r>
            <a:r>
              <a:rPr lang="de-DE" dirty="0" smtClean="0">
                <a:latin typeface="Arial" pitchFamily="34" charset="0"/>
                <a:cs typeface="Arial" pitchFamily="34" charset="0"/>
              </a:rPr>
              <a:t>2E auf </a:t>
            </a:r>
            <a:r>
              <a:rPr lang="de-DE" dirty="0" smtClean="0">
                <a:latin typeface="Arial" pitchFamily="34" charset="0"/>
                <a:cs typeface="Arial" pitchFamily="34" charset="0"/>
              </a:rPr>
              <a:t>0001</a:t>
            </a:r>
            <a:r>
              <a:rPr lang="de-DE" dirty="0" smtClean="0">
                <a:latin typeface="Arial" pitchFamily="34" charset="0"/>
                <a:cs typeface="Arial" pitchFamily="34" charset="0"/>
              </a:rPr>
              <a:t>:</a:t>
            </a:r>
          </a:p>
          <a:p>
            <a:pPr algn="ctr"/>
            <a:r>
              <a:rPr lang="de-DE" dirty="0" smtClean="0">
                <a:latin typeface="Arial" pitchFamily="34" charset="0"/>
                <a:cs typeface="Arial" pitchFamily="34" charset="0"/>
              </a:rPr>
              <a:t>Hotel-Kartenschalter (Beispiel </a:t>
            </a:r>
            <a:r>
              <a:rPr lang="de-DE" dirty="0" smtClean="0">
                <a:latin typeface="Arial" pitchFamily="34" charset="0"/>
                <a:cs typeface="Arial" pitchFamily="34" charset="0"/>
              </a:rPr>
              <a:t>2) </a:t>
            </a:r>
            <a:endParaRPr lang="de-DE" dirty="0">
              <a:latin typeface="Arial" pitchFamily="34" charset="0"/>
              <a:cs typeface="Arial" pitchFamily="34" charset="0"/>
            </a:endParaRPr>
          </a:p>
        </p:txBody>
      </p:sp>
      <p:sp>
        <p:nvSpPr>
          <p:cNvPr id="8" name="Inhaltsplatzhalter 7"/>
          <p:cNvSpPr>
            <a:spLocks noGrp="1"/>
          </p:cNvSpPr>
          <p:nvPr>
            <p:ph idx="1"/>
          </p:nvPr>
        </p:nvSpPr>
        <p:spPr>
          <a:xfrm>
            <a:off x="303213" y="3597143"/>
            <a:ext cx="8509000" cy="1692773"/>
          </a:xfrm>
        </p:spPr>
        <p:txBody>
          <a:bodyPr>
            <a:noAutofit/>
          </a:bodyPr>
          <a:lstStyle/>
          <a:p>
            <a:pPr marL="0" indent="0">
              <a:spcBef>
                <a:spcPts val="1200"/>
              </a:spcBef>
            </a:pPr>
            <a:r>
              <a:rPr lang="de-DE" sz="1800" b="0" dirty="0" smtClean="0"/>
              <a:t>Beim </a:t>
            </a:r>
            <a:r>
              <a:rPr lang="de-DE" sz="1800" b="0" dirty="0" smtClean="0"/>
              <a:t>Einstecken der Karte bleibt das Gerät ausgeschaltet, kann aber über die Fernbedienung eingeschaltet werden. Wird die Karte herausgezogen, wird die Fernbedienung automatisch gesperrt.</a:t>
            </a:r>
          </a:p>
          <a:p>
            <a:pPr marL="457200" indent="-457200">
              <a:spcBef>
                <a:spcPts val="1200"/>
              </a:spcBef>
              <a:buFont typeface="Wingdings" pitchFamily="2" charset="2"/>
              <a:buChar char="Ø"/>
            </a:pPr>
            <a:r>
              <a:rPr lang="de-DE" sz="1800" dirty="0" smtClean="0"/>
              <a:t>Bei dieser Einstellung ist </a:t>
            </a:r>
            <a:r>
              <a:rPr lang="de-DE" sz="1800" u="sng" dirty="0" smtClean="0"/>
              <a:t>kein</a:t>
            </a:r>
            <a:r>
              <a:rPr lang="de-DE" sz="1800" dirty="0" smtClean="0"/>
              <a:t> Kontakt für den Eingang „FB-Sperre“ (Pin 3) erforderlich!</a:t>
            </a:r>
            <a:endParaRPr lang="de-DE" sz="1800" b="0" dirty="0" smtClean="0"/>
          </a:p>
        </p:txBody>
      </p:sp>
      <p:sp>
        <p:nvSpPr>
          <p:cNvPr id="6" name="Titel 5"/>
          <p:cNvSpPr>
            <a:spLocks noGrp="1"/>
          </p:cNvSpPr>
          <p:nvPr>
            <p:ph type="title"/>
          </p:nvPr>
        </p:nvSpPr>
        <p:spPr/>
        <p:txBody>
          <a:bodyPr>
            <a:normAutofit/>
          </a:bodyPr>
          <a:lstStyle/>
          <a:p>
            <a:pPr marL="361950" lvl="0" indent="-361950"/>
            <a:r>
              <a:rPr lang="de-DE" dirty="0" smtClean="0"/>
              <a:t>1.	Geräteeigene Kontakte</a:t>
            </a:r>
            <a:br>
              <a:rPr lang="de-DE" dirty="0" smtClean="0"/>
            </a:br>
            <a:r>
              <a:rPr lang="de-DE" dirty="0" smtClean="0">
                <a:solidFill>
                  <a:srgbClr val="FF0000"/>
                </a:solidFill>
              </a:rPr>
              <a:t>T10 (CN061)</a:t>
            </a:r>
            <a:endParaRPr lang="de-DE" dirty="0"/>
          </a:p>
        </p:txBody>
      </p:sp>
      <p:pic>
        <p:nvPicPr>
          <p:cNvPr id="1026" name="Picture 2"/>
          <p:cNvPicPr>
            <a:picLocks noChangeAspect="1" noChangeArrowheads="1"/>
          </p:cNvPicPr>
          <p:nvPr/>
        </p:nvPicPr>
        <p:blipFill>
          <a:blip r:embed="rId2"/>
          <a:srcRect/>
          <a:stretch>
            <a:fillRect/>
          </a:stretch>
        </p:blipFill>
        <p:spPr bwMode="auto">
          <a:xfrm>
            <a:off x="2484761" y="5335258"/>
            <a:ext cx="4332096" cy="1113617"/>
          </a:xfrm>
          <a:prstGeom prst="rect">
            <a:avLst/>
          </a:prstGeom>
          <a:noFill/>
          <a:ln w="9525">
            <a:noFill/>
            <a:miter lim="800000"/>
            <a:headEnd/>
            <a:tailEnd/>
          </a:ln>
        </p:spPr>
      </p:pic>
      <p:grpSp>
        <p:nvGrpSpPr>
          <p:cNvPr id="32" name="Gruppieren 31"/>
          <p:cNvGrpSpPr/>
          <p:nvPr/>
        </p:nvGrpSpPr>
        <p:grpSpPr>
          <a:xfrm>
            <a:off x="1351207" y="1951636"/>
            <a:ext cx="6372823" cy="1513465"/>
            <a:chOff x="1487233" y="4891319"/>
            <a:chExt cx="6372823" cy="1513465"/>
          </a:xfrm>
        </p:grpSpPr>
        <p:cxnSp>
          <p:nvCxnSpPr>
            <p:cNvPr id="33" name="Gerade Verbindung 32"/>
            <p:cNvCxnSpPr/>
            <p:nvPr/>
          </p:nvCxnSpPr>
          <p:spPr>
            <a:xfrm flipH="1">
              <a:off x="3060595" y="5577084"/>
              <a:ext cx="4685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p:nvCxnSpPr>
          <p:spPr>
            <a:xfrm flipH="1">
              <a:off x="3529131" y="5032979"/>
              <a:ext cx="23275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p:nvCxnSpPr>
          <p:spPr>
            <a:xfrm flipH="1">
              <a:off x="5856694" y="5577084"/>
              <a:ext cx="4685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Gerade Verbindung mit Pfeil 35"/>
            <p:cNvCxnSpPr/>
            <p:nvPr/>
          </p:nvCxnSpPr>
          <p:spPr>
            <a:xfrm>
              <a:off x="5856694" y="5032979"/>
              <a:ext cx="0" cy="544105"/>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7" name="Textfeld 36"/>
            <p:cNvSpPr txBox="1"/>
            <p:nvPr/>
          </p:nvSpPr>
          <p:spPr>
            <a:xfrm>
              <a:off x="2802155" y="5758453"/>
              <a:ext cx="1467563" cy="461665"/>
            </a:xfrm>
            <a:prstGeom prst="rect">
              <a:avLst/>
            </a:prstGeom>
            <a:noFill/>
          </p:spPr>
          <p:txBody>
            <a:bodyPr wrap="square" rtlCol="0">
              <a:spAutoFit/>
            </a:bodyPr>
            <a:lstStyle/>
            <a:p>
              <a:pPr algn="ctr"/>
              <a:r>
                <a:rPr lang="de-DE" sz="1200" dirty="0" smtClean="0"/>
                <a:t>Fernbedienung freigegeben</a:t>
              </a:r>
              <a:endParaRPr lang="de-DE" sz="1200" dirty="0"/>
            </a:p>
          </p:txBody>
        </p:sp>
        <p:sp>
          <p:nvSpPr>
            <p:cNvPr id="38" name="Textfeld 37"/>
            <p:cNvSpPr txBox="1"/>
            <p:nvPr/>
          </p:nvSpPr>
          <p:spPr>
            <a:xfrm>
              <a:off x="4942294" y="5758453"/>
              <a:ext cx="1836778" cy="646331"/>
            </a:xfrm>
            <a:prstGeom prst="rect">
              <a:avLst/>
            </a:prstGeom>
            <a:noFill/>
          </p:spPr>
          <p:txBody>
            <a:bodyPr wrap="square" rtlCol="0">
              <a:spAutoFit/>
            </a:bodyPr>
            <a:lstStyle/>
            <a:p>
              <a:pPr algn="ctr"/>
              <a:r>
                <a:rPr lang="de-DE" sz="1200" dirty="0" smtClean="0"/>
                <a:t>Gerät AUS, Fernbedienung gesperrt (Zentral 1)</a:t>
              </a:r>
              <a:endParaRPr lang="de-DE" sz="1200" dirty="0"/>
            </a:p>
          </p:txBody>
        </p:sp>
        <p:cxnSp>
          <p:nvCxnSpPr>
            <p:cNvPr id="39" name="Gerade Verbindung mit Pfeil 38"/>
            <p:cNvCxnSpPr/>
            <p:nvPr/>
          </p:nvCxnSpPr>
          <p:spPr>
            <a:xfrm flipV="1">
              <a:off x="3529131" y="5032979"/>
              <a:ext cx="0" cy="544105"/>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40" name="Textfeld 39"/>
            <p:cNvSpPr txBox="1"/>
            <p:nvPr/>
          </p:nvSpPr>
          <p:spPr>
            <a:xfrm>
              <a:off x="1487233" y="5206103"/>
              <a:ext cx="1467563" cy="276999"/>
            </a:xfrm>
            <a:prstGeom prst="rect">
              <a:avLst/>
            </a:prstGeom>
            <a:noFill/>
          </p:spPr>
          <p:txBody>
            <a:bodyPr wrap="square" rtlCol="0">
              <a:spAutoFit/>
            </a:bodyPr>
            <a:lstStyle/>
            <a:p>
              <a:pPr algn="ctr"/>
              <a:r>
                <a:rPr lang="de-DE" sz="1200" dirty="0" smtClean="0"/>
                <a:t>T10, Kontakte 1/2</a:t>
              </a:r>
              <a:endParaRPr lang="de-DE" sz="1200" dirty="0"/>
            </a:p>
          </p:txBody>
        </p:sp>
        <p:sp>
          <p:nvSpPr>
            <p:cNvPr id="41" name="Textfeld 40"/>
            <p:cNvSpPr txBox="1"/>
            <p:nvPr/>
          </p:nvSpPr>
          <p:spPr>
            <a:xfrm>
              <a:off x="6392493" y="4891319"/>
              <a:ext cx="1467563" cy="830997"/>
            </a:xfrm>
            <a:prstGeom prst="rect">
              <a:avLst/>
            </a:prstGeom>
            <a:noFill/>
          </p:spPr>
          <p:txBody>
            <a:bodyPr wrap="square" rtlCol="0">
              <a:spAutoFit/>
            </a:bodyPr>
            <a:lstStyle/>
            <a:p>
              <a:r>
                <a:rPr lang="de-DE" sz="1200" dirty="0" smtClean="0"/>
                <a:t>EIN</a:t>
              </a:r>
            </a:p>
            <a:p>
              <a:endParaRPr lang="de-DE" sz="1200" dirty="0" smtClean="0"/>
            </a:p>
            <a:p>
              <a:endParaRPr lang="de-DE" sz="1200" dirty="0" smtClean="0"/>
            </a:p>
            <a:p>
              <a:r>
                <a:rPr lang="de-DE" sz="1200" dirty="0" smtClean="0"/>
                <a:t>AUS</a:t>
              </a:r>
              <a:endParaRPr lang="de-DE" sz="1200" dirty="0"/>
            </a:p>
          </p:txBody>
        </p:sp>
      </p:grpSp>
    </p:spTree>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r>
              <a:rPr lang="de-DE" altLang="ja-JP" dirty="0" smtClean="0">
                <a:solidFill>
                  <a:prstClr val="black"/>
                </a:solidFill>
              </a:rPr>
              <a:t/>
            </a:r>
            <a:br>
              <a:rPr lang="de-DE" altLang="ja-JP" dirty="0" smtClean="0">
                <a:solidFill>
                  <a:prstClr val="black"/>
                </a:solidFill>
              </a:rPr>
            </a:br>
            <a:r>
              <a:rPr lang="de-DE" altLang="ja-JP" dirty="0" smtClean="0">
                <a:solidFill>
                  <a:srgbClr val="FF0000"/>
                </a:solidFill>
                <a:sym typeface="Wingdings" pitchFamily="2" charset="2"/>
              </a:rPr>
              <a:t>CZ-CFUNC2 + KNX</a:t>
            </a:r>
            <a:endParaRPr lang="de-DE" altLang="ja-JP" sz="2000" dirty="0">
              <a:solidFill>
                <a:srgbClr val="000066"/>
              </a:solidFill>
              <a:ea typeface="ヒラギノ角ゴ Pro W3" pitchFamily="28" charset="-128"/>
            </a:endParaRPr>
          </a:p>
        </p:txBody>
      </p:sp>
      <p:pic>
        <p:nvPicPr>
          <p:cNvPr id="11" name="Picture 7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433225" y="4797152"/>
            <a:ext cx="1649126" cy="1008112"/>
          </a:xfrm>
          <a:prstGeom prst="rect">
            <a:avLst/>
          </a:prstGeom>
          <a:noFill/>
          <a:ln w="12700">
            <a:noFill/>
            <a:miter lim="800000"/>
            <a:headEnd/>
            <a:tailEnd/>
          </a:ln>
        </p:spPr>
      </p:pic>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cs typeface="Arial" pitchFamily="34" charset="0"/>
              </a:rPr>
              <a:t>Externe GLT: KNX / EIB</a:t>
            </a:r>
            <a:endParaRPr lang="de-DE" dirty="0">
              <a:solidFill>
                <a:schemeClr val="accent1">
                  <a:lumMod val="60000"/>
                  <a:lumOff val="40000"/>
                </a:schemeClr>
              </a:solidFill>
              <a:latin typeface="Arial" pitchFamily="34" charset="0"/>
              <a:cs typeface="Arial" pitchFamily="34" charset="0"/>
            </a:endParaRPr>
          </a:p>
        </p:txBody>
      </p:sp>
      <p:sp>
        <p:nvSpPr>
          <p:cNvPr id="13" name="Freccia bidirezionale orizzontale 12"/>
          <p:cNvSpPr/>
          <p:nvPr/>
        </p:nvSpPr>
        <p:spPr>
          <a:xfrm>
            <a:off x="5482080" y="4797152"/>
            <a:ext cx="1872208" cy="1080120"/>
          </a:xfrm>
          <a:prstGeom prst="leftRightArrow">
            <a:avLst>
              <a:gd name="adj1" fmla="val 50000"/>
              <a:gd name="adj2" fmla="val 28584"/>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1400" smtClean="0">
                <a:latin typeface="Arial" pitchFamily="34" charset="0"/>
                <a:cs typeface="Arial" pitchFamily="34" charset="0"/>
              </a:rPr>
              <a:t>Eingänge </a:t>
            </a:r>
            <a:r>
              <a:rPr lang="de-DE" sz="1400" smtClean="0">
                <a:latin typeface="Arial" pitchFamily="34" charset="0"/>
                <a:cs typeface="Arial" pitchFamily="34" charset="0"/>
                <a:sym typeface="Wingdings" pitchFamily="2" charset="2"/>
              </a:rPr>
              <a:t></a:t>
            </a:r>
            <a:endParaRPr lang="de-DE" sz="1400" smtClean="0">
              <a:latin typeface="Arial" pitchFamily="34" charset="0"/>
              <a:cs typeface="Arial" pitchFamily="34" charset="0"/>
            </a:endParaRPr>
          </a:p>
          <a:p>
            <a:pPr algn="ctr"/>
            <a:r>
              <a:rPr lang="de-DE" sz="1400" smtClean="0">
                <a:latin typeface="Arial" pitchFamily="34" charset="0"/>
                <a:cs typeface="Arial" pitchFamily="34" charset="0"/>
                <a:sym typeface="Wingdings" pitchFamily="2" charset="2"/>
              </a:rPr>
              <a:t> </a:t>
            </a:r>
            <a:r>
              <a:rPr lang="de-DE" sz="1400" smtClean="0">
                <a:latin typeface="Arial" pitchFamily="34" charset="0"/>
                <a:cs typeface="Arial" pitchFamily="34" charset="0"/>
              </a:rPr>
              <a:t>Ausgänge</a:t>
            </a:r>
            <a:endParaRPr lang="de-DE" sz="1400" dirty="0">
              <a:latin typeface="Arial" pitchFamily="34" charset="0"/>
              <a:cs typeface="Arial" pitchFamily="34" charset="0"/>
            </a:endParaRPr>
          </a:p>
        </p:txBody>
      </p:sp>
      <p:sp>
        <p:nvSpPr>
          <p:cNvPr id="14" name="Telaio 13"/>
          <p:cNvSpPr/>
          <p:nvPr/>
        </p:nvSpPr>
        <p:spPr>
          <a:xfrm>
            <a:off x="4220803" y="4797152"/>
            <a:ext cx="1152128" cy="1080120"/>
          </a:xfrm>
          <a:prstGeom prst="bevel">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DE" b="1" smtClean="0">
                <a:solidFill>
                  <a:schemeClr val="tx1"/>
                </a:solidFill>
                <a:latin typeface="Arial" pitchFamily="34" charset="0"/>
                <a:cs typeface="Arial" pitchFamily="34" charset="0"/>
              </a:rPr>
              <a:t>BMS</a:t>
            </a:r>
            <a:endParaRPr lang="de-DE" b="1" dirty="0">
              <a:solidFill>
                <a:schemeClr val="tx1"/>
              </a:solidFill>
              <a:latin typeface="Arial" pitchFamily="34" charset="0"/>
              <a:cs typeface="Arial" pitchFamily="34" charset="0"/>
            </a:endParaRPr>
          </a:p>
        </p:txBody>
      </p:sp>
      <p:cxnSp>
        <p:nvCxnSpPr>
          <p:cNvPr id="16" name="Connettore 2 15"/>
          <p:cNvCxnSpPr/>
          <p:nvPr/>
        </p:nvCxnSpPr>
        <p:spPr>
          <a:xfrm>
            <a:off x="6300192" y="3573016"/>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onnettore 2 17"/>
          <p:cNvCxnSpPr/>
          <p:nvPr/>
        </p:nvCxnSpPr>
        <p:spPr>
          <a:xfrm>
            <a:off x="6300192" y="3861048"/>
            <a:ext cx="11521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ttangolo 18"/>
          <p:cNvSpPr/>
          <p:nvPr/>
        </p:nvSpPr>
        <p:spPr>
          <a:xfrm>
            <a:off x="6804248" y="3356992"/>
            <a:ext cx="1368152" cy="288032"/>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100" b="1" smtClean="0">
                <a:solidFill>
                  <a:schemeClr val="tx1"/>
                </a:solidFill>
                <a:latin typeface="Arial" pitchFamily="34" charset="0"/>
                <a:cs typeface="Arial" pitchFamily="34" charset="0"/>
              </a:rPr>
              <a:t>bis 64 IG</a:t>
            </a:r>
            <a:endParaRPr lang="de-DE" sz="1100" b="1" dirty="0">
              <a:solidFill>
                <a:schemeClr val="tx1"/>
              </a:solidFill>
              <a:latin typeface="Arial" pitchFamily="34" charset="0"/>
              <a:cs typeface="Arial" pitchFamily="34" charset="0"/>
            </a:endParaRPr>
          </a:p>
        </p:txBody>
      </p:sp>
      <p:sp>
        <p:nvSpPr>
          <p:cNvPr id="20" name="Rettangolo 19"/>
          <p:cNvSpPr/>
          <p:nvPr/>
        </p:nvSpPr>
        <p:spPr>
          <a:xfrm>
            <a:off x="7524328" y="3717032"/>
            <a:ext cx="1368152" cy="288032"/>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100" b="1" smtClean="0">
                <a:solidFill>
                  <a:schemeClr val="tx1"/>
                </a:solidFill>
                <a:latin typeface="Arial" pitchFamily="34" charset="0"/>
                <a:cs typeface="Arial" pitchFamily="34" charset="0"/>
              </a:rPr>
              <a:t>bis 128 IG</a:t>
            </a:r>
            <a:endParaRPr lang="de-DE" sz="1100" b="1" dirty="0">
              <a:solidFill>
                <a:schemeClr val="tx1"/>
              </a:solidFill>
              <a:latin typeface="Arial" pitchFamily="34" charset="0"/>
              <a:cs typeface="Arial" pitchFamily="34" charset="0"/>
            </a:endParaRPr>
          </a:p>
        </p:txBody>
      </p:sp>
      <p:pic>
        <p:nvPicPr>
          <p:cNvPr id="6146" name="Picture 2"/>
          <p:cNvPicPr>
            <a:picLocks noChangeAspect="1" noChangeArrowheads="1"/>
          </p:cNvPicPr>
          <p:nvPr/>
        </p:nvPicPr>
        <p:blipFill>
          <a:blip r:embed="rId3" cstate="print"/>
          <a:srcRect/>
          <a:stretch>
            <a:fillRect/>
          </a:stretch>
        </p:blipFill>
        <p:spPr bwMode="auto">
          <a:xfrm>
            <a:off x="5961382" y="1701254"/>
            <a:ext cx="2817583" cy="165492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179501" y="1569425"/>
            <a:ext cx="3779683" cy="4824000"/>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4572000" y="1988840"/>
            <a:ext cx="1389382" cy="539874"/>
          </a:xfrm>
          <a:prstGeom prst="rect">
            <a:avLst/>
          </a:prstGeom>
          <a:noFill/>
          <a:ln w="9525">
            <a:noFill/>
            <a:miter lim="800000"/>
            <a:headEnd/>
            <a:tailEnd/>
          </a:ln>
        </p:spPr>
      </p:pic>
      <p:pic>
        <p:nvPicPr>
          <p:cNvPr id="6149" name="Picture 5"/>
          <p:cNvPicPr>
            <a:picLocks noChangeAspect="1" noChangeArrowheads="1"/>
          </p:cNvPicPr>
          <p:nvPr/>
        </p:nvPicPr>
        <p:blipFill>
          <a:blip r:embed="rId6" cstate="print"/>
          <a:srcRect/>
          <a:stretch>
            <a:fillRect/>
          </a:stretch>
        </p:blipFill>
        <p:spPr bwMode="auto">
          <a:xfrm>
            <a:off x="4211960" y="3429000"/>
            <a:ext cx="2068567" cy="535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r>
              <a:rPr lang="de-DE" altLang="ja-JP" dirty="0" smtClean="0">
                <a:solidFill>
                  <a:prstClr val="black"/>
                </a:solidFill>
              </a:rPr>
              <a:t/>
            </a:r>
            <a:br>
              <a:rPr lang="de-DE" altLang="ja-JP" dirty="0" smtClean="0">
                <a:solidFill>
                  <a:prstClr val="black"/>
                </a:solidFill>
              </a:rPr>
            </a:br>
            <a:r>
              <a:rPr lang="de-DE" altLang="ja-JP" dirty="0" smtClean="0">
                <a:solidFill>
                  <a:srgbClr val="FF0000"/>
                </a:solidFill>
                <a:sym typeface="Wingdings" pitchFamily="2" charset="2"/>
              </a:rPr>
              <a:t>CZ-CFUNC2 + KNX</a:t>
            </a:r>
            <a:endParaRPr lang="de-DE" altLang="ja-JP" sz="2000" dirty="0">
              <a:solidFill>
                <a:srgbClr val="000066"/>
              </a:solidFill>
              <a:ea typeface="ヒラギノ角ゴ Pro W3" pitchFamily="28" charset="-128"/>
            </a:endParaRPr>
          </a:p>
        </p:txBody>
      </p:sp>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Externe GLT: KNX / EIB – Anschluss (1)</a:t>
            </a:r>
            <a:endParaRPr lang="de-DE" dirty="0">
              <a:solidFill>
                <a:schemeClr val="accent1">
                  <a:lumMod val="60000"/>
                  <a:lumOff val="40000"/>
                </a:schemeClr>
              </a:solidFill>
              <a:latin typeface="Arial" pitchFamily="34" charset="0"/>
              <a:cs typeface="Arial" pitchFamily="34" charset="0"/>
            </a:endParaRPr>
          </a:p>
        </p:txBody>
      </p:sp>
      <p:pic>
        <p:nvPicPr>
          <p:cNvPr id="13315" name="Picture 3"/>
          <p:cNvPicPr>
            <a:picLocks noChangeAspect="1" noChangeArrowheads="1"/>
          </p:cNvPicPr>
          <p:nvPr/>
        </p:nvPicPr>
        <p:blipFill>
          <a:blip r:embed="rId2"/>
          <a:srcRect/>
          <a:stretch>
            <a:fillRect/>
          </a:stretch>
        </p:blipFill>
        <p:spPr bwMode="auto">
          <a:xfrm>
            <a:off x="303213" y="1904999"/>
            <a:ext cx="8492423" cy="383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r>
              <a:rPr lang="de-DE" altLang="ja-JP" dirty="0" smtClean="0">
                <a:solidFill>
                  <a:prstClr val="black"/>
                </a:solidFill>
              </a:rPr>
              <a:t/>
            </a:r>
            <a:br>
              <a:rPr lang="de-DE" altLang="ja-JP" dirty="0" smtClean="0">
                <a:solidFill>
                  <a:prstClr val="black"/>
                </a:solidFill>
              </a:rPr>
            </a:br>
            <a:r>
              <a:rPr lang="de-DE" altLang="ja-JP" dirty="0" smtClean="0">
                <a:solidFill>
                  <a:srgbClr val="FF0000"/>
                </a:solidFill>
                <a:sym typeface="Wingdings" pitchFamily="2" charset="2"/>
              </a:rPr>
              <a:t>CZ-CFUNC2 + KNX</a:t>
            </a:r>
            <a:endParaRPr lang="de-DE" altLang="ja-JP" sz="2000" dirty="0">
              <a:solidFill>
                <a:srgbClr val="000066"/>
              </a:solidFill>
              <a:ea typeface="ヒラギノ角ゴ Pro W3" pitchFamily="28" charset="-128"/>
            </a:endParaRPr>
          </a:p>
        </p:txBody>
      </p:sp>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Externe GLT: KNX / EIB – Anschluss (2)</a:t>
            </a:r>
            <a:endParaRPr lang="de-DE" dirty="0">
              <a:solidFill>
                <a:schemeClr val="accent1">
                  <a:lumMod val="60000"/>
                  <a:lumOff val="40000"/>
                </a:schemeClr>
              </a:solidFill>
              <a:latin typeface="Arial" pitchFamily="34" charset="0"/>
              <a:cs typeface="Arial" pitchFamily="34" charset="0"/>
            </a:endParaRPr>
          </a:p>
        </p:txBody>
      </p:sp>
      <p:pic>
        <p:nvPicPr>
          <p:cNvPr id="15362" name="Picture 2"/>
          <p:cNvPicPr>
            <a:picLocks noChangeAspect="1" noChangeArrowheads="1"/>
          </p:cNvPicPr>
          <p:nvPr/>
        </p:nvPicPr>
        <p:blipFill>
          <a:blip r:embed="rId2"/>
          <a:srcRect/>
          <a:stretch>
            <a:fillRect/>
          </a:stretch>
        </p:blipFill>
        <p:spPr bwMode="auto">
          <a:xfrm>
            <a:off x="774357" y="1667394"/>
            <a:ext cx="7595286" cy="44158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r>
              <a:rPr lang="de-DE" altLang="ja-JP" dirty="0" smtClean="0">
                <a:solidFill>
                  <a:prstClr val="black"/>
                </a:solidFill>
              </a:rPr>
              <a:t/>
            </a:r>
            <a:br>
              <a:rPr lang="de-DE" altLang="ja-JP" dirty="0" smtClean="0">
                <a:solidFill>
                  <a:prstClr val="black"/>
                </a:solidFill>
              </a:rPr>
            </a:br>
            <a:r>
              <a:rPr lang="de-DE" altLang="ja-JP" dirty="0" smtClean="0">
                <a:solidFill>
                  <a:srgbClr val="FF0000"/>
                </a:solidFill>
                <a:sym typeface="Wingdings" pitchFamily="2" charset="2"/>
              </a:rPr>
              <a:t>CZ-CFUNC2 + KNX</a:t>
            </a:r>
            <a:endParaRPr lang="de-DE" altLang="ja-JP" sz="2000" dirty="0">
              <a:solidFill>
                <a:srgbClr val="000066"/>
              </a:solidFill>
              <a:ea typeface="ヒラギノ角ゴ Pro W3" pitchFamily="28" charset="-128"/>
            </a:endParaRPr>
          </a:p>
        </p:txBody>
      </p:sp>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Externe GLT: KNX / EIB – Konfiguration</a:t>
            </a:r>
            <a:endParaRPr lang="de-DE" dirty="0">
              <a:solidFill>
                <a:schemeClr val="accent1">
                  <a:lumMod val="60000"/>
                  <a:lumOff val="40000"/>
                </a:schemeClr>
              </a:solidFill>
              <a:latin typeface="Arial" pitchFamily="34" charset="0"/>
              <a:cs typeface="Arial" pitchFamily="34" charset="0"/>
            </a:endParaRPr>
          </a:p>
        </p:txBody>
      </p:sp>
      <p:pic>
        <p:nvPicPr>
          <p:cNvPr id="14338" name="Picture 2"/>
          <p:cNvPicPr>
            <a:picLocks noChangeAspect="1" noChangeArrowheads="1"/>
          </p:cNvPicPr>
          <p:nvPr/>
        </p:nvPicPr>
        <p:blipFill>
          <a:blip r:embed="rId2"/>
          <a:srcRect/>
          <a:stretch>
            <a:fillRect/>
          </a:stretch>
        </p:blipFill>
        <p:spPr bwMode="auto">
          <a:xfrm>
            <a:off x="468313" y="2001023"/>
            <a:ext cx="5028624" cy="2705487"/>
          </a:xfrm>
          <a:prstGeom prst="rect">
            <a:avLst/>
          </a:prstGeom>
          <a:ln>
            <a:noFill/>
          </a:ln>
          <a:effectLst>
            <a:outerShdw blurRad="292100" dist="139700" dir="2700000" algn="tl" rotWithShape="0">
              <a:srgbClr val="333333">
                <a:alpha val="65000"/>
              </a:srgbClr>
            </a:outerShdw>
          </a:effectLst>
        </p:spPr>
      </p:pic>
      <p:pic>
        <p:nvPicPr>
          <p:cNvPr id="14339" name="Picture 3"/>
          <p:cNvPicPr>
            <a:picLocks noChangeAspect="1" noChangeArrowheads="1"/>
          </p:cNvPicPr>
          <p:nvPr/>
        </p:nvPicPr>
        <p:blipFill>
          <a:blip r:embed="rId3"/>
          <a:srcRect/>
          <a:stretch>
            <a:fillRect/>
          </a:stretch>
        </p:blipFill>
        <p:spPr bwMode="auto">
          <a:xfrm>
            <a:off x="3719840" y="2281881"/>
            <a:ext cx="5028624" cy="2705487"/>
          </a:xfrm>
          <a:prstGeom prst="rect">
            <a:avLst/>
          </a:prstGeom>
          <a:ln>
            <a:noFill/>
          </a:ln>
          <a:effectLst>
            <a:outerShdw blurRad="292100" dist="139700" dir="2700000" algn="tl" rotWithShape="0">
              <a:srgbClr val="333333">
                <a:alpha val="65000"/>
              </a:srgbClr>
            </a:outerShdw>
          </a:effectLst>
        </p:spPr>
      </p:pic>
      <p:sp>
        <p:nvSpPr>
          <p:cNvPr id="7" name="Text Box 4"/>
          <p:cNvSpPr txBox="1">
            <a:spLocks noChangeArrowheads="1"/>
          </p:cNvSpPr>
          <p:nvPr/>
        </p:nvSpPr>
        <p:spPr bwMode="auto">
          <a:xfrm>
            <a:off x="468313" y="1682834"/>
            <a:ext cx="7956550" cy="276999"/>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dirty="0" smtClean="0"/>
              <a:t>Das Interface wird mit der Software </a:t>
            </a:r>
            <a:r>
              <a:rPr lang="de-DE" dirty="0" err="1" smtClean="0"/>
              <a:t>LinkBoxEIB</a:t>
            </a:r>
            <a:r>
              <a:rPr lang="de-DE" dirty="0" smtClean="0"/>
              <a:t> konfiguriert.</a:t>
            </a:r>
            <a:endParaRPr lang="de-DE" dirty="0"/>
          </a:p>
        </p:txBody>
      </p:sp>
      <p:sp>
        <p:nvSpPr>
          <p:cNvPr id="8" name="Textfeld 7"/>
          <p:cNvSpPr txBox="1"/>
          <p:nvPr/>
        </p:nvSpPr>
        <p:spPr>
          <a:xfrm>
            <a:off x="303212" y="5132174"/>
            <a:ext cx="8568939" cy="1210962"/>
          </a:xfrm>
          <a:prstGeom prst="rect">
            <a:avLst/>
          </a:prstGeom>
          <a:noFill/>
        </p:spPr>
        <p:txBody>
          <a:bodyPr wrap="square" rtlCol="0">
            <a:normAutofit fontScale="92500" lnSpcReduction="20000"/>
          </a:bodyPr>
          <a:lstStyle/>
          <a:p>
            <a:pPr>
              <a:lnSpc>
                <a:spcPct val="120000"/>
              </a:lnSpc>
            </a:pPr>
            <a:r>
              <a:rPr lang="de-DE" dirty="0" smtClean="0"/>
              <a:t>Um das Interface als Gerät am KNX-Bus anmelden zu können, stellt </a:t>
            </a:r>
            <a:r>
              <a:rPr lang="de-DE" dirty="0" err="1" smtClean="0"/>
              <a:t>Intesis</a:t>
            </a:r>
            <a:r>
              <a:rPr lang="de-DE" dirty="0" smtClean="0"/>
              <a:t> folgende „</a:t>
            </a:r>
            <a:r>
              <a:rPr lang="de-DE" dirty="0" err="1" smtClean="0"/>
              <a:t>Dummy</a:t>
            </a:r>
            <a:r>
              <a:rPr lang="de-DE" dirty="0" smtClean="0"/>
              <a:t>-Datei“ bereit: </a:t>
            </a:r>
            <a:r>
              <a:rPr lang="de-DE" b="1" dirty="0" err="1" smtClean="0"/>
              <a:t>Dummy</a:t>
            </a:r>
            <a:r>
              <a:rPr lang="de-DE" b="1" dirty="0" smtClean="0"/>
              <a:t> </a:t>
            </a:r>
            <a:r>
              <a:rPr lang="de-DE" b="1" dirty="0" err="1" smtClean="0"/>
              <a:t>Intesis</a:t>
            </a:r>
            <a:r>
              <a:rPr lang="de-DE" b="1" dirty="0" smtClean="0"/>
              <a:t> v01.pr3</a:t>
            </a:r>
            <a:endParaRPr lang="de-DE" dirty="0" smtClean="0"/>
          </a:p>
          <a:p>
            <a:pPr>
              <a:lnSpc>
                <a:spcPct val="120000"/>
              </a:lnSpc>
            </a:pPr>
            <a:r>
              <a:rPr lang="de-DE" dirty="0" smtClean="0"/>
              <a:t>Diese kann nicht direkt als Gerät in ETS geladen werden, vielmehr muss ein Gerät neu angelegt und dann die Datenpunkte der </a:t>
            </a:r>
            <a:r>
              <a:rPr lang="de-DE" dirty="0" err="1" smtClean="0"/>
              <a:t>Dummy</a:t>
            </a:r>
            <a:r>
              <a:rPr lang="de-DE" dirty="0" smtClean="0"/>
              <a:t>-Datei hineinkopiert werden.</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4339"/>
                                        </p:tgtEl>
                                        <p:attrNameLst>
                                          <p:attrName>style.visibility</p:attrName>
                                        </p:attrNameLst>
                                      </p:cBhvr>
                                      <p:to>
                                        <p:strVal val="visible"/>
                                      </p:to>
                                    </p:set>
                                    <p:anim calcmode="lin" valueType="num">
                                      <p:cBhvr>
                                        <p:cTn id="14" dur="500" fill="hold"/>
                                        <p:tgtEl>
                                          <p:spTgt spid="14339"/>
                                        </p:tgtEl>
                                        <p:attrNameLst>
                                          <p:attrName>ppt_w</p:attrName>
                                        </p:attrNameLst>
                                      </p:cBhvr>
                                      <p:tavLst>
                                        <p:tav tm="0">
                                          <p:val>
                                            <p:fltVal val="0"/>
                                          </p:val>
                                        </p:tav>
                                        <p:tav tm="100000">
                                          <p:val>
                                            <p:strVal val="#ppt_w"/>
                                          </p:val>
                                        </p:tav>
                                      </p:tavLst>
                                    </p:anim>
                                    <p:anim calcmode="lin" valueType="num">
                                      <p:cBhvr>
                                        <p:cTn id="15" dur="500" fill="hold"/>
                                        <p:tgtEl>
                                          <p:spTgt spid="14339"/>
                                        </p:tgtEl>
                                        <p:attrNameLst>
                                          <p:attrName>ppt_h</p:attrName>
                                        </p:attrNameLst>
                                      </p:cBhvr>
                                      <p:tavLst>
                                        <p:tav tm="0">
                                          <p:val>
                                            <p:fltVal val="0"/>
                                          </p:val>
                                        </p:tav>
                                        <p:tav tm="100000">
                                          <p:val>
                                            <p:strVal val="#ppt_h"/>
                                          </p:val>
                                        </p:tav>
                                      </p:tavLst>
                                    </p:anim>
                                    <p:animEffect transition="in" filter="fade">
                                      <p:cBhvr>
                                        <p:cTn id="16" dur="500"/>
                                        <p:tgtEl>
                                          <p:spTgt spid="1433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CZ-CFUNC2 + BACnet</a:t>
            </a:r>
            <a:endParaRPr lang="de-DE" altLang="ja-JP" sz="2000" dirty="0">
              <a:solidFill>
                <a:srgbClr val="000066"/>
              </a:solidFill>
              <a:ea typeface="ヒラギノ角ゴ Pro W3" pitchFamily="28" charset="-128"/>
            </a:endParaRPr>
          </a:p>
        </p:txBody>
      </p:sp>
      <p:grpSp>
        <p:nvGrpSpPr>
          <p:cNvPr id="2" name="Gruppo 8"/>
          <p:cNvGrpSpPr/>
          <p:nvPr/>
        </p:nvGrpSpPr>
        <p:grpSpPr>
          <a:xfrm>
            <a:off x="539552" y="1628800"/>
            <a:ext cx="3240360" cy="4536504"/>
            <a:chOff x="827584" y="1196752"/>
            <a:chExt cx="3312368" cy="5063789"/>
          </a:xfrm>
        </p:grpSpPr>
        <p:pic>
          <p:nvPicPr>
            <p:cNvPr id="12290" name="Picture 2"/>
            <p:cNvPicPr>
              <a:picLocks noChangeAspect="1" noChangeArrowheads="1"/>
            </p:cNvPicPr>
            <p:nvPr/>
          </p:nvPicPr>
          <p:blipFill>
            <a:blip r:embed="rId2" cstate="print"/>
            <a:srcRect r="71429"/>
            <a:stretch>
              <a:fillRect/>
            </a:stretch>
          </p:blipFill>
          <p:spPr bwMode="auto">
            <a:xfrm>
              <a:off x="827584" y="1196752"/>
              <a:ext cx="1440160" cy="5063789"/>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62857"/>
            <a:stretch>
              <a:fillRect/>
            </a:stretch>
          </p:blipFill>
          <p:spPr bwMode="auto">
            <a:xfrm>
              <a:off x="2267744" y="1196752"/>
              <a:ext cx="1872208" cy="5063789"/>
            </a:xfrm>
            <a:prstGeom prst="rect">
              <a:avLst/>
            </a:prstGeom>
            <a:noFill/>
            <a:ln w="9525">
              <a:noFill/>
              <a:miter lim="800000"/>
              <a:headEnd/>
              <a:tailEnd/>
            </a:ln>
          </p:spPr>
        </p:pic>
      </p:grpSp>
      <p:pic>
        <p:nvPicPr>
          <p:cNvPr id="11" name="Picture 7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278850" y="4797152"/>
            <a:ext cx="1649126" cy="1008112"/>
          </a:xfrm>
          <a:prstGeom prst="rect">
            <a:avLst/>
          </a:prstGeom>
          <a:noFill/>
          <a:ln w="12700">
            <a:noFill/>
            <a:miter lim="800000"/>
            <a:headEnd/>
            <a:tailEnd/>
          </a:ln>
        </p:spPr>
      </p:pic>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Externe GLT: BACnet</a:t>
            </a:r>
            <a:endParaRPr lang="de-DE" dirty="0">
              <a:solidFill>
                <a:schemeClr val="accent1">
                  <a:lumMod val="60000"/>
                  <a:lumOff val="40000"/>
                </a:schemeClr>
              </a:solidFill>
              <a:latin typeface="Arial" pitchFamily="34" charset="0"/>
              <a:cs typeface="Arial" pitchFamily="34" charset="0"/>
            </a:endParaRPr>
          </a:p>
        </p:txBody>
      </p:sp>
      <p:sp>
        <p:nvSpPr>
          <p:cNvPr id="13" name="Freccia bidirezionale orizzontale 12"/>
          <p:cNvSpPr/>
          <p:nvPr/>
        </p:nvSpPr>
        <p:spPr>
          <a:xfrm>
            <a:off x="5292080" y="4797152"/>
            <a:ext cx="1872208" cy="1080120"/>
          </a:xfrm>
          <a:prstGeom prst="leftRightArrow">
            <a:avLst>
              <a:gd name="adj1" fmla="val 50000"/>
              <a:gd name="adj2" fmla="val 28584"/>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1400" smtClean="0">
                <a:latin typeface="Arial" pitchFamily="34" charset="0"/>
                <a:cs typeface="Arial" pitchFamily="34" charset="0"/>
              </a:rPr>
              <a:t>Eingänge </a:t>
            </a:r>
            <a:r>
              <a:rPr lang="de-DE" sz="1400" smtClean="0">
                <a:latin typeface="Arial" pitchFamily="34" charset="0"/>
                <a:cs typeface="Arial" pitchFamily="34" charset="0"/>
                <a:sym typeface="Wingdings" pitchFamily="2" charset="2"/>
              </a:rPr>
              <a:t></a:t>
            </a:r>
            <a:endParaRPr lang="de-DE" sz="1400" smtClean="0">
              <a:latin typeface="Arial" pitchFamily="34" charset="0"/>
              <a:cs typeface="Arial" pitchFamily="34" charset="0"/>
            </a:endParaRPr>
          </a:p>
          <a:p>
            <a:pPr algn="ctr"/>
            <a:r>
              <a:rPr lang="de-DE" sz="1400" smtClean="0">
                <a:latin typeface="Arial" pitchFamily="34" charset="0"/>
                <a:cs typeface="Arial" pitchFamily="34" charset="0"/>
                <a:sym typeface="Wingdings" pitchFamily="2" charset="2"/>
              </a:rPr>
              <a:t> </a:t>
            </a:r>
            <a:r>
              <a:rPr lang="de-DE" sz="1400" smtClean="0">
                <a:latin typeface="Arial" pitchFamily="34" charset="0"/>
                <a:cs typeface="Arial" pitchFamily="34" charset="0"/>
              </a:rPr>
              <a:t>Ausgänge</a:t>
            </a:r>
            <a:endParaRPr lang="de-DE" sz="1400" dirty="0">
              <a:latin typeface="Arial" pitchFamily="34" charset="0"/>
              <a:cs typeface="Arial" pitchFamily="34" charset="0"/>
            </a:endParaRPr>
          </a:p>
        </p:txBody>
      </p:sp>
      <p:sp>
        <p:nvSpPr>
          <p:cNvPr id="14" name="Telaio 13"/>
          <p:cNvSpPr/>
          <p:nvPr/>
        </p:nvSpPr>
        <p:spPr>
          <a:xfrm>
            <a:off x="3923928" y="4797152"/>
            <a:ext cx="1152128" cy="1080120"/>
          </a:xfrm>
          <a:prstGeom prst="bevel">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DE" b="1" smtClean="0">
                <a:solidFill>
                  <a:schemeClr val="tx1"/>
                </a:solidFill>
                <a:latin typeface="Arial" pitchFamily="34" charset="0"/>
                <a:cs typeface="Arial" pitchFamily="34" charset="0"/>
              </a:rPr>
              <a:t>BMS</a:t>
            </a:r>
            <a:endParaRPr lang="de-DE" b="1" dirty="0">
              <a:solidFill>
                <a:schemeClr val="tx1"/>
              </a:solidFill>
              <a:latin typeface="Arial" pitchFamily="34" charset="0"/>
              <a:cs typeface="Arial" pitchFamily="34" charset="0"/>
            </a:endParaRPr>
          </a:p>
        </p:txBody>
      </p:sp>
      <p:pic>
        <p:nvPicPr>
          <p:cNvPr id="5122" name="Picture 2"/>
          <p:cNvPicPr>
            <a:picLocks noChangeAspect="1" noChangeArrowheads="1"/>
          </p:cNvPicPr>
          <p:nvPr/>
        </p:nvPicPr>
        <p:blipFill>
          <a:blip r:embed="rId4" cstate="print"/>
          <a:srcRect/>
          <a:stretch>
            <a:fillRect/>
          </a:stretch>
        </p:blipFill>
        <p:spPr bwMode="auto">
          <a:xfrm>
            <a:off x="7020272" y="1628800"/>
            <a:ext cx="1872208" cy="1835418"/>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4211960" y="2204864"/>
            <a:ext cx="1714500" cy="476250"/>
          </a:xfrm>
          <a:prstGeom prst="rect">
            <a:avLst/>
          </a:prstGeom>
          <a:noFill/>
          <a:ln w="9525">
            <a:noFill/>
            <a:miter lim="800000"/>
            <a:headEnd/>
            <a:tailEnd/>
          </a:ln>
        </p:spPr>
      </p:pic>
      <p:pic>
        <p:nvPicPr>
          <p:cNvPr id="5124" name="Picture 4"/>
          <p:cNvPicPr>
            <a:picLocks noChangeAspect="1" noChangeArrowheads="1"/>
          </p:cNvPicPr>
          <p:nvPr/>
        </p:nvPicPr>
        <p:blipFill>
          <a:blip r:embed="rId6" cstate="print"/>
          <a:srcRect/>
          <a:stretch>
            <a:fillRect/>
          </a:stretch>
        </p:blipFill>
        <p:spPr bwMode="auto">
          <a:xfrm>
            <a:off x="4355976" y="3429000"/>
            <a:ext cx="1438275" cy="638175"/>
          </a:xfrm>
          <a:prstGeom prst="rect">
            <a:avLst/>
          </a:prstGeom>
          <a:noFill/>
          <a:ln w="9525">
            <a:noFill/>
            <a:miter lim="800000"/>
            <a:headEnd/>
            <a:tailEnd/>
          </a:ln>
        </p:spPr>
      </p:pic>
      <p:cxnSp>
        <p:nvCxnSpPr>
          <p:cNvPr id="16" name="Connettore 2 15"/>
          <p:cNvCxnSpPr/>
          <p:nvPr/>
        </p:nvCxnSpPr>
        <p:spPr>
          <a:xfrm>
            <a:off x="5868144" y="3573016"/>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onnettore 2 17"/>
          <p:cNvCxnSpPr/>
          <p:nvPr/>
        </p:nvCxnSpPr>
        <p:spPr>
          <a:xfrm>
            <a:off x="5868144" y="3861048"/>
            <a:ext cx="11521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ttangolo 18"/>
          <p:cNvSpPr/>
          <p:nvPr/>
        </p:nvSpPr>
        <p:spPr>
          <a:xfrm>
            <a:off x="6372200" y="3356992"/>
            <a:ext cx="1368152" cy="288032"/>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100" b="1" smtClean="0">
                <a:solidFill>
                  <a:schemeClr val="tx1"/>
                </a:solidFill>
                <a:latin typeface="Arial" pitchFamily="34" charset="0"/>
                <a:cs typeface="Arial" pitchFamily="34" charset="0"/>
              </a:rPr>
              <a:t>bis 64 IG</a:t>
            </a:r>
            <a:endParaRPr lang="de-DE" sz="1100" b="1" dirty="0">
              <a:solidFill>
                <a:schemeClr val="tx1"/>
              </a:solidFill>
              <a:latin typeface="Arial" pitchFamily="34" charset="0"/>
              <a:cs typeface="Arial" pitchFamily="34" charset="0"/>
            </a:endParaRPr>
          </a:p>
        </p:txBody>
      </p:sp>
      <p:sp>
        <p:nvSpPr>
          <p:cNvPr id="20" name="Rettangolo 19"/>
          <p:cNvSpPr/>
          <p:nvPr/>
        </p:nvSpPr>
        <p:spPr>
          <a:xfrm>
            <a:off x="7092280" y="3717032"/>
            <a:ext cx="1368152" cy="288032"/>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100" b="1" smtClean="0">
                <a:solidFill>
                  <a:schemeClr val="tx1"/>
                </a:solidFill>
                <a:latin typeface="Arial" pitchFamily="34" charset="0"/>
                <a:cs typeface="Arial" pitchFamily="34" charset="0"/>
              </a:rPr>
              <a:t>bis 128 IG</a:t>
            </a:r>
            <a:endParaRPr lang="de-DE" sz="1100" b="1"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r>
              <a:rPr lang="de-DE" altLang="ja-JP" dirty="0" smtClean="0">
                <a:solidFill>
                  <a:prstClr val="black"/>
                </a:solidFill>
              </a:rPr>
              <a:t/>
            </a:r>
            <a:br>
              <a:rPr lang="de-DE" altLang="ja-JP" dirty="0" smtClean="0">
                <a:solidFill>
                  <a:prstClr val="black"/>
                </a:solidFill>
              </a:rPr>
            </a:br>
            <a:r>
              <a:rPr lang="de-DE" altLang="ja-JP" dirty="0" smtClean="0">
                <a:solidFill>
                  <a:srgbClr val="FF0000"/>
                </a:solidFill>
                <a:sym typeface="Wingdings" pitchFamily="2" charset="2"/>
              </a:rPr>
              <a:t>CZ-CFUNC2 + BACnet</a:t>
            </a:r>
            <a:endParaRPr lang="de-DE" altLang="ja-JP" sz="2000" dirty="0">
              <a:solidFill>
                <a:srgbClr val="000066"/>
              </a:solidFill>
              <a:ea typeface="ヒラギノ角ゴ Pro W3" pitchFamily="28" charset="-128"/>
            </a:endParaRPr>
          </a:p>
        </p:txBody>
      </p:sp>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Externe GLT: BACnet – Anschluss (1)</a:t>
            </a:r>
            <a:endParaRPr lang="de-DE" dirty="0">
              <a:solidFill>
                <a:schemeClr val="accent1">
                  <a:lumMod val="60000"/>
                  <a:lumOff val="40000"/>
                </a:schemeClr>
              </a:solidFill>
              <a:latin typeface="Arial" pitchFamily="34" charset="0"/>
              <a:cs typeface="Arial" pitchFamily="34" charset="0"/>
            </a:endParaRPr>
          </a:p>
        </p:txBody>
      </p:sp>
      <p:pic>
        <p:nvPicPr>
          <p:cNvPr id="16386" name="Picture 2"/>
          <p:cNvPicPr>
            <a:picLocks noChangeAspect="1" noChangeArrowheads="1"/>
          </p:cNvPicPr>
          <p:nvPr/>
        </p:nvPicPr>
        <p:blipFill>
          <a:blip r:embed="rId2"/>
          <a:srcRect/>
          <a:stretch>
            <a:fillRect/>
          </a:stretch>
        </p:blipFill>
        <p:spPr bwMode="auto">
          <a:xfrm>
            <a:off x="396194" y="1956566"/>
            <a:ext cx="8075840" cy="3801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altLang="ja-JP" dirty="0" smtClean="0"/>
              <a:t>3.	Interfaces mit voller Kommunikation</a:t>
            </a:r>
            <a:r>
              <a:rPr lang="de-DE" altLang="ja-JP" dirty="0" smtClean="0">
                <a:solidFill>
                  <a:prstClr val="black"/>
                </a:solidFill>
              </a:rPr>
              <a:t/>
            </a:r>
            <a:br>
              <a:rPr lang="de-DE" altLang="ja-JP" dirty="0" smtClean="0">
                <a:solidFill>
                  <a:prstClr val="black"/>
                </a:solidFill>
              </a:rPr>
            </a:br>
            <a:r>
              <a:rPr lang="de-DE" altLang="ja-JP" dirty="0" smtClean="0">
                <a:solidFill>
                  <a:srgbClr val="FF0000"/>
                </a:solidFill>
                <a:sym typeface="Wingdings" pitchFamily="2" charset="2"/>
              </a:rPr>
              <a:t>CZ-CFUNC2 + BACnet</a:t>
            </a:r>
            <a:endParaRPr lang="de-DE" altLang="ja-JP" sz="2000" dirty="0">
              <a:solidFill>
                <a:srgbClr val="000066"/>
              </a:solidFill>
              <a:ea typeface="ヒラギノ角ゴ Pro W3" pitchFamily="28" charset="-128"/>
            </a:endParaRPr>
          </a:p>
        </p:txBody>
      </p:sp>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Externe GLT: BACnet – Konfiguration</a:t>
            </a:r>
            <a:endParaRPr lang="de-DE" dirty="0">
              <a:solidFill>
                <a:schemeClr val="accent1">
                  <a:lumMod val="60000"/>
                  <a:lumOff val="40000"/>
                </a:schemeClr>
              </a:solidFill>
              <a:latin typeface="Arial" pitchFamily="34" charset="0"/>
              <a:cs typeface="Arial" pitchFamily="34" charset="0"/>
            </a:endParaRPr>
          </a:p>
        </p:txBody>
      </p:sp>
      <p:sp>
        <p:nvSpPr>
          <p:cNvPr id="7" name="Text Box 4"/>
          <p:cNvSpPr txBox="1">
            <a:spLocks noChangeArrowheads="1"/>
          </p:cNvSpPr>
          <p:nvPr/>
        </p:nvSpPr>
        <p:spPr bwMode="auto">
          <a:xfrm>
            <a:off x="468313" y="1682834"/>
            <a:ext cx="7956550" cy="276999"/>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spAutoFit/>
          </a:bodyPr>
          <a:lstStyle/>
          <a:p>
            <a:pPr>
              <a:spcBef>
                <a:spcPct val="50000"/>
              </a:spcBef>
            </a:pPr>
            <a:r>
              <a:rPr lang="de-DE" dirty="0" smtClean="0"/>
              <a:t>Das Interface wird mit der Software LinkBoxBacnet konfiguriert.</a:t>
            </a:r>
            <a:endParaRPr lang="de-DE" dirty="0"/>
          </a:p>
        </p:txBody>
      </p:sp>
      <p:pic>
        <p:nvPicPr>
          <p:cNvPr id="9" name="Picture 2"/>
          <p:cNvPicPr>
            <a:picLocks noChangeAspect="1" noChangeArrowheads="1"/>
          </p:cNvPicPr>
          <p:nvPr/>
        </p:nvPicPr>
        <p:blipFill>
          <a:blip r:embed="rId2"/>
          <a:srcRect/>
          <a:stretch>
            <a:fillRect/>
          </a:stretch>
        </p:blipFill>
        <p:spPr bwMode="auto">
          <a:xfrm>
            <a:off x="468312" y="2165779"/>
            <a:ext cx="5072165" cy="2652113"/>
          </a:xfrm>
          <a:prstGeom prst="rect">
            <a:avLst/>
          </a:prstGeom>
          <a:noFill/>
          <a:ln w="9525">
            <a:noFill/>
            <a:miter lim="800000"/>
            <a:headEnd/>
            <a:tailEnd/>
          </a:ln>
        </p:spPr>
      </p:pic>
      <p:pic>
        <p:nvPicPr>
          <p:cNvPr id="11" name="Picture 3"/>
          <p:cNvPicPr>
            <a:picLocks noChangeAspect="1" noChangeArrowheads="1"/>
          </p:cNvPicPr>
          <p:nvPr/>
        </p:nvPicPr>
        <p:blipFill>
          <a:blip r:embed="rId3"/>
          <a:srcRect/>
          <a:stretch>
            <a:fillRect/>
          </a:stretch>
        </p:blipFill>
        <p:spPr bwMode="auto">
          <a:xfrm>
            <a:off x="3662578" y="2990335"/>
            <a:ext cx="5085885" cy="26592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lstStyle/>
          <a:p>
            <a:pPr defTabSz="914400" eaLnBrk="0" hangingPunct="0"/>
            <a:r>
              <a:rPr lang="de-DE" altLang="ja-JP" sz="2000" smtClean="0">
                <a:solidFill>
                  <a:srgbClr val="000066"/>
                </a:solidFill>
                <a:ea typeface="ヒラギノ角ゴ Pro W3" pitchFamily="28" charset="-128"/>
              </a:rPr>
              <a:t>CONNECTIVITY INTERFACES</a:t>
            </a:r>
            <a:br>
              <a:rPr lang="de-DE" altLang="ja-JP" sz="2000" smtClean="0">
                <a:solidFill>
                  <a:srgbClr val="000066"/>
                </a:solidFill>
                <a:ea typeface="ヒラギノ角ゴ Pro W3" pitchFamily="28" charset="-128"/>
              </a:rPr>
            </a:br>
            <a:r>
              <a:rPr lang="de-DE" altLang="ja-JP" sz="2000" smtClean="0">
                <a:solidFill>
                  <a:srgbClr val="C00000"/>
                </a:solidFill>
                <a:ea typeface="ヒラギノ角ゴ Pro W3" pitchFamily="28" charset="-128"/>
                <a:sym typeface="Wingdings" pitchFamily="2" charset="2"/>
              </a:rPr>
              <a:t>SINGLE FS – FSM INDOOR UNIT KNX INTERFACE</a:t>
            </a:r>
            <a:endParaRPr lang="de-DE" altLang="ja-JP" sz="2000" dirty="0">
              <a:solidFill>
                <a:srgbClr val="000066"/>
              </a:solidFill>
              <a:ea typeface="ヒラギノ角ゴ Pro W3" pitchFamily="28" charset="-128"/>
            </a:endParaRPr>
          </a:p>
        </p:txBody>
      </p:sp>
      <p:pic>
        <p:nvPicPr>
          <p:cNvPr id="97283" name="Picture 3"/>
          <p:cNvPicPr>
            <a:picLocks noChangeAspect="1" noChangeArrowheads="1"/>
          </p:cNvPicPr>
          <p:nvPr/>
        </p:nvPicPr>
        <p:blipFill>
          <a:blip r:embed="rId2" cstate="print"/>
          <a:srcRect/>
          <a:stretch>
            <a:fillRect/>
          </a:stretch>
        </p:blipFill>
        <p:spPr bwMode="auto">
          <a:xfrm>
            <a:off x="539552" y="1301603"/>
            <a:ext cx="5328000" cy="5007717"/>
          </a:xfrm>
          <a:prstGeom prst="rect">
            <a:avLst/>
          </a:prstGeom>
          <a:noFill/>
          <a:ln w="9525">
            <a:noFill/>
            <a:miter lim="800000"/>
            <a:headEnd/>
            <a:tailEnd/>
          </a:ln>
        </p:spPr>
      </p:pic>
      <p:pic>
        <p:nvPicPr>
          <p:cNvPr id="97284" name="Picture 4"/>
          <p:cNvPicPr>
            <a:picLocks noChangeAspect="1" noChangeArrowheads="1"/>
          </p:cNvPicPr>
          <p:nvPr/>
        </p:nvPicPr>
        <p:blipFill>
          <a:blip r:embed="rId3" cstate="print"/>
          <a:srcRect/>
          <a:stretch>
            <a:fillRect/>
          </a:stretch>
        </p:blipFill>
        <p:spPr bwMode="auto">
          <a:xfrm>
            <a:off x="6156176" y="2269989"/>
            <a:ext cx="2520000" cy="1447043"/>
          </a:xfrm>
          <a:prstGeom prst="rect">
            <a:avLst/>
          </a:prstGeom>
          <a:noFill/>
          <a:ln w="9525">
            <a:solidFill>
              <a:srgbClr val="0070C0"/>
            </a:solidFill>
            <a:miter lim="800000"/>
            <a:headEnd/>
            <a:tailEnd/>
          </a:ln>
        </p:spPr>
      </p:pic>
      <p:pic>
        <p:nvPicPr>
          <p:cNvPr id="97285" name="Picture 5"/>
          <p:cNvPicPr>
            <a:picLocks noChangeAspect="1" noChangeArrowheads="1"/>
          </p:cNvPicPr>
          <p:nvPr/>
        </p:nvPicPr>
        <p:blipFill>
          <a:blip r:embed="rId4" cstate="print"/>
          <a:srcRect l="3760" t="11908" r="2229"/>
          <a:stretch>
            <a:fillRect/>
          </a:stretch>
        </p:blipFill>
        <p:spPr bwMode="auto">
          <a:xfrm>
            <a:off x="6516216" y="1528152"/>
            <a:ext cx="1800200" cy="532696"/>
          </a:xfrm>
          <a:prstGeom prst="rect">
            <a:avLst/>
          </a:prstGeom>
          <a:noFill/>
          <a:ln w="9525">
            <a:noFill/>
            <a:miter lim="800000"/>
            <a:headEnd/>
            <a:tailEnd/>
          </a:ln>
        </p:spPr>
      </p:pic>
      <p:pic>
        <p:nvPicPr>
          <p:cNvPr id="97286" name="Picture 6"/>
          <p:cNvPicPr>
            <a:picLocks noChangeAspect="1" noChangeArrowheads="1"/>
          </p:cNvPicPr>
          <p:nvPr/>
        </p:nvPicPr>
        <p:blipFill>
          <a:blip r:embed="rId5" cstate="print"/>
          <a:srcRect/>
          <a:stretch>
            <a:fillRect/>
          </a:stretch>
        </p:blipFill>
        <p:spPr bwMode="auto">
          <a:xfrm>
            <a:off x="6804248" y="4005064"/>
            <a:ext cx="1172722" cy="1054795"/>
          </a:xfrm>
          <a:prstGeom prst="rect">
            <a:avLst/>
          </a:prstGeom>
          <a:noFill/>
          <a:ln w="9525">
            <a:noFill/>
            <a:miter lim="800000"/>
            <a:headEnd/>
            <a:tailEnd/>
          </a:ln>
        </p:spPr>
      </p:pic>
      <p:pic>
        <p:nvPicPr>
          <p:cNvPr id="97287" name="Picture 7"/>
          <p:cNvPicPr>
            <a:picLocks noChangeAspect="1" noChangeArrowheads="1"/>
          </p:cNvPicPr>
          <p:nvPr/>
        </p:nvPicPr>
        <p:blipFill>
          <a:blip r:embed="rId6" cstate="print"/>
          <a:srcRect/>
          <a:stretch>
            <a:fillRect/>
          </a:stretch>
        </p:blipFill>
        <p:spPr bwMode="auto">
          <a:xfrm>
            <a:off x="6228184" y="5013176"/>
            <a:ext cx="2402383" cy="107103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hteck 2"/>
          <p:cNvSpPr>
            <a:spLocks noChangeArrowheads="1"/>
          </p:cNvSpPr>
          <p:nvPr/>
        </p:nvSpPr>
        <p:spPr bwMode="auto">
          <a:xfrm>
            <a:off x="0" y="6488113"/>
            <a:ext cx="396875" cy="246062"/>
          </a:xfrm>
          <a:prstGeom prst="rect">
            <a:avLst/>
          </a:prstGeom>
          <a:noFill/>
          <a:ln w="9525">
            <a:noFill/>
            <a:miter lim="800000"/>
            <a:headEnd/>
            <a:tailEnd/>
          </a:ln>
        </p:spPr>
        <p:txBody>
          <a:bodyPr wrap="none">
            <a:spAutoFit/>
          </a:bodyPr>
          <a:lstStyle/>
          <a:p>
            <a:fld id="{6CDFF912-E619-4C63-81B4-47C70446BAA7}" type="slidenum">
              <a:rPr lang="de-DE" altLang="es-ES" sz="1000">
                <a:solidFill>
                  <a:prstClr val="white"/>
                </a:solidFill>
                <a:latin typeface="Arial" pitchFamily="34" charset="0"/>
              </a:rPr>
              <a:pPr/>
              <a:t>158</a:t>
            </a:fld>
            <a:endParaRPr lang="de-DE" altLang="es-ES" sz="1000">
              <a:solidFill>
                <a:prstClr val="white"/>
              </a:solidFill>
              <a:latin typeface="Arial" pitchFamily="34" charset="0"/>
            </a:endParaRPr>
          </a:p>
        </p:txBody>
      </p:sp>
      <p:sp>
        <p:nvSpPr>
          <p:cNvPr id="173059" name="Título 5"/>
          <p:cNvSpPr>
            <a:spLocks/>
          </p:cNvSpPr>
          <p:nvPr/>
        </p:nvSpPr>
        <p:spPr bwMode="auto">
          <a:xfrm>
            <a:off x="496888" y="4289425"/>
            <a:ext cx="8229600" cy="854075"/>
          </a:xfrm>
          <a:prstGeom prst="rect">
            <a:avLst/>
          </a:prstGeom>
          <a:noFill/>
          <a:ln w="9525">
            <a:noFill/>
            <a:miter lim="800000"/>
            <a:headEnd/>
            <a:tailEnd/>
          </a:ln>
        </p:spPr>
        <p:txBody>
          <a:bodyPr/>
          <a:lstStyle/>
          <a:p>
            <a:pPr algn="ctr" eaLnBrk="0" hangingPunct="0"/>
            <a:r>
              <a:rPr lang="de-DE" altLang="es-ES" sz="3200" b="1" dirty="0" smtClean="0">
                <a:solidFill>
                  <a:prstClr val="black"/>
                </a:solidFill>
                <a:latin typeface="Calibri" pitchFamily="34" charset="0"/>
              </a:rPr>
              <a:t>Vielen Dank!</a:t>
            </a:r>
            <a:endParaRPr lang="de-DE" altLang="es-ES" sz="3200" b="1" dirty="0">
              <a:solidFill>
                <a:prstClr val="black"/>
              </a:solidFill>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Grp="1" noChangeArrowheads="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normAutofit/>
          </a:bodyPr>
          <a:lstStyle/>
          <a:p>
            <a:pPr marL="361950" indent="-361950" defTabSz="914400"/>
            <a:r>
              <a:rPr lang="de-DE" dirty="0" smtClean="0"/>
              <a:t>1.	Geräteeigene Kontakte</a:t>
            </a:r>
            <a:br>
              <a:rPr lang="de-DE" dirty="0" smtClean="0"/>
            </a:br>
            <a:r>
              <a:rPr lang="de-DE" dirty="0" smtClean="0">
                <a:solidFill>
                  <a:srgbClr val="FF0000"/>
                </a:solidFill>
              </a:rPr>
              <a:t>T10 (CN061)</a:t>
            </a:r>
            <a:endParaRPr lang="de-DE" altLang="ja-JP" dirty="0" smtClean="0">
              <a:solidFill>
                <a:srgbClr val="FF0000"/>
              </a:solidFill>
            </a:endParaRPr>
          </a:p>
        </p:txBody>
      </p:sp>
      <p:sp>
        <p:nvSpPr>
          <p:cNvPr id="38" name="CasellaDiTesto 37"/>
          <p:cNvSpPr txBox="1"/>
          <p:nvPr/>
        </p:nvSpPr>
        <p:spPr>
          <a:xfrm>
            <a:off x="251520" y="1124744"/>
            <a:ext cx="8496944"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T10-1/2 – JP001 </a:t>
            </a:r>
            <a:r>
              <a:rPr lang="de-DE" dirty="0" smtClean="0">
                <a:latin typeface="Arial" pitchFamily="34" charset="0"/>
                <a:cs typeface="Arial" pitchFamily="34" charset="0"/>
              </a:rPr>
              <a:t>durchtrennt</a:t>
            </a:r>
            <a:r>
              <a:rPr lang="de-DE" dirty="0" smtClean="0">
                <a:latin typeface="Arial" pitchFamily="34" charset="0"/>
                <a:cs typeface="Arial" pitchFamily="34" charset="0"/>
              </a:rPr>
              <a:t>, Einstellung 2E auf </a:t>
            </a:r>
            <a:r>
              <a:rPr lang="de-DE" dirty="0" smtClean="0">
                <a:latin typeface="Arial" pitchFamily="34" charset="0"/>
                <a:cs typeface="Arial" pitchFamily="34" charset="0"/>
              </a:rPr>
              <a:t>0001:</a:t>
            </a:r>
            <a:br>
              <a:rPr lang="de-DE" dirty="0" smtClean="0">
                <a:latin typeface="Arial" pitchFamily="34" charset="0"/>
                <a:cs typeface="Arial" pitchFamily="34" charset="0"/>
              </a:rPr>
            </a:br>
            <a:r>
              <a:rPr lang="de-DE" dirty="0" smtClean="0">
                <a:latin typeface="Arial" pitchFamily="34" charset="0"/>
                <a:cs typeface="Arial" pitchFamily="34" charset="0"/>
              </a:rPr>
              <a:t>Energiesparfunktion, </a:t>
            </a:r>
            <a:r>
              <a:rPr lang="de-DE" dirty="0" smtClean="0">
                <a:latin typeface="Arial" pitchFamily="34" charset="0"/>
                <a:cs typeface="Arial" pitchFamily="34" charset="0"/>
              </a:rPr>
              <a:t>Hotel-Kartenschalter (Beispiel </a:t>
            </a:r>
            <a:r>
              <a:rPr lang="de-DE" dirty="0" smtClean="0">
                <a:latin typeface="Arial" pitchFamily="34" charset="0"/>
                <a:cs typeface="Arial" pitchFamily="34" charset="0"/>
              </a:rPr>
              <a:t>3)</a:t>
            </a:r>
            <a:endParaRPr lang="de-DE" dirty="0">
              <a:latin typeface="Arial" pitchFamily="34" charset="0"/>
              <a:cs typeface="Arial" pitchFamily="34" charset="0"/>
            </a:endParaRPr>
          </a:p>
        </p:txBody>
      </p:sp>
      <p:grpSp>
        <p:nvGrpSpPr>
          <p:cNvPr id="34" name="Gruppieren 33"/>
          <p:cNvGrpSpPr/>
          <p:nvPr/>
        </p:nvGrpSpPr>
        <p:grpSpPr>
          <a:xfrm>
            <a:off x="1351207" y="1951636"/>
            <a:ext cx="7165561" cy="1513465"/>
            <a:chOff x="1487233" y="4891319"/>
            <a:chExt cx="7165561" cy="1513465"/>
          </a:xfrm>
        </p:grpSpPr>
        <p:cxnSp>
          <p:nvCxnSpPr>
            <p:cNvPr id="46" name="Gerade Verbindung 45"/>
            <p:cNvCxnSpPr/>
            <p:nvPr/>
          </p:nvCxnSpPr>
          <p:spPr>
            <a:xfrm flipH="1">
              <a:off x="3060595" y="5577084"/>
              <a:ext cx="4685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p:nvCxnSpPr>
          <p:spPr>
            <a:xfrm flipH="1">
              <a:off x="3529131" y="5032979"/>
              <a:ext cx="23275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p:nvCxnSpPr>
          <p:spPr>
            <a:xfrm flipH="1">
              <a:off x="5856694" y="5577084"/>
              <a:ext cx="4685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Gerade Verbindung mit Pfeil 48"/>
            <p:cNvCxnSpPr/>
            <p:nvPr/>
          </p:nvCxnSpPr>
          <p:spPr>
            <a:xfrm>
              <a:off x="5856694" y="5032979"/>
              <a:ext cx="0" cy="544105"/>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50" name="Textfeld 49"/>
            <p:cNvSpPr txBox="1"/>
            <p:nvPr/>
          </p:nvSpPr>
          <p:spPr>
            <a:xfrm>
              <a:off x="2917012" y="5758453"/>
              <a:ext cx="1209123" cy="461665"/>
            </a:xfrm>
            <a:prstGeom prst="rect">
              <a:avLst/>
            </a:prstGeom>
            <a:noFill/>
          </p:spPr>
          <p:txBody>
            <a:bodyPr wrap="square" rtlCol="0">
              <a:spAutoFit/>
            </a:bodyPr>
            <a:lstStyle/>
            <a:p>
              <a:pPr algn="ctr"/>
              <a:r>
                <a:rPr lang="de-DE" sz="1200" dirty="0" smtClean="0"/>
                <a:t>keine Änderung</a:t>
              </a:r>
              <a:endParaRPr lang="de-DE" sz="1200" dirty="0"/>
            </a:p>
          </p:txBody>
        </p:sp>
        <p:sp>
          <p:nvSpPr>
            <p:cNvPr id="51" name="Textfeld 50"/>
            <p:cNvSpPr txBox="1"/>
            <p:nvPr/>
          </p:nvSpPr>
          <p:spPr>
            <a:xfrm>
              <a:off x="4186591" y="5758453"/>
              <a:ext cx="4466203" cy="646331"/>
            </a:xfrm>
            <a:prstGeom prst="rect">
              <a:avLst/>
            </a:prstGeom>
            <a:noFill/>
          </p:spPr>
          <p:txBody>
            <a:bodyPr wrap="square" rtlCol="0">
              <a:spAutoFit/>
            </a:bodyPr>
            <a:lstStyle/>
            <a:p>
              <a:pPr algn="ctr"/>
              <a:r>
                <a:rPr lang="de-DE" sz="1200" dirty="0" smtClean="0"/>
                <a:t>Temperatureinstellung:</a:t>
              </a:r>
            </a:p>
            <a:p>
              <a:r>
                <a:rPr lang="de-DE" sz="1200" dirty="0" smtClean="0"/>
                <a:t>- Kühlen: max. an der FB einstellbare Solltemperatur (Code 1F)</a:t>
              </a:r>
            </a:p>
            <a:p>
              <a:r>
                <a:rPr lang="de-DE" sz="1200" dirty="0" smtClean="0"/>
                <a:t>- Heizen: min. an der FB einstellbare Solltemperatur (Code 22)</a:t>
              </a:r>
              <a:endParaRPr lang="de-DE" sz="1200" dirty="0"/>
            </a:p>
          </p:txBody>
        </p:sp>
        <p:cxnSp>
          <p:nvCxnSpPr>
            <p:cNvPr id="52" name="Gerade Verbindung mit Pfeil 51"/>
            <p:cNvCxnSpPr/>
            <p:nvPr/>
          </p:nvCxnSpPr>
          <p:spPr>
            <a:xfrm flipV="1">
              <a:off x="3529131" y="5032979"/>
              <a:ext cx="0" cy="544105"/>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53" name="Textfeld 52"/>
            <p:cNvSpPr txBox="1"/>
            <p:nvPr/>
          </p:nvSpPr>
          <p:spPr>
            <a:xfrm>
              <a:off x="1487233" y="5206103"/>
              <a:ext cx="1467563" cy="276999"/>
            </a:xfrm>
            <a:prstGeom prst="rect">
              <a:avLst/>
            </a:prstGeom>
            <a:noFill/>
          </p:spPr>
          <p:txBody>
            <a:bodyPr wrap="square" rtlCol="0">
              <a:spAutoFit/>
            </a:bodyPr>
            <a:lstStyle/>
            <a:p>
              <a:pPr algn="ctr"/>
              <a:r>
                <a:rPr lang="de-DE" sz="1200" dirty="0" smtClean="0"/>
                <a:t>T10, Kontakte 1/2</a:t>
              </a:r>
              <a:endParaRPr lang="de-DE" sz="1200" dirty="0"/>
            </a:p>
          </p:txBody>
        </p:sp>
        <p:sp>
          <p:nvSpPr>
            <p:cNvPr id="54" name="Textfeld 53"/>
            <p:cNvSpPr txBox="1"/>
            <p:nvPr/>
          </p:nvSpPr>
          <p:spPr>
            <a:xfrm>
              <a:off x="6392493" y="4891319"/>
              <a:ext cx="1467563" cy="830997"/>
            </a:xfrm>
            <a:prstGeom prst="rect">
              <a:avLst/>
            </a:prstGeom>
            <a:noFill/>
          </p:spPr>
          <p:txBody>
            <a:bodyPr wrap="square" rtlCol="0">
              <a:spAutoFit/>
            </a:bodyPr>
            <a:lstStyle/>
            <a:p>
              <a:r>
                <a:rPr lang="de-DE" sz="1200" dirty="0" smtClean="0"/>
                <a:t>EIN</a:t>
              </a:r>
            </a:p>
            <a:p>
              <a:endParaRPr lang="de-DE" sz="1200" dirty="0" smtClean="0"/>
            </a:p>
            <a:p>
              <a:endParaRPr lang="de-DE" sz="1200" dirty="0" smtClean="0"/>
            </a:p>
            <a:p>
              <a:r>
                <a:rPr lang="de-DE" sz="1200" dirty="0" smtClean="0"/>
                <a:t>AUS</a:t>
              </a:r>
              <a:endParaRPr lang="de-DE" sz="1200" dirty="0"/>
            </a:p>
          </p:txBody>
        </p:sp>
      </p:grpSp>
      <p:sp>
        <p:nvSpPr>
          <p:cNvPr id="55" name="Inhaltsplatzhalter 7"/>
          <p:cNvSpPr txBox="1">
            <a:spLocks/>
          </p:cNvSpPr>
          <p:nvPr/>
        </p:nvSpPr>
        <p:spPr>
          <a:xfrm>
            <a:off x="303213" y="3498902"/>
            <a:ext cx="8509000" cy="1020199"/>
          </a:xfrm>
          <a:prstGeom prst="rect">
            <a:avLst/>
          </a:prstGeom>
        </p:spPr>
        <p:txBody>
          <a:bodyPr>
            <a:noAutofit/>
          </a:bodyPr>
          <a:lstStyle/>
          <a:p>
            <a:pPr marL="0" marR="0" lvl="0" indent="0" algn="l" defTabSz="457200" rtl="0" eaLnBrk="0" fontAlgn="base" latinLnBrk="0" hangingPunct="0">
              <a:lnSpc>
                <a:spcPct val="100000"/>
              </a:lnSpc>
              <a:spcBef>
                <a:spcPts val="1200"/>
              </a:spcBef>
              <a:spcAft>
                <a:spcPct val="0"/>
              </a:spcAft>
              <a:buClrTx/>
              <a:buSzTx/>
              <a:buFont typeface="Arial" charset="0"/>
              <a:buNone/>
              <a:tabLst/>
              <a:defRPr/>
            </a:pPr>
            <a:r>
              <a:rPr kumimoji="0" lang="de-DE" sz="1800" b="0" i="0" u="none" strike="noStrike" kern="1200" cap="none" spc="0" normalizeH="0" baseline="0" noProof="0" dirty="0" smtClean="0">
                <a:ln>
                  <a:noFill/>
                </a:ln>
                <a:solidFill>
                  <a:schemeClr val="tx1"/>
                </a:solidFill>
                <a:effectLst/>
                <a:uLnTx/>
                <a:uFillTx/>
                <a:latin typeface="Arial"/>
                <a:ea typeface="Geneva" pitchFamily="-109" charset="-128"/>
                <a:cs typeface="Arial"/>
              </a:rPr>
              <a:t>Beim Einstecken der Karte bleibt das Gerät im aktuellen Zustand. Wird die Karte herausgezogen, geht das Gerät in den energiesparenden</a:t>
            </a:r>
            <a:r>
              <a:rPr kumimoji="0" lang="de-DE" sz="1800" b="0" i="0" u="none" strike="noStrike" kern="1200" cap="none" spc="0" normalizeH="0" noProof="0" dirty="0" smtClean="0">
                <a:ln>
                  <a:noFill/>
                </a:ln>
                <a:solidFill>
                  <a:schemeClr val="tx1"/>
                </a:solidFill>
                <a:effectLst/>
                <a:uLnTx/>
                <a:uFillTx/>
                <a:latin typeface="Arial"/>
                <a:ea typeface="Geneva" pitchFamily="-109" charset="-128"/>
                <a:cs typeface="Arial"/>
              </a:rPr>
              <a:t> Betrieb</a:t>
            </a:r>
            <a:r>
              <a:rPr lang="de-DE" dirty="0" smtClean="0">
                <a:latin typeface="Arial"/>
                <a:ea typeface="Geneva" pitchFamily="-109" charset="-128"/>
                <a:cs typeface="Arial"/>
              </a:rPr>
              <a:t>, indem es im Kühlbetrieb den höchsten Sollwert bzw. im Heizbetrieb den niedrigsten Sollwert einstellt.</a:t>
            </a:r>
            <a:br>
              <a:rPr lang="de-DE" dirty="0" smtClean="0">
                <a:latin typeface="Arial"/>
                <a:ea typeface="Geneva" pitchFamily="-109" charset="-128"/>
                <a:cs typeface="Arial"/>
              </a:rPr>
            </a:br>
            <a:r>
              <a:rPr lang="de-DE" dirty="0" smtClean="0"/>
              <a:t>Sowohl </a:t>
            </a:r>
            <a:r>
              <a:rPr lang="de-DE" dirty="0" smtClean="0"/>
              <a:t>bei geöffnetem als auch bei geschlossenem Kontakt kann die Temperatur an der FB normal eingestellt werden.</a:t>
            </a:r>
            <a:endParaRPr kumimoji="0" lang="de-DE" sz="1800" b="0" i="0" u="none" strike="noStrike" kern="1200" cap="none" spc="0" normalizeH="0" baseline="0" noProof="0" dirty="0" smtClean="0">
              <a:ln>
                <a:noFill/>
              </a:ln>
              <a:solidFill>
                <a:schemeClr val="tx1"/>
              </a:solidFill>
              <a:effectLst/>
              <a:uLnTx/>
              <a:uFillTx/>
              <a:latin typeface="Arial"/>
              <a:ea typeface="Geneva" pitchFamily="-109" charset="-128"/>
              <a:cs typeface="Arial"/>
            </a:endParaRPr>
          </a:p>
        </p:txBody>
      </p:sp>
      <p:pic>
        <p:nvPicPr>
          <p:cNvPr id="56" name="Picture 2"/>
          <p:cNvPicPr>
            <a:picLocks noChangeAspect="1" noChangeArrowheads="1"/>
          </p:cNvPicPr>
          <p:nvPr/>
        </p:nvPicPr>
        <p:blipFill>
          <a:blip r:embed="rId2"/>
          <a:srcRect/>
          <a:stretch>
            <a:fillRect/>
          </a:stretch>
        </p:blipFill>
        <p:spPr bwMode="auto">
          <a:xfrm>
            <a:off x="2484761" y="5320144"/>
            <a:ext cx="4332096" cy="111361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Grp="1" noChangeArrowheads="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normAutofit/>
          </a:bodyPr>
          <a:lstStyle/>
          <a:p>
            <a:pPr marL="361950" indent="-361950" defTabSz="914400"/>
            <a:r>
              <a:rPr lang="de-DE" dirty="0" smtClean="0"/>
              <a:t>1.	Geräteeigene Kontakte</a:t>
            </a:r>
            <a:br>
              <a:rPr lang="de-DE" dirty="0" smtClean="0"/>
            </a:br>
            <a:r>
              <a:rPr lang="de-DE" dirty="0" smtClean="0">
                <a:solidFill>
                  <a:srgbClr val="FF0000"/>
                </a:solidFill>
              </a:rPr>
              <a:t>T10 (CN061)</a:t>
            </a:r>
            <a:endParaRPr lang="de-DE" altLang="ja-JP" dirty="0" smtClean="0">
              <a:solidFill>
                <a:srgbClr val="FF0000"/>
              </a:solidFill>
            </a:endParaRPr>
          </a:p>
        </p:txBody>
      </p:sp>
      <p:sp>
        <p:nvSpPr>
          <p:cNvPr id="38" name="CasellaDiTesto 37"/>
          <p:cNvSpPr txBox="1"/>
          <p:nvPr/>
        </p:nvSpPr>
        <p:spPr>
          <a:xfrm>
            <a:off x="251520" y="1124744"/>
            <a:ext cx="8496944"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T10-1/2 </a:t>
            </a:r>
            <a:r>
              <a:rPr lang="de-DE" dirty="0" smtClean="0">
                <a:latin typeface="Arial" pitchFamily="34" charset="0"/>
                <a:cs typeface="Arial" pitchFamily="34" charset="0"/>
              </a:rPr>
              <a:t>– Einstellung </a:t>
            </a:r>
            <a:r>
              <a:rPr lang="de-DE" dirty="0" smtClean="0">
                <a:latin typeface="Arial" pitchFamily="34" charset="0"/>
                <a:cs typeface="Arial" pitchFamily="34" charset="0"/>
              </a:rPr>
              <a:t>2E auf </a:t>
            </a:r>
            <a:r>
              <a:rPr lang="de-DE" dirty="0" smtClean="0">
                <a:latin typeface="Arial" pitchFamily="34" charset="0"/>
                <a:cs typeface="Arial" pitchFamily="34" charset="0"/>
              </a:rPr>
              <a:t>0002:</a:t>
            </a:r>
            <a:br>
              <a:rPr lang="de-DE" dirty="0" smtClean="0">
                <a:latin typeface="Arial" pitchFamily="34" charset="0"/>
                <a:cs typeface="Arial" pitchFamily="34" charset="0"/>
              </a:rPr>
            </a:br>
            <a:r>
              <a:rPr lang="de-DE" dirty="0" smtClean="0">
                <a:latin typeface="Arial" pitchFamily="34" charset="0"/>
                <a:cs typeface="Arial" pitchFamily="34" charset="0"/>
              </a:rPr>
              <a:t>Feueralarmeingang</a:t>
            </a:r>
            <a:endParaRPr lang="de-DE" dirty="0">
              <a:latin typeface="Arial" pitchFamily="34" charset="0"/>
              <a:cs typeface="Arial" pitchFamily="34" charset="0"/>
            </a:endParaRPr>
          </a:p>
        </p:txBody>
      </p:sp>
      <p:grpSp>
        <p:nvGrpSpPr>
          <p:cNvPr id="2" name="Gruppieren 33"/>
          <p:cNvGrpSpPr/>
          <p:nvPr/>
        </p:nvGrpSpPr>
        <p:grpSpPr>
          <a:xfrm>
            <a:off x="1351207" y="1951636"/>
            <a:ext cx="6372823" cy="1513465"/>
            <a:chOff x="1487233" y="4891319"/>
            <a:chExt cx="6372823" cy="1513465"/>
          </a:xfrm>
        </p:grpSpPr>
        <p:cxnSp>
          <p:nvCxnSpPr>
            <p:cNvPr id="46" name="Gerade Verbindung 45"/>
            <p:cNvCxnSpPr/>
            <p:nvPr/>
          </p:nvCxnSpPr>
          <p:spPr>
            <a:xfrm flipH="1">
              <a:off x="3060595" y="5577084"/>
              <a:ext cx="4685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Gerade Verbindung 46"/>
            <p:cNvCxnSpPr/>
            <p:nvPr/>
          </p:nvCxnSpPr>
          <p:spPr>
            <a:xfrm flipH="1">
              <a:off x="3529131" y="5032979"/>
              <a:ext cx="23275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Gerade Verbindung 47"/>
            <p:cNvCxnSpPr/>
            <p:nvPr/>
          </p:nvCxnSpPr>
          <p:spPr>
            <a:xfrm flipH="1">
              <a:off x="5856694" y="5577084"/>
              <a:ext cx="4685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Gerade Verbindung mit Pfeil 48"/>
            <p:cNvCxnSpPr/>
            <p:nvPr/>
          </p:nvCxnSpPr>
          <p:spPr>
            <a:xfrm>
              <a:off x="5856694" y="5032979"/>
              <a:ext cx="0" cy="544105"/>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50" name="Textfeld 49"/>
            <p:cNvSpPr txBox="1"/>
            <p:nvPr/>
          </p:nvSpPr>
          <p:spPr>
            <a:xfrm>
              <a:off x="2643458" y="5758453"/>
              <a:ext cx="1769844" cy="646331"/>
            </a:xfrm>
            <a:prstGeom prst="rect">
              <a:avLst/>
            </a:prstGeom>
            <a:noFill/>
          </p:spPr>
          <p:txBody>
            <a:bodyPr wrap="square" rtlCol="0">
              <a:spAutoFit/>
            </a:bodyPr>
            <a:lstStyle/>
            <a:p>
              <a:pPr algn="ctr"/>
              <a:r>
                <a:rPr lang="de-DE" sz="1200" dirty="0" smtClean="0"/>
                <a:t>Gerät AUS, Fernbedienung gesperrt (Zentral 1)</a:t>
              </a:r>
              <a:endParaRPr lang="de-DE" sz="1200" dirty="0"/>
            </a:p>
          </p:txBody>
        </p:sp>
        <p:sp>
          <p:nvSpPr>
            <p:cNvPr id="51" name="Textfeld 50"/>
            <p:cNvSpPr txBox="1"/>
            <p:nvPr/>
          </p:nvSpPr>
          <p:spPr>
            <a:xfrm>
              <a:off x="5070762" y="5758453"/>
              <a:ext cx="1602091" cy="461665"/>
            </a:xfrm>
            <a:prstGeom prst="rect">
              <a:avLst/>
            </a:prstGeom>
            <a:noFill/>
          </p:spPr>
          <p:txBody>
            <a:bodyPr wrap="square" rtlCol="0">
              <a:spAutoFit/>
            </a:bodyPr>
            <a:lstStyle/>
            <a:p>
              <a:pPr algn="ctr"/>
              <a:r>
                <a:rPr lang="de-DE" sz="1200" dirty="0" smtClean="0"/>
                <a:t>Fernbedienung freigegeben</a:t>
              </a:r>
              <a:endParaRPr lang="de-DE" sz="1200" dirty="0"/>
            </a:p>
          </p:txBody>
        </p:sp>
        <p:cxnSp>
          <p:nvCxnSpPr>
            <p:cNvPr id="52" name="Gerade Verbindung mit Pfeil 51"/>
            <p:cNvCxnSpPr/>
            <p:nvPr/>
          </p:nvCxnSpPr>
          <p:spPr>
            <a:xfrm flipV="1">
              <a:off x="3529131" y="5032979"/>
              <a:ext cx="0" cy="544105"/>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53" name="Textfeld 52"/>
            <p:cNvSpPr txBox="1"/>
            <p:nvPr/>
          </p:nvSpPr>
          <p:spPr>
            <a:xfrm>
              <a:off x="1487233" y="5206103"/>
              <a:ext cx="1467563" cy="276999"/>
            </a:xfrm>
            <a:prstGeom prst="rect">
              <a:avLst/>
            </a:prstGeom>
            <a:noFill/>
          </p:spPr>
          <p:txBody>
            <a:bodyPr wrap="square" rtlCol="0">
              <a:spAutoFit/>
            </a:bodyPr>
            <a:lstStyle/>
            <a:p>
              <a:pPr algn="ctr"/>
              <a:r>
                <a:rPr lang="de-DE" sz="1200" dirty="0" smtClean="0"/>
                <a:t>T10, Kontakte 1/2</a:t>
              </a:r>
              <a:endParaRPr lang="de-DE" sz="1200" dirty="0"/>
            </a:p>
          </p:txBody>
        </p:sp>
        <p:sp>
          <p:nvSpPr>
            <p:cNvPr id="54" name="Textfeld 53"/>
            <p:cNvSpPr txBox="1"/>
            <p:nvPr/>
          </p:nvSpPr>
          <p:spPr>
            <a:xfrm>
              <a:off x="6392493" y="4891319"/>
              <a:ext cx="1467563" cy="830997"/>
            </a:xfrm>
            <a:prstGeom prst="rect">
              <a:avLst/>
            </a:prstGeom>
            <a:noFill/>
          </p:spPr>
          <p:txBody>
            <a:bodyPr wrap="square" rtlCol="0">
              <a:spAutoFit/>
            </a:bodyPr>
            <a:lstStyle/>
            <a:p>
              <a:r>
                <a:rPr lang="de-DE" sz="1200" dirty="0" smtClean="0"/>
                <a:t>EIN</a:t>
              </a:r>
            </a:p>
            <a:p>
              <a:endParaRPr lang="de-DE" sz="1200" dirty="0" smtClean="0"/>
            </a:p>
            <a:p>
              <a:endParaRPr lang="de-DE" sz="1200" dirty="0" smtClean="0"/>
            </a:p>
            <a:p>
              <a:r>
                <a:rPr lang="de-DE" sz="1200" dirty="0" smtClean="0"/>
                <a:t>AUS</a:t>
              </a:r>
              <a:endParaRPr lang="de-DE" sz="1200" dirty="0"/>
            </a:p>
          </p:txBody>
        </p:sp>
      </p:grpSp>
      <p:sp>
        <p:nvSpPr>
          <p:cNvPr id="55" name="Inhaltsplatzhalter 7"/>
          <p:cNvSpPr txBox="1">
            <a:spLocks/>
          </p:cNvSpPr>
          <p:nvPr/>
        </p:nvSpPr>
        <p:spPr>
          <a:xfrm>
            <a:off x="303213" y="3597143"/>
            <a:ext cx="8509000" cy="1020199"/>
          </a:xfrm>
          <a:prstGeom prst="rect">
            <a:avLst/>
          </a:prstGeom>
        </p:spPr>
        <p:txBody>
          <a:bodyPr>
            <a:noAutofit/>
          </a:bodyPr>
          <a:lstStyle/>
          <a:p>
            <a:pPr marL="0" marR="0" lvl="0" indent="0" algn="l" defTabSz="457200" rtl="0" eaLnBrk="0" fontAlgn="base" latinLnBrk="0" hangingPunct="0">
              <a:lnSpc>
                <a:spcPct val="100000"/>
              </a:lnSpc>
              <a:spcBef>
                <a:spcPts val="1200"/>
              </a:spcBef>
              <a:spcAft>
                <a:spcPct val="0"/>
              </a:spcAft>
              <a:buClrTx/>
              <a:buSzTx/>
              <a:buFont typeface="Arial" charset="0"/>
              <a:buNone/>
              <a:tabLst/>
              <a:defRPr/>
            </a:pPr>
            <a:r>
              <a:rPr kumimoji="0" lang="de-DE" sz="1800" b="0" i="0" u="none" strike="noStrike" kern="1200" cap="none" spc="0" normalizeH="0" baseline="0" noProof="0" dirty="0" smtClean="0">
                <a:ln>
                  <a:noFill/>
                </a:ln>
                <a:solidFill>
                  <a:schemeClr val="tx1"/>
                </a:solidFill>
                <a:effectLst/>
                <a:uLnTx/>
                <a:uFillTx/>
                <a:latin typeface="Arial"/>
                <a:ea typeface="Geneva" pitchFamily="-109" charset="-128"/>
                <a:cs typeface="Arial"/>
              </a:rPr>
              <a:t>Bei dieser Einstellung spielt es keine Rolle, ob JP001 durchtrennt ist</a:t>
            </a:r>
            <a:r>
              <a:rPr kumimoji="0" lang="de-DE" sz="1800" b="0" i="0" u="none" strike="noStrike" kern="1200" cap="none" spc="0" normalizeH="0" noProof="0" dirty="0" smtClean="0">
                <a:ln>
                  <a:noFill/>
                </a:ln>
                <a:solidFill>
                  <a:schemeClr val="tx1"/>
                </a:solidFill>
                <a:effectLst/>
                <a:uLnTx/>
                <a:uFillTx/>
                <a:latin typeface="Arial"/>
                <a:ea typeface="Geneva" pitchFamily="-109" charset="-128"/>
                <a:cs typeface="Arial"/>
              </a:rPr>
              <a:t> oder nicht. Beim Öffnen des Kontakts wird das Gerät ausgeschaltet, die Fernbedienung kann es erst wieder einschalten, wenn der Kontakt wieder geöffnet wird.</a:t>
            </a:r>
            <a:endParaRPr kumimoji="0" lang="de-DE" sz="1800" b="0" i="0" u="none" strike="noStrike" kern="1200" cap="none" spc="0" normalizeH="0" baseline="0" noProof="0" dirty="0" smtClean="0">
              <a:ln>
                <a:noFill/>
              </a:ln>
              <a:solidFill>
                <a:schemeClr val="tx1"/>
              </a:solidFill>
              <a:effectLst/>
              <a:uLnTx/>
              <a:uFillTx/>
              <a:latin typeface="Arial"/>
              <a:ea typeface="Geneva" pitchFamily="-109" charset="-128"/>
              <a:cs typeface="Arial"/>
            </a:endParaRPr>
          </a:p>
        </p:txBody>
      </p:sp>
      <p:pic>
        <p:nvPicPr>
          <p:cNvPr id="56" name="Picture 2"/>
          <p:cNvPicPr>
            <a:picLocks noChangeAspect="1" noChangeArrowheads="1"/>
          </p:cNvPicPr>
          <p:nvPr/>
        </p:nvPicPr>
        <p:blipFill>
          <a:blip r:embed="rId2"/>
          <a:srcRect r="30537"/>
          <a:stretch>
            <a:fillRect/>
          </a:stretch>
        </p:blipFill>
        <p:spPr bwMode="auto">
          <a:xfrm>
            <a:off x="3081764" y="4957408"/>
            <a:ext cx="3009196" cy="111361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ieren 33"/>
          <p:cNvGrpSpPr/>
          <p:nvPr/>
        </p:nvGrpSpPr>
        <p:grpSpPr>
          <a:xfrm>
            <a:off x="271464" y="2143284"/>
            <a:ext cx="4515174" cy="3290809"/>
            <a:chOff x="271464" y="2143284"/>
            <a:chExt cx="4515174" cy="3290809"/>
          </a:xfrm>
        </p:grpSpPr>
        <p:grpSp>
          <p:nvGrpSpPr>
            <p:cNvPr id="3" name="Gruppo 20"/>
            <p:cNvGrpSpPr/>
            <p:nvPr/>
          </p:nvGrpSpPr>
          <p:grpSpPr>
            <a:xfrm>
              <a:off x="271464" y="2143284"/>
              <a:ext cx="4515174" cy="3185123"/>
              <a:chOff x="271464" y="2410690"/>
              <a:chExt cx="4515174" cy="3185123"/>
            </a:xfrm>
          </p:grpSpPr>
          <p:pic>
            <p:nvPicPr>
              <p:cNvPr id="1026" name="Picture 2"/>
              <p:cNvPicPr>
                <a:picLocks noChangeAspect="1" noChangeArrowheads="1"/>
              </p:cNvPicPr>
              <p:nvPr/>
            </p:nvPicPr>
            <p:blipFill>
              <a:blip r:embed="rId2"/>
              <a:srcRect/>
              <a:stretch>
                <a:fillRect/>
              </a:stretch>
            </p:blipFill>
            <p:spPr bwMode="auto">
              <a:xfrm>
                <a:off x="271464" y="2410690"/>
                <a:ext cx="4515174" cy="3185123"/>
              </a:xfrm>
              <a:prstGeom prst="rect">
                <a:avLst/>
              </a:prstGeom>
              <a:noFill/>
              <a:ln w="9525">
                <a:noFill/>
                <a:miter lim="800000"/>
                <a:headEnd/>
                <a:tailEnd/>
              </a:ln>
            </p:spPr>
          </p:pic>
          <p:sp>
            <p:nvSpPr>
              <p:cNvPr id="9" name="Rettangolo 8"/>
              <p:cNvSpPr/>
              <p:nvPr/>
            </p:nvSpPr>
            <p:spPr>
              <a:xfrm>
                <a:off x="1152939" y="4224135"/>
                <a:ext cx="608274" cy="16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700" dirty="0" smtClean="0">
                    <a:solidFill>
                      <a:schemeClr val="tx1"/>
                    </a:solidFill>
                    <a:latin typeface="Arial" pitchFamily="34" charset="0"/>
                    <a:cs typeface="Arial" pitchFamily="34" charset="0"/>
                  </a:rPr>
                  <a:t>EIN / AUS</a:t>
                </a:r>
                <a:endParaRPr lang="de-DE" sz="700" dirty="0">
                  <a:solidFill>
                    <a:schemeClr val="tx1"/>
                  </a:solidFill>
                  <a:latin typeface="Arial" pitchFamily="34" charset="0"/>
                  <a:cs typeface="Arial" pitchFamily="34" charset="0"/>
                </a:endParaRPr>
              </a:p>
            </p:txBody>
          </p:sp>
          <p:sp>
            <p:nvSpPr>
              <p:cNvPr id="12" name="Rettangolo 11"/>
              <p:cNvSpPr/>
              <p:nvPr/>
            </p:nvSpPr>
            <p:spPr>
              <a:xfrm>
                <a:off x="612177" y="4363282"/>
                <a:ext cx="1149036" cy="136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700" smtClean="0">
                    <a:solidFill>
                      <a:schemeClr val="tx1"/>
                    </a:solidFill>
                    <a:latin typeface="Arial" pitchFamily="34" charset="0"/>
                    <a:cs typeface="Arial" pitchFamily="34" charset="0"/>
                  </a:rPr>
                  <a:t>Gemeinsamer (-)</a:t>
                </a:r>
                <a:endParaRPr lang="de-DE" sz="700">
                  <a:solidFill>
                    <a:schemeClr val="tx1"/>
                  </a:solidFill>
                  <a:latin typeface="Arial" pitchFamily="34" charset="0"/>
                  <a:cs typeface="Arial" pitchFamily="34" charset="0"/>
                </a:endParaRPr>
              </a:p>
            </p:txBody>
          </p:sp>
          <p:sp>
            <p:nvSpPr>
              <p:cNvPr id="13" name="Rettangolo 12"/>
              <p:cNvSpPr/>
              <p:nvPr/>
            </p:nvSpPr>
            <p:spPr>
              <a:xfrm>
                <a:off x="1152939" y="4502429"/>
                <a:ext cx="608274" cy="139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700" smtClean="0">
                    <a:solidFill>
                      <a:schemeClr val="tx1"/>
                    </a:solidFill>
                    <a:latin typeface="Arial" pitchFamily="34" charset="0"/>
                    <a:cs typeface="Arial" pitchFamily="34" charset="0"/>
                  </a:rPr>
                  <a:t>FB-Sperre</a:t>
                </a:r>
                <a:endParaRPr lang="de-DE" sz="700">
                  <a:solidFill>
                    <a:schemeClr val="tx1"/>
                  </a:solidFill>
                  <a:latin typeface="Arial" pitchFamily="34" charset="0"/>
                  <a:cs typeface="Arial" pitchFamily="34" charset="0"/>
                </a:endParaRPr>
              </a:p>
            </p:txBody>
          </p:sp>
          <p:sp>
            <p:nvSpPr>
              <p:cNvPr id="14" name="Rettangolo 13"/>
              <p:cNvSpPr/>
              <p:nvPr/>
            </p:nvSpPr>
            <p:spPr>
              <a:xfrm>
                <a:off x="500932" y="4641576"/>
                <a:ext cx="1260281" cy="139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700" smtClean="0">
                    <a:solidFill>
                      <a:schemeClr val="tx1"/>
                    </a:solidFill>
                    <a:latin typeface="Arial" pitchFamily="34" charset="0"/>
                    <a:cs typeface="Arial" pitchFamily="34" charset="0"/>
                  </a:rPr>
                  <a:t>Betriebsausgang (12 V)</a:t>
                </a:r>
                <a:endParaRPr lang="de-DE" sz="700">
                  <a:solidFill>
                    <a:schemeClr val="tx1"/>
                  </a:solidFill>
                  <a:latin typeface="Arial" pitchFamily="34" charset="0"/>
                  <a:cs typeface="Arial" pitchFamily="34" charset="0"/>
                </a:endParaRPr>
              </a:p>
            </p:txBody>
          </p:sp>
          <p:sp>
            <p:nvSpPr>
              <p:cNvPr id="15" name="Rettangolo 14"/>
              <p:cNvSpPr/>
              <p:nvPr/>
            </p:nvSpPr>
            <p:spPr>
              <a:xfrm>
                <a:off x="663866" y="4780723"/>
                <a:ext cx="1097347" cy="139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700" smtClean="0">
                    <a:solidFill>
                      <a:schemeClr val="tx1"/>
                    </a:solidFill>
                    <a:latin typeface="Arial" pitchFamily="34" charset="0"/>
                    <a:cs typeface="Arial" pitchFamily="34" charset="0"/>
                  </a:rPr>
                  <a:t>Gemeinsamer (+)</a:t>
                </a:r>
                <a:endParaRPr lang="de-DE" sz="700">
                  <a:solidFill>
                    <a:schemeClr val="tx1"/>
                  </a:solidFill>
                  <a:latin typeface="Arial" pitchFamily="34" charset="0"/>
                  <a:cs typeface="Arial" pitchFamily="34" charset="0"/>
                </a:endParaRPr>
              </a:p>
            </p:txBody>
          </p:sp>
          <p:sp>
            <p:nvSpPr>
              <p:cNvPr id="16" name="Rettangolo 15"/>
              <p:cNvSpPr/>
              <p:nvPr/>
            </p:nvSpPr>
            <p:spPr>
              <a:xfrm>
                <a:off x="500932" y="4919870"/>
                <a:ext cx="1260281" cy="139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700" smtClean="0">
                    <a:solidFill>
                      <a:schemeClr val="tx1"/>
                    </a:solidFill>
                    <a:latin typeface="Arial" pitchFamily="34" charset="0"/>
                    <a:cs typeface="Arial" pitchFamily="34" charset="0"/>
                  </a:rPr>
                  <a:t>Alarmausgang (12V)</a:t>
                </a:r>
                <a:endParaRPr lang="de-DE" sz="700">
                  <a:solidFill>
                    <a:schemeClr val="tx1"/>
                  </a:solidFill>
                  <a:latin typeface="Arial" pitchFamily="34" charset="0"/>
                  <a:cs typeface="Arial" pitchFamily="34" charset="0"/>
                </a:endParaRPr>
              </a:p>
            </p:txBody>
          </p:sp>
          <p:sp>
            <p:nvSpPr>
              <p:cNvPr id="17" name="Rettangolo 16"/>
              <p:cNvSpPr/>
              <p:nvPr/>
            </p:nvSpPr>
            <p:spPr>
              <a:xfrm>
                <a:off x="1439190" y="3665551"/>
                <a:ext cx="1188721" cy="139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smtClean="0">
                    <a:solidFill>
                      <a:schemeClr val="tx1"/>
                    </a:solidFill>
                    <a:latin typeface="Arial" pitchFamily="34" charset="0"/>
                    <a:cs typeface="Arial" pitchFamily="34" charset="0"/>
                  </a:rPr>
                  <a:t>Fensterkontakt</a:t>
                </a:r>
                <a:endParaRPr lang="de-DE" sz="700">
                  <a:solidFill>
                    <a:schemeClr val="tx1"/>
                  </a:solidFill>
                  <a:latin typeface="Arial" pitchFamily="34" charset="0"/>
                  <a:cs typeface="Arial" pitchFamily="34" charset="0"/>
                </a:endParaRPr>
              </a:p>
            </p:txBody>
          </p:sp>
          <p:sp>
            <p:nvSpPr>
              <p:cNvPr id="18" name="Rettangolo 17"/>
              <p:cNvSpPr/>
              <p:nvPr/>
            </p:nvSpPr>
            <p:spPr>
              <a:xfrm>
                <a:off x="1459070" y="3931920"/>
                <a:ext cx="1188721" cy="230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smtClean="0">
                    <a:solidFill>
                      <a:schemeClr val="tx1"/>
                    </a:solidFill>
                    <a:latin typeface="Arial" pitchFamily="34" charset="0"/>
                    <a:cs typeface="Arial" pitchFamily="34" charset="0"/>
                  </a:rPr>
                  <a:t>T10-Stecker</a:t>
                </a:r>
                <a:endParaRPr lang="de-DE" sz="700">
                  <a:solidFill>
                    <a:schemeClr val="tx1"/>
                  </a:solidFill>
                  <a:latin typeface="Arial" pitchFamily="34" charset="0"/>
                  <a:cs typeface="Arial" pitchFamily="34" charset="0"/>
                </a:endParaRPr>
              </a:p>
            </p:txBody>
          </p:sp>
          <p:sp>
            <p:nvSpPr>
              <p:cNvPr id="19" name="Rettangolo 18"/>
              <p:cNvSpPr/>
              <p:nvPr/>
            </p:nvSpPr>
            <p:spPr>
              <a:xfrm>
                <a:off x="3152698" y="4387135"/>
                <a:ext cx="1188721" cy="230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smtClean="0">
                    <a:solidFill>
                      <a:schemeClr val="tx1"/>
                    </a:solidFill>
                    <a:latin typeface="Arial" pitchFamily="34" charset="0"/>
                    <a:cs typeface="Arial" pitchFamily="34" charset="0"/>
                  </a:rPr>
                  <a:t>Kartenkontakt</a:t>
                </a:r>
                <a:endParaRPr lang="de-DE" sz="700">
                  <a:solidFill>
                    <a:schemeClr val="tx1"/>
                  </a:solidFill>
                  <a:latin typeface="Arial" pitchFamily="34" charset="0"/>
                  <a:cs typeface="Arial" pitchFamily="34" charset="0"/>
                </a:endParaRPr>
              </a:p>
            </p:txBody>
          </p:sp>
        </p:grpSp>
        <p:sp>
          <p:nvSpPr>
            <p:cNvPr id="20" name="Rettangolo 19"/>
            <p:cNvSpPr/>
            <p:nvPr/>
          </p:nvSpPr>
          <p:spPr>
            <a:xfrm>
              <a:off x="271464" y="4889594"/>
              <a:ext cx="4179886" cy="5444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900" dirty="0" smtClean="0">
                  <a:solidFill>
                    <a:schemeClr val="tx1"/>
                  </a:solidFill>
                  <a:latin typeface="Arial" pitchFamily="34" charset="0"/>
                  <a:cs typeface="Arial" pitchFamily="34" charset="0"/>
                </a:rPr>
                <a:t>Kein Gast im Raum (Karte nicht eingeführt), Fenster geschlossen:</a:t>
              </a:r>
            </a:p>
            <a:p>
              <a:r>
                <a:rPr lang="de-DE" sz="900" dirty="0" smtClean="0">
                  <a:solidFill>
                    <a:schemeClr val="tx1"/>
                  </a:solidFill>
                  <a:latin typeface="Arial" pitchFamily="34" charset="0"/>
                  <a:cs typeface="Arial" pitchFamily="34" charset="0"/>
                </a:rPr>
                <a:t>Innengerät ist AUS, Fernbedienung ist gesperrt (keine Funktion zulässig)</a:t>
              </a:r>
            </a:p>
          </p:txBody>
        </p:sp>
      </p:grpSp>
      <p:grpSp>
        <p:nvGrpSpPr>
          <p:cNvPr id="4" name="Gruppo 33"/>
          <p:cNvGrpSpPr/>
          <p:nvPr/>
        </p:nvGrpSpPr>
        <p:grpSpPr>
          <a:xfrm>
            <a:off x="4704151" y="2389851"/>
            <a:ext cx="4255603" cy="3046040"/>
            <a:chOff x="4704151" y="2674509"/>
            <a:chExt cx="4255603" cy="3046040"/>
          </a:xfrm>
        </p:grpSpPr>
        <p:pic>
          <p:nvPicPr>
            <p:cNvPr id="1027" name="Picture 3"/>
            <p:cNvPicPr>
              <a:picLocks noChangeAspect="1" noChangeArrowheads="1"/>
            </p:cNvPicPr>
            <p:nvPr/>
          </p:nvPicPr>
          <p:blipFill>
            <a:blip r:embed="rId3"/>
            <a:srcRect/>
            <a:stretch>
              <a:fillRect/>
            </a:stretch>
          </p:blipFill>
          <p:spPr bwMode="auto">
            <a:xfrm>
              <a:off x="4704151" y="2674509"/>
              <a:ext cx="4137924" cy="2888919"/>
            </a:xfrm>
            <a:prstGeom prst="rect">
              <a:avLst/>
            </a:prstGeom>
            <a:noFill/>
            <a:ln w="9525">
              <a:noFill/>
              <a:miter lim="800000"/>
              <a:headEnd/>
              <a:tailEnd/>
            </a:ln>
          </p:spPr>
        </p:pic>
        <p:sp>
          <p:nvSpPr>
            <p:cNvPr id="23" name="Rettangolo 22"/>
            <p:cNvSpPr/>
            <p:nvPr/>
          </p:nvSpPr>
          <p:spPr>
            <a:xfrm>
              <a:off x="4786637" y="5153818"/>
              <a:ext cx="4173117" cy="5667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900" dirty="0" smtClean="0">
                  <a:solidFill>
                    <a:schemeClr val="tx1"/>
                  </a:solidFill>
                  <a:latin typeface="Arial" pitchFamily="34" charset="0"/>
                  <a:cs typeface="Arial" pitchFamily="34" charset="0"/>
                </a:rPr>
                <a:t>Gast im Raum (Karte eingeführt), Fenster geschlossen:</a:t>
              </a:r>
            </a:p>
            <a:p>
              <a:r>
                <a:rPr lang="de-DE" sz="900" dirty="0" smtClean="0">
                  <a:solidFill>
                    <a:schemeClr val="tx1"/>
                  </a:solidFill>
                  <a:latin typeface="Arial" pitchFamily="34" charset="0"/>
                  <a:cs typeface="Arial" pitchFamily="34" charset="0"/>
                </a:rPr>
                <a:t>Innengerät kann durch Gast eingeschaltet werden, Fernbedienung ist freigegeben (alle Funktionen zulässig)</a:t>
              </a:r>
            </a:p>
          </p:txBody>
        </p:sp>
        <p:sp>
          <p:nvSpPr>
            <p:cNvPr id="24" name="Rettangolo 23"/>
            <p:cNvSpPr/>
            <p:nvPr/>
          </p:nvSpPr>
          <p:spPr>
            <a:xfrm>
              <a:off x="5718491" y="3649214"/>
              <a:ext cx="1188721" cy="139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smtClean="0">
                  <a:solidFill>
                    <a:schemeClr val="tx1"/>
                  </a:solidFill>
                  <a:latin typeface="Arial" pitchFamily="34" charset="0"/>
                  <a:cs typeface="Arial" pitchFamily="34" charset="0"/>
                </a:rPr>
                <a:t>Fensterkontakt</a:t>
              </a:r>
              <a:endParaRPr lang="de-DE" sz="700">
                <a:solidFill>
                  <a:schemeClr val="tx1"/>
                </a:solidFill>
                <a:latin typeface="Arial" pitchFamily="34" charset="0"/>
                <a:cs typeface="Arial" pitchFamily="34" charset="0"/>
              </a:endParaRPr>
            </a:p>
          </p:txBody>
        </p:sp>
        <p:sp>
          <p:nvSpPr>
            <p:cNvPr id="26" name="Rettangolo 25"/>
            <p:cNvSpPr/>
            <p:nvPr/>
          </p:nvSpPr>
          <p:spPr>
            <a:xfrm>
              <a:off x="5735743" y="3927863"/>
              <a:ext cx="1188721" cy="230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smtClean="0">
                  <a:solidFill>
                    <a:schemeClr val="tx1"/>
                  </a:solidFill>
                  <a:latin typeface="Arial" pitchFamily="34" charset="0"/>
                  <a:cs typeface="Arial" pitchFamily="34" charset="0"/>
                </a:rPr>
                <a:t>T10-Stecker</a:t>
              </a:r>
              <a:endParaRPr lang="de-DE" sz="700">
                <a:solidFill>
                  <a:schemeClr val="tx1"/>
                </a:solidFill>
                <a:latin typeface="Arial" pitchFamily="34" charset="0"/>
                <a:cs typeface="Arial" pitchFamily="34" charset="0"/>
              </a:endParaRPr>
            </a:p>
          </p:txBody>
        </p:sp>
        <p:sp>
          <p:nvSpPr>
            <p:cNvPr id="33" name="Rettangolo 32"/>
            <p:cNvSpPr/>
            <p:nvPr/>
          </p:nvSpPr>
          <p:spPr>
            <a:xfrm>
              <a:off x="7411074" y="4401519"/>
              <a:ext cx="1188721" cy="230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smtClean="0">
                  <a:solidFill>
                    <a:schemeClr val="tx1"/>
                  </a:solidFill>
                  <a:latin typeface="Arial" pitchFamily="34" charset="0"/>
                  <a:cs typeface="Arial" pitchFamily="34" charset="0"/>
                </a:rPr>
                <a:t>Kartenkontakt</a:t>
              </a:r>
              <a:endParaRPr lang="de-DE" sz="700">
                <a:solidFill>
                  <a:schemeClr val="tx1"/>
                </a:solidFill>
                <a:latin typeface="Arial" pitchFamily="34" charset="0"/>
                <a:cs typeface="Arial" pitchFamily="34" charset="0"/>
              </a:endParaRPr>
            </a:p>
          </p:txBody>
        </p:sp>
        <p:sp>
          <p:nvSpPr>
            <p:cNvPr id="39" name="Rettangolo 38"/>
            <p:cNvSpPr/>
            <p:nvPr/>
          </p:nvSpPr>
          <p:spPr>
            <a:xfrm>
              <a:off x="4857258" y="4073706"/>
              <a:ext cx="357303" cy="2192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smtClean="0">
                  <a:solidFill>
                    <a:schemeClr val="tx1"/>
                  </a:solidFill>
                  <a:latin typeface="Arial" pitchFamily="34" charset="0"/>
                  <a:cs typeface="Arial" pitchFamily="34" charset="0"/>
                </a:rPr>
                <a:t>JA</a:t>
              </a:r>
              <a:endParaRPr lang="de-DE" sz="700">
                <a:solidFill>
                  <a:schemeClr val="tx1"/>
                </a:solidFill>
                <a:latin typeface="Arial" pitchFamily="34" charset="0"/>
                <a:cs typeface="Arial" pitchFamily="34" charset="0"/>
              </a:endParaRPr>
            </a:p>
          </p:txBody>
        </p:sp>
      </p:grpSp>
      <p:cxnSp>
        <p:nvCxnSpPr>
          <p:cNvPr id="36" name="Connettore 1 35"/>
          <p:cNvCxnSpPr/>
          <p:nvPr/>
        </p:nvCxnSpPr>
        <p:spPr>
          <a:xfrm>
            <a:off x="4704151" y="1751162"/>
            <a:ext cx="0" cy="4256320"/>
          </a:xfrm>
          <a:prstGeom prst="line">
            <a:avLst/>
          </a:prstGeom>
        </p:spPr>
        <p:style>
          <a:lnRef idx="2">
            <a:schemeClr val="accent1"/>
          </a:lnRef>
          <a:fillRef idx="0">
            <a:schemeClr val="accent1"/>
          </a:fillRef>
          <a:effectRef idx="1">
            <a:schemeClr val="accent1"/>
          </a:effectRef>
          <a:fontRef idx="minor">
            <a:schemeClr val="tx1"/>
          </a:fontRef>
        </p:style>
      </p:cxnSp>
      <p:sp>
        <p:nvSpPr>
          <p:cNvPr id="37" name="Rectangle 2"/>
          <p:cNvSpPr>
            <a:spLocks noGrp="1" noChangeArrowheads="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normAutofit/>
          </a:bodyPr>
          <a:lstStyle/>
          <a:p>
            <a:pPr marL="361950" indent="-361950" defTabSz="914400"/>
            <a:r>
              <a:rPr lang="de-DE" dirty="0" smtClean="0"/>
              <a:t>1.	Geräteeigene Kontakte</a:t>
            </a:r>
            <a:br>
              <a:rPr lang="de-DE" dirty="0" smtClean="0"/>
            </a:br>
            <a:r>
              <a:rPr lang="de-DE" dirty="0" smtClean="0">
                <a:solidFill>
                  <a:srgbClr val="FF0000"/>
                </a:solidFill>
              </a:rPr>
              <a:t>T10 (CN061)</a:t>
            </a:r>
            <a:endParaRPr lang="de-DE" altLang="ja-JP" dirty="0" smtClean="0">
              <a:solidFill>
                <a:srgbClr val="FF0000"/>
              </a:solidFill>
            </a:endParaRPr>
          </a:p>
        </p:txBody>
      </p:sp>
      <p:sp>
        <p:nvSpPr>
          <p:cNvPr id="38" name="CasellaDiTesto 37"/>
          <p:cNvSpPr txBox="1"/>
          <p:nvPr/>
        </p:nvSpPr>
        <p:spPr>
          <a:xfrm>
            <a:off x="251520" y="1124744"/>
            <a:ext cx="8496944"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T10 – Karten- und </a:t>
            </a:r>
            <a:r>
              <a:rPr lang="de-DE" dirty="0" smtClean="0">
                <a:latin typeface="Arial" pitchFamily="34" charset="0"/>
                <a:cs typeface="Arial" pitchFamily="34" charset="0"/>
              </a:rPr>
              <a:t>Fensterkontakt – </a:t>
            </a:r>
            <a:r>
              <a:rPr lang="de-DE" dirty="0" smtClean="0">
                <a:latin typeface="Arial" pitchFamily="34" charset="0"/>
                <a:cs typeface="Arial" pitchFamily="34" charset="0"/>
              </a:rPr>
              <a:t>Beispiel </a:t>
            </a:r>
            <a:r>
              <a:rPr lang="de-DE" dirty="0" smtClean="0">
                <a:latin typeface="Arial" pitchFamily="34" charset="0"/>
                <a:cs typeface="Arial" pitchFamily="34" charset="0"/>
              </a:rPr>
              <a:t>4 </a:t>
            </a:r>
            <a:br>
              <a:rPr lang="de-DE" dirty="0" smtClean="0">
                <a:latin typeface="Arial" pitchFamily="34" charset="0"/>
                <a:cs typeface="Arial" pitchFamily="34" charset="0"/>
              </a:rPr>
            </a:br>
            <a:r>
              <a:rPr lang="de-DE" dirty="0" smtClean="0">
                <a:latin typeface="Arial" pitchFamily="34" charset="0"/>
                <a:cs typeface="Arial" pitchFamily="34" charset="0"/>
              </a:rPr>
              <a:t>(</a:t>
            </a:r>
            <a:r>
              <a:rPr lang="de-DE" dirty="0" smtClean="0">
                <a:latin typeface="Arial" pitchFamily="34" charset="0"/>
                <a:cs typeface="Arial" pitchFamily="34" charset="0"/>
              </a:rPr>
              <a:t>JP001 durchtrennt, </a:t>
            </a:r>
            <a:r>
              <a:rPr lang="de-DE" dirty="0" smtClean="0">
                <a:latin typeface="Arial" pitchFamily="34" charset="0"/>
                <a:cs typeface="Arial" pitchFamily="34" charset="0"/>
              </a:rPr>
              <a:t>Einstellung </a:t>
            </a:r>
            <a:r>
              <a:rPr lang="de-DE" dirty="0" smtClean="0">
                <a:latin typeface="Arial" pitchFamily="34" charset="0"/>
                <a:cs typeface="Arial" pitchFamily="34" charset="0"/>
              </a:rPr>
              <a:t>2E </a:t>
            </a:r>
            <a:r>
              <a:rPr lang="de-DE" dirty="0" smtClean="0">
                <a:latin typeface="Arial" pitchFamily="34" charset="0"/>
                <a:cs typeface="Arial" pitchFamily="34" charset="0"/>
                <a:sym typeface="Wingdings" pitchFamily="2" charset="2"/>
              </a:rPr>
              <a:t>auf 0000</a:t>
            </a:r>
            <a:r>
              <a:rPr lang="de-DE" dirty="0" smtClean="0">
                <a:latin typeface="Arial" pitchFamily="34" charset="0"/>
                <a:cs typeface="Arial" pitchFamily="34" charset="0"/>
              </a:rPr>
              <a:t>) </a:t>
            </a:r>
            <a:endParaRPr lang="de-DE" dirty="0">
              <a:latin typeface="Arial" pitchFamily="34" charset="0"/>
              <a:cs typeface="Arial" pitchFamily="34" charset="0"/>
            </a:endParaRPr>
          </a:p>
        </p:txBody>
      </p:sp>
      <p:sp>
        <p:nvSpPr>
          <p:cNvPr id="35" name="Rettangolo 8"/>
          <p:cNvSpPr/>
          <p:nvPr/>
        </p:nvSpPr>
        <p:spPr>
          <a:xfrm>
            <a:off x="5438644" y="3934516"/>
            <a:ext cx="608274" cy="139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700" dirty="0" smtClean="0">
                <a:solidFill>
                  <a:schemeClr val="tx1"/>
                </a:solidFill>
                <a:latin typeface="Arial" pitchFamily="34" charset="0"/>
                <a:cs typeface="Arial" pitchFamily="34" charset="0"/>
              </a:rPr>
              <a:t>EIN / AUS</a:t>
            </a:r>
            <a:endParaRPr lang="de-DE" sz="700" dirty="0">
              <a:solidFill>
                <a:schemeClr val="tx1"/>
              </a:solidFill>
              <a:latin typeface="Arial" pitchFamily="34" charset="0"/>
              <a:cs typeface="Arial" pitchFamily="34" charset="0"/>
            </a:endParaRPr>
          </a:p>
        </p:txBody>
      </p:sp>
      <p:sp>
        <p:nvSpPr>
          <p:cNvPr id="40" name="Rettangolo 11"/>
          <p:cNvSpPr/>
          <p:nvPr/>
        </p:nvSpPr>
        <p:spPr>
          <a:xfrm>
            <a:off x="4897882" y="4073663"/>
            <a:ext cx="1149036" cy="136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700" smtClean="0">
                <a:solidFill>
                  <a:schemeClr val="tx1"/>
                </a:solidFill>
                <a:latin typeface="Arial" pitchFamily="34" charset="0"/>
                <a:cs typeface="Arial" pitchFamily="34" charset="0"/>
              </a:rPr>
              <a:t>Gemeinsamer (-)</a:t>
            </a:r>
            <a:endParaRPr lang="de-DE" sz="700">
              <a:solidFill>
                <a:schemeClr val="tx1"/>
              </a:solidFill>
              <a:latin typeface="Arial" pitchFamily="34" charset="0"/>
              <a:cs typeface="Arial" pitchFamily="34" charset="0"/>
            </a:endParaRPr>
          </a:p>
        </p:txBody>
      </p:sp>
      <p:sp>
        <p:nvSpPr>
          <p:cNvPr id="41" name="Rettangolo 12"/>
          <p:cNvSpPr/>
          <p:nvPr/>
        </p:nvSpPr>
        <p:spPr>
          <a:xfrm>
            <a:off x="5438644" y="4212810"/>
            <a:ext cx="608274" cy="139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700" smtClean="0">
                <a:solidFill>
                  <a:schemeClr val="tx1"/>
                </a:solidFill>
                <a:latin typeface="Arial" pitchFamily="34" charset="0"/>
                <a:cs typeface="Arial" pitchFamily="34" charset="0"/>
              </a:rPr>
              <a:t>FB-Sperre</a:t>
            </a:r>
            <a:endParaRPr lang="de-DE" sz="700">
              <a:solidFill>
                <a:schemeClr val="tx1"/>
              </a:solidFill>
              <a:latin typeface="Arial" pitchFamily="34" charset="0"/>
              <a:cs typeface="Arial" pitchFamily="34" charset="0"/>
            </a:endParaRPr>
          </a:p>
        </p:txBody>
      </p:sp>
      <p:sp>
        <p:nvSpPr>
          <p:cNvPr id="42" name="Rettangolo 13"/>
          <p:cNvSpPr/>
          <p:nvPr/>
        </p:nvSpPr>
        <p:spPr>
          <a:xfrm>
            <a:off x="4786637" y="4351957"/>
            <a:ext cx="1260281" cy="139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700" smtClean="0">
                <a:solidFill>
                  <a:schemeClr val="tx1"/>
                </a:solidFill>
                <a:latin typeface="Arial" pitchFamily="34" charset="0"/>
                <a:cs typeface="Arial" pitchFamily="34" charset="0"/>
              </a:rPr>
              <a:t>Betriebsausgang (12 V)</a:t>
            </a:r>
            <a:endParaRPr lang="de-DE" sz="700">
              <a:solidFill>
                <a:schemeClr val="tx1"/>
              </a:solidFill>
              <a:latin typeface="Arial" pitchFamily="34" charset="0"/>
              <a:cs typeface="Arial" pitchFamily="34" charset="0"/>
            </a:endParaRPr>
          </a:p>
        </p:txBody>
      </p:sp>
      <p:sp>
        <p:nvSpPr>
          <p:cNvPr id="43" name="Rettangolo 14"/>
          <p:cNvSpPr/>
          <p:nvPr/>
        </p:nvSpPr>
        <p:spPr>
          <a:xfrm>
            <a:off x="4949571" y="4491104"/>
            <a:ext cx="1097347" cy="139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700" smtClean="0">
                <a:solidFill>
                  <a:schemeClr val="tx1"/>
                </a:solidFill>
                <a:latin typeface="Arial" pitchFamily="34" charset="0"/>
                <a:cs typeface="Arial" pitchFamily="34" charset="0"/>
              </a:rPr>
              <a:t>Gemeinsamer (+)</a:t>
            </a:r>
            <a:endParaRPr lang="de-DE" sz="700">
              <a:solidFill>
                <a:schemeClr val="tx1"/>
              </a:solidFill>
              <a:latin typeface="Arial" pitchFamily="34" charset="0"/>
              <a:cs typeface="Arial" pitchFamily="34" charset="0"/>
            </a:endParaRPr>
          </a:p>
        </p:txBody>
      </p:sp>
      <p:sp>
        <p:nvSpPr>
          <p:cNvPr id="44" name="Rettangolo 15"/>
          <p:cNvSpPr/>
          <p:nvPr/>
        </p:nvSpPr>
        <p:spPr>
          <a:xfrm>
            <a:off x="4786637" y="4630251"/>
            <a:ext cx="1260281" cy="139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700" smtClean="0">
                <a:solidFill>
                  <a:schemeClr val="tx1"/>
                </a:solidFill>
                <a:latin typeface="Arial" pitchFamily="34" charset="0"/>
                <a:cs typeface="Arial" pitchFamily="34" charset="0"/>
              </a:rPr>
              <a:t>Alarmausgang (12V)</a:t>
            </a:r>
            <a:endParaRPr lang="de-DE" sz="700">
              <a:solidFill>
                <a:schemeClr val="tx1"/>
              </a:solidFill>
              <a:latin typeface="Arial" pitchFamily="34" charset="0"/>
              <a:cs typeface="Arial" pitchFamily="34" charset="0"/>
            </a:endParaRPr>
          </a:p>
        </p:txBody>
      </p:sp>
      <p:sp>
        <p:nvSpPr>
          <p:cNvPr id="45" name="Rettangolo 38"/>
          <p:cNvSpPr/>
          <p:nvPr/>
        </p:nvSpPr>
        <p:spPr>
          <a:xfrm>
            <a:off x="500932" y="3876660"/>
            <a:ext cx="407221" cy="2192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smtClean="0">
                <a:solidFill>
                  <a:schemeClr val="tx1"/>
                </a:solidFill>
                <a:latin typeface="Arial" pitchFamily="34" charset="0"/>
                <a:cs typeface="Arial" pitchFamily="34" charset="0"/>
              </a:rPr>
              <a:t>NEIN</a:t>
            </a:r>
            <a:endParaRPr lang="de-DE" sz="700">
              <a:solidFill>
                <a:schemeClr val="tx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03213" y="1552575"/>
            <a:ext cx="8204198" cy="1579361"/>
          </a:xfrm>
          <a:prstGeom prst="rect">
            <a:avLst/>
          </a:prstGeom>
          <a:noFill/>
          <a:ln w="9525">
            <a:noFill/>
            <a:miter lim="800000"/>
            <a:headEnd/>
            <a:tailEnd/>
          </a:ln>
        </p:spPr>
      </p:pic>
      <p:grpSp>
        <p:nvGrpSpPr>
          <p:cNvPr id="2" name="Gruppo 26"/>
          <p:cNvGrpSpPr/>
          <p:nvPr/>
        </p:nvGrpSpPr>
        <p:grpSpPr>
          <a:xfrm>
            <a:off x="1639888" y="3506788"/>
            <a:ext cx="6684960" cy="2876550"/>
            <a:chOff x="219690" y="857250"/>
            <a:chExt cx="9855952" cy="5067300"/>
          </a:xfrm>
        </p:grpSpPr>
        <p:pic>
          <p:nvPicPr>
            <p:cNvPr id="1028" name="Picture 4"/>
            <p:cNvPicPr>
              <a:picLocks noChangeAspect="1" noChangeArrowheads="1"/>
            </p:cNvPicPr>
            <p:nvPr/>
          </p:nvPicPr>
          <p:blipFill>
            <a:blip r:embed="rId3"/>
            <a:srcRect/>
            <a:stretch>
              <a:fillRect/>
            </a:stretch>
          </p:blipFill>
          <p:spPr bwMode="auto">
            <a:xfrm>
              <a:off x="219690" y="857250"/>
              <a:ext cx="8705850" cy="5067300"/>
            </a:xfrm>
            <a:prstGeom prst="rect">
              <a:avLst/>
            </a:prstGeom>
            <a:noFill/>
            <a:ln w="9525">
              <a:noFill/>
              <a:miter lim="800000"/>
              <a:headEnd/>
              <a:tailEnd/>
            </a:ln>
          </p:spPr>
        </p:pic>
        <p:sp>
          <p:nvSpPr>
            <p:cNvPr id="21" name="Rettangolo 20"/>
            <p:cNvSpPr/>
            <p:nvPr/>
          </p:nvSpPr>
          <p:spPr>
            <a:xfrm>
              <a:off x="2905123" y="2133601"/>
              <a:ext cx="5808334" cy="91440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1200" smtClean="0">
                  <a:latin typeface="Arial" pitchFamily="34" charset="0"/>
                  <a:cs typeface="Arial" pitchFamily="34" charset="0"/>
                </a:rPr>
                <a:t>Fenster geschlossen </a:t>
              </a:r>
              <a:r>
                <a:rPr lang="de-DE" sz="1200" smtClean="0">
                  <a:latin typeface="Arial" pitchFamily="34" charset="0"/>
                  <a:cs typeface="Arial" pitchFamily="34" charset="0"/>
                  <a:sym typeface="Wingdings" pitchFamily="2" charset="2"/>
                </a:rPr>
                <a:t> Kontakt offen  IG läuft</a:t>
              </a:r>
              <a:endParaRPr lang="de-DE" sz="1200">
                <a:latin typeface="Arial" pitchFamily="34" charset="0"/>
                <a:cs typeface="Arial" pitchFamily="34" charset="0"/>
              </a:endParaRPr>
            </a:p>
          </p:txBody>
        </p:sp>
        <p:sp>
          <p:nvSpPr>
            <p:cNvPr id="22" name="Rettangolo 21"/>
            <p:cNvSpPr/>
            <p:nvPr/>
          </p:nvSpPr>
          <p:spPr>
            <a:xfrm>
              <a:off x="3038474" y="1651383"/>
              <a:ext cx="2122065" cy="32187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smtClean="0">
                  <a:solidFill>
                    <a:schemeClr val="tx1"/>
                  </a:solidFill>
                  <a:latin typeface="Arial" pitchFamily="34" charset="0"/>
                  <a:cs typeface="Arial" pitchFamily="34" charset="0"/>
                </a:rPr>
                <a:t>Max. Kabellänge: 2 m</a:t>
              </a:r>
              <a:endParaRPr lang="de-DE" sz="700">
                <a:solidFill>
                  <a:schemeClr val="tx1"/>
                </a:solidFill>
                <a:latin typeface="Arial" pitchFamily="34" charset="0"/>
                <a:cs typeface="Arial" pitchFamily="34" charset="0"/>
              </a:endParaRPr>
            </a:p>
          </p:txBody>
        </p:sp>
        <p:sp>
          <p:nvSpPr>
            <p:cNvPr id="23" name="Rettangolo 22"/>
            <p:cNvSpPr/>
            <p:nvPr/>
          </p:nvSpPr>
          <p:spPr>
            <a:xfrm>
              <a:off x="7464375" y="1557338"/>
              <a:ext cx="1431975" cy="32188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smtClean="0">
                  <a:solidFill>
                    <a:schemeClr val="tx1"/>
                  </a:solidFill>
                  <a:latin typeface="Arial" pitchFamily="34" charset="0"/>
                  <a:cs typeface="Arial" pitchFamily="34" charset="0"/>
                </a:rPr>
                <a:t>Kontakt offen</a:t>
              </a:r>
              <a:endParaRPr lang="de-DE" sz="700">
                <a:solidFill>
                  <a:schemeClr val="tx1"/>
                </a:solidFill>
                <a:latin typeface="Arial" pitchFamily="34" charset="0"/>
                <a:cs typeface="Arial" pitchFamily="34" charset="0"/>
              </a:endParaRPr>
            </a:p>
          </p:txBody>
        </p:sp>
        <p:sp>
          <p:nvSpPr>
            <p:cNvPr id="24" name="Rettangolo 23"/>
            <p:cNvSpPr/>
            <p:nvPr/>
          </p:nvSpPr>
          <p:spPr>
            <a:xfrm>
              <a:off x="7492949" y="3935795"/>
              <a:ext cx="1641803" cy="32187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smtClean="0">
                  <a:solidFill>
                    <a:schemeClr val="tx1"/>
                  </a:solidFill>
                  <a:latin typeface="Arial" pitchFamily="34" charset="0"/>
                  <a:cs typeface="Arial" pitchFamily="34" charset="0"/>
                </a:rPr>
                <a:t>Kontakt geschlossen</a:t>
              </a:r>
              <a:endParaRPr lang="de-DE" sz="700">
                <a:solidFill>
                  <a:schemeClr val="tx1"/>
                </a:solidFill>
                <a:latin typeface="Arial" pitchFamily="34" charset="0"/>
                <a:cs typeface="Arial" pitchFamily="34" charset="0"/>
              </a:endParaRPr>
            </a:p>
          </p:txBody>
        </p:sp>
        <p:sp>
          <p:nvSpPr>
            <p:cNvPr id="25" name="Rettangolo 24"/>
            <p:cNvSpPr/>
            <p:nvPr/>
          </p:nvSpPr>
          <p:spPr>
            <a:xfrm>
              <a:off x="2581274" y="4429124"/>
              <a:ext cx="7494368" cy="14097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de-DE" sz="1200" smtClean="0">
                  <a:latin typeface="Arial" pitchFamily="34" charset="0"/>
                  <a:cs typeface="Arial" pitchFamily="34" charset="0"/>
                </a:rPr>
                <a:t>Fenster geöffnet </a:t>
              </a:r>
              <a:r>
                <a:rPr lang="de-DE" sz="1200" smtClean="0">
                  <a:latin typeface="Arial" pitchFamily="34" charset="0"/>
                  <a:cs typeface="Arial" pitchFamily="34" charset="0"/>
                  <a:sym typeface="Wingdings" pitchFamily="2" charset="2"/>
                </a:rPr>
                <a:t> Kontakt geschlossen  IG-Thermostat AUS</a:t>
              </a:r>
            </a:p>
            <a:p>
              <a:r>
                <a:rPr lang="de-DE" sz="1200" smtClean="0">
                  <a:latin typeface="Arial" pitchFamily="34" charset="0"/>
                  <a:cs typeface="Arial" pitchFamily="34" charset="0"/>
                  <a:sym typeface="Wingdings" pitchFamily="2" charset="2"/>
                </a:rPr>
                <a:t>Fernbedienung gesperrt</a:t>
              </a:r>
              <a:endParaRPr lang="de-DE" sz="1200">
                <a:latin typeface="Arial" pitchFamily="34" charset="0"/>
                <a:cs typeface="Arial" pitchFamily="34" charset="0"/>
              </a:endParaRPr>
            </a:p>
          </p:txBody>
        </p:sp>
        <p:sp>
          <p:nvSpPr>
            <p:cNvPr id="26" name="Rettangolo 25"/>
            <p:cNvSpPr/>
            <p:nvPr/>
          </p:nvSpPr>
          <p:spPr>
            <a:xfrm>
              <a:off x="3038475" y="4011994"/>
              <a:ext cx="2122063" cy="32187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smtClean="0">
                  <a:solidFill>
                    <a:schemeClr val="tx1"/>
                  </a:solidFill>
                  <a:latin typeface="Arial" pitchFamily="34" charset="0"/>
                  <a:cs typeface="Arial" pitchFamily="34" charset="0"/>
                </a:rPr>
                <a:t>Max. Kabellänge: 2 m</a:t>
              </a:r>
              <a:endParaRPr lang="de-DE" sz="700">
                <a:solidFill>
                  <a:schemeClr val="tx1"/>
                </a:solidFill>
                <a:latin typeface="Arial" pitchFamily="34" charset="0"/>
                <a:cs typeface="Arial" pitchFamily="34" charset="0"/>
              </a:endParaRPr>
            </a:p>
          </p:txBody>
        </p:sp>
      </p:grpSp>
      <p:sp>
        <p:nvSpPr>
          <p:cNvPr id="572418" name="Rectangle 2"/>
          <p:cNvSpPr>
            <a:spLocks noGrp="1" noChangeArrowheads="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noAutofit/>
          </a:bodyPr>
          <a:lstStyle/>
          <a:p>
            <a:pPr marL="361950" indent="-361950" defTabSz="914400"/>
            <a:r>
              <a:rPr lang="de-DE" dirty="0" smtClean="0"/>
              <a:t>1.	Geräteeigene Kontakte</a:t>
            </a:r>
            <a:br>
              <a:rPr lang="de-DE" dirty="0" smtClean="0"/>
            </a:br>
            <a:r>
              <a:rPr lang="de-DE" altLang="ja-JP" dirty="0" smtClean="0">
                <a:solidFill>
                  <a:srgbClr val="FF0000"/>
                </a:solidFill>
                <a:ea typeface="ヒラギノ角ゴ Pro W3" pitchFamily="28" charset="-128"/>
              </a:rPr>
              <a:t>EXCT (CN073)</a:t>
            </a:r>
          </a:p>
        </p:txBody>
      </p:sp>
      <p:sp>
        <p:nvSpPr>
          <p:cNvPr id="572421" name="Text Box 5"/>
          <p:cNvSpPr txBox="1">
            <a:spLocks noChangeArrowheads="1"/>
          </p:cNvSpPr>
          <p:nvPr/>
        </p:nvSpPr>
        <p:spPr bwMode="auto">
          <a:xfrm>
            <a:off x="324457" y="1149351"/>
            <a:ext cx="5040312" cy="274637"/>
          </a:xfrm>
          <a:prstGeom prst="rect">
            <a:avLst/>
          </a:prstGeom>
          <a:noFill/>
          <a:ln w="9525" algn="ctr">
            <a:noFill/>
            <a:miter lim="800000"/>
            <a:headEnd/>
            <a:tailEnd/>
          </a:ln>
          <a:effectLst>
            <a:prstShdw prst="shdw12">
              <a:schemeClr val="bg2">
                <a:alpha val="50000"/>
              </a:schemeClr>
            </a:prstShdw>
          </a:effectLst>
        </p:spPr>
        <p:txBody>
          <a:bodyPr lIns="0" tIns="0" rIns="0" bIns="0">
            <a:spAutoFit/>
          </a:bodyPr>
          <a:lstStyle/>
          <a:p>
            <a:pPr>
              <a:spcBef>
                <a:spcPct val="50000"/>
              </a:spcBef>
            </a:pPr>
            <a:r>
              <a:rPr lang="de-DE" dirty="0" smtClean="0"/>
              <a:t>PAW-EXCT ist nur ein Stecker mit Litzen</a:t>
            </a:r>
            <a:endParaRPr lang="de-DE" dirty="0"/>
          </a:p>
        </p:txBody>
      </p:sp>
      <p:sp>
        <p:nvSpPr>
          <p:cNvPr id="18" name="Text Box 5"/>
          <p:cNvSpPr txBox="1">
            <a:spLocks noChangeArrowheads="1"/>
          </p:cNvSpPr>
          <p:nvPr/>
        </p:nvSpPr>
        <p:spPr bwMode="auto">
          <a:xfrm>
            <a:off x="324457" y="3390900"/>
            <a:ext cx="4959240" cy="274637"/>
          </a:xfrm>
          <a:prstGeom prst="rect">
            <a:avLst/>
          </a:prstGeom>
          <a:noFill/>
          <a:ln w="9525" algn="ctr">
            <a:noFill/>
            <a:miter lim="800000"/>
            <a:headEnd/>
            <a:tailEnd/>
          </a:ln>
          <a:effectLst>
            <a:prstShdw prst="shdw12">
              <a:schemeClr val="bg2">
                <a:alpha val="50000"/>
              </a:schemeClr>
            </a:prstShdw>
          </a:effectLst>
        </p:spPr>
        <p:txBody>
          <a:bodyPr wrap="square" lIns="0" tIns="0" rIns="0" bIns="0">
            <a:spAutoFit/>
          </a:bodyPr>
          <a:lstStyle/>
          <a:p>
            <a:pPr>
              <a:spcBef>
                <a:spcPct val="50000"/>
              </a:spcBef>
            </a:pPr>
            <a:r>
              <a:rPr lang="de-DE" dirty="0" smtClean="0"/>
              <a:t>Anwendung:</a:t>
            </a:r>
            <a:endParaRPr lang="de-DE" dirty="0"/>
          </a:p>
        </p:txBody>
      </p:sp>
      <p:pic>
        <p:nvPicPr>
          <p:cNvPr id="1027" name="Picture 3"/>
          <p:cNvPicPr>
            <a:picLocks noChangeAspect="1" noChangeArrowheads="1"/>
          </p:cNvPicPr>
          <p:nvPr/>
        </p:nvPicPr>
        <p:blipFill>
          <a:blip r:embed="rId4"/>
          <a:srcRect/>
          <a:stretch>
            <a:fillRect/>
          </a:stretch>
        </p:blipFill>
        <p:spPr bwMode="auto">
          <a:xfrm>
            <a:off x="7693025" y="1104900"/>
            <a:ext cx="1232515" cy="868363"/>
          </a:xfrm>
          <a:prstGeom prst="rect">
            <a:avLst/>
          </a:prstGeom>
          <a:ln w="9525">
            <a:headEnd/>
            <a:tailEnd/>
          </a:ln>
        </p:spPr>
        <p:style>
          <a:lnRef idx="2">
            <a:schemeClr val="accent1"/>
          </a:lnRef>
          <a:fillRef idx="1">
            <a:schemeClr val="lt1"/>
          </a:fillRef>
          <a:effectRef idx="0">
            <a:schemeClr val="accent1"/>
          </a:effectRef>
          <a:fontRef idx="minor">
            <a:schemeClr val="dk1"/>
          </a:fontRef>
        </p:style>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2"/>
          <p:cNvSpPr>
            <a:spLocks noGrp="1"/>
          </p:cNvSpPr>
          <p:nvPr>
            <p:ph type="title"/>
          </p:nvPr>
        </p:nvSpPr>
        <p:spPr bwMode="auto">
          <a:xfrm>
            <a:off x="539552" y="2718066"/>
            <a:ext cx="8229600" cy="1368152"/>
          </a:xfr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algn="ctr" eaLnBrk="1" hangingPunct="1"/>
            <a:r>
              <a:rPr lang="de-DE" sz="4000" dirty="0" smtClean="0">
                <a:solidFill>
                  <a:srgbClr val="C00000"/>
                </a:solidFill>
                <a:latin typeface="Arial" pitchFamily="34" charset="0"/>
                <a:cs typeface="Arial" pitchFamily="34" charset="0"/>
              </a:rPr>
              <a:t>Schnittstellen für VRF und </a:t>
            </a:r>
            <a:r>
              <a:rPr lang="de-DE" sz="4000" dirty="0" err="1" smtClean="0">
                <a:solidFill>
                  <a:srgbClr val="C00000"/>
                </a:solidFill>
                <a:latin typeface="Arial" pitchFamily="34" charset="0"/>
                <a:cs typeface="Arial" pitchFamily="34" charset="0"/>
              </a:rPr>
              <a:t>PACi</a:t>
            </a:r>
            <a:endParaRPr lang="de-DE" sz="4000" dirty="0" smtClean="0">
              <a:solidFill>
                <a:schemeClr val="accent1">
                  <a:lumMod val="75000"/>
                </a:schemeClr>
              </a:solidFill>
              <a:latin typeface="Arial" pitchFamily="34" charset="0"/>
              <a:cs typeface="Arial" pitchFamily="34" charset="0"/>
            </a:endParaRPr>
          </a:p>
        </p:txBody>
      </p:sp>
      <p:pic>
        <p:nvPicPr>
          <p:cNvPr id="3" name="Picture 2"/>
          <p:cNvPicPr>
            <a:picLocks noChangeAspect="1" noChangeArrowheads="1"/>
          </p:cNvPicPr>
          <p:nvPr/>
        </p:nvPicPr>
        <p:blipFill>
          <a:blip r:embed="rId2" cstate="print"/>
          <a:srcRect r="1467"/>
          <a:stretch>
            <a:fillRect/>
          </a:stretch>
        </p:blipFill>
        <p:spPr bwMode="auto">
          <a:xfrm>
            <a:off x="5528792" y="4668035"/>
            <a:ext cx="3240360" cy="1008000"/>
          </a:xfrm>
          <a:prstGeom prst="rect">
            <a:avLst/>
          </a:prstGeom>
          <a:noFill/>
          <a:ln w="9525">
            <a:noFill/>
            <a:miter lim="800000"/>
            <a:headEnd/>
            <a:tailEnd/>
          </a:ln>
        </p:spPr>
      </p:pic>
      <p:pic>
        <p:nvPicPr>
          <p:cNvPr id="4" name="Picture 1"/>
          <p:cNvPicPr>
            <a:picLocks noChangeAspect="1" noChangeArrowheads="1"/>
          </p:cNvPicPr>
          <p:nvPr/>
        </p:nvPicPr>
        <p:blipFill>
          <a:blip r:embed="rId3"/>
          <a:srcRect/>
          <a:stretch>
            <a:fillRect/>
          </a:stretch>
        </p:blipFill>
        <p:spPr bwMode="auto">
          <a:xfrm>
            <a:off x="772884" y="4668035"/>
            <a:ext cx="3235556" cy="100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normAutofit/>
          </a:bodyPr>
          <a:lstStyle/>
          <a:p>
            <a:pPr marL="361950" indent="-361950" defTabSz="914400"/>
            <a:r>
              <a:rPr lang="de-DE" dirty="0" smtClean="0"/>
              <a:t>1.	Geräteeigene Kontakte </a:t>
            </a:r>
            <a:r>
              <a:rPr lang="de-DE" altLang="ja-JP" dirty="0" smtClean="0">
                <a:solidFill>
                  <a:srgbClr val="000066"/>
                </a:solidFill>
                <a:ea typeface="ヒラギノ角ゴ Pro W3" pitchFamily="28" charset="-128"/>
              </a:rPr>
              <a:t/>
            </a:r>
            <a:br>
              <a:rPr lang="de-DE" altLang="ja-JP" dirty="0" smtClean="0">
                <a:solidFill>
                  <a:srgbClr val="000066"/>
                </a:solidFill>
                <a:ea typeface="ヒラギノ角ゴ Pro W3" pitchFamily="28" charset="-128"/>
              </a:rPr>
            </a:br>
            <a:r>
              <a:rPr lang="de-DE" altLang="ja-JP" dirty="0" smtClean="0">
                <a:solidFill>
                  <a:srgbClr val="FF0000"/>
                </a:solidFill>
                <a:ea typeface="ヒラギノ角ゴ Pro W3" pitchFamily="28" charset="-128"/>
              </a:rPr>
              <a:t>FAN DRIVE (CN032)</a:t>
            </a:r>
          </a:p>
        </p:txBody>
      </p:sp>
      <p:sp>
        <p:nvSpPr>
          <p:cNvPr id="11" name="Text Box 6"/>
          <p:cNvSpPr txBox="1">
            <a:spLocks noChangeArrowheads="1"/>
          </p:cNvSpPr>
          <p:nvPr/>
        </p:nvSpPr>
        <p:spPr bwMode="auto">
          <a:xfrm>
            <a:off x="539750" y="4652963"/>
            <a:ext cx="3024188" cy="830997"/>
          </a:xfrm>
          <a:prstGeom prst="rect">
            <a:avLst/>
          </a:prstGeom>
          <a:noFill/>
          <a:ln w="19050">
            <a:solidFill>
              <a:schemeClr val="tx1"/>
            </a:solidFill>
            <a:miter lim="800000"/>
            <a:headEnd/>
            <a:tailEnd/>
          </a:ln>
          <a:effectLst/>
        </p:spPr>
        <p:txBody>
          <a:bodyPr>
            <a:spAutoFit/>
          </a:bodyPr>
          <a:lstStyle/>
          <a:p>
            <a:pPr>
              <a:defRPr/>
            </a:pPr>
            <a:r>
              <a:rPr lang="de-DE" sz="1600" dirty="0">
                <a:latin typeface="Arial" pitchFamily="34" charset="0"/>
                <a:ea typeface="Geneva" pitchFamily="-31" charset="-128"/>
                <a:cs typeface="Arial" pitchFamily="34" charset="0"/>
              </a:rPr>
              <a:t>Für die Nutzung der FB-Tasten ist die erweiterte Einstellung Nr. 31 zu ändern!</a:t>
            </a:r>
          </a:p>
        </p:txBody>
      </p:sp>
      <p:pic>
        <p:nvPicPr>
          <p:cNvPr id="12" name="Picture 10"/>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95288" y="1341438"/>
            <a:ext cx="3814762" cy="2735262"/>
          </a:xfrm>
          <a:prstGeom prst="rect">
            <a:avLst/>
          </a:prstGeom>
          <a:noFill/>
          <a:ln w="9525">
            <a:noFill/>
            <a:miter lim="800000"/>
            <a:headEnd/>
            <a:tailEnd/>
          </a:ln>
        </p:spPr>
      </p:pic>
      <p:pic>
        <p:nvPicPr>
          <p:cNvPr id="13" name="Picture 1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917950" y="3538538"/>
            <a:ext cx="4757738" cy="2386012"/>
          </a:xfrm>
          <a:prstGeom prst="rect">
            <a:avLst/>
          </a:prstGeom>
          <a:noFill/>
          <a:ln w="9525">
            <a:noFill/>
            <a:miter lim="800000"/>
            <a:headEnd/>
            <a:tailEnd/>
          </a:ln>
        </p:spPr>
      </p:pic>
      <p:pic>
        <p:nvPicPr>
          <p:cNvPr id="14" name="Picture 12"/>
          <p:cNvPicPr>
            <a:picLocks noChangeAspect="1" noChangeArrowheads="1"/>
          </p:cNvPicPr>
          <p:nvPr/>
        </p:nvPicPr>
        <p:blipFill>
          <a:blip r:embed="rId4"/>
          <a:srcRect b="5338"/>
          <a:stretch>
            <a:fillRect/>
          </a:stretch>
        </p:blipFill>
        <p:spPr bwMode="auto">
          <a:xfrm>
            <a:off x="6084888" y="1628775"/>
            <a:ext cx="1374775" cy="12557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normAutofit/>
          </a:bodyPr>
          <a:lstStyle/>
          <a:p>
            <a:pPr marL="361950" indent="-361950" defTabSz="914400"/>
            <a:r>
              <a:rPr lang="de-DE" dirty="0" smtClean="0"/>
              <a:t>1.	Geräteeigene Kontakte </a:t>
            </a:r>
            <a:r>
              <a:rPr lang="de-DE" altLang="ja-JP" dirty="0" smtClean="0">
                <a:solidFill>
                  <a:srgbClr val="000066"/>
                </a:solidFill>
                <a:ea typeface="ヒラギノ角ゴ Pro W3" pitchFamily="28" charset="-128"/>
              </a:rPr>
              <a:t/>
            </a:r>
            <a:br>
              <a:rPr lang="de-DE" altLang="ja-JP" dirty="0" smtClean="0">
                <a:solidFill>
                  <a:srgbClr val="000066"/>
                </a:solidFill>
                <a:ea typeface="ヒラギノ角ゴ Pro W3" pitchFamily="28" charset="-128"/>
              </a:rPr>
            </a:br>
            <a:r>
              <a:rPr lang="de-DE" altLang="ja-JP" dirty="0" smtClean="0">
                <a:solidFill>
                  <a:srgbClr val="FF0000"/>
                </a:solidFill>
                <a:ea typeface="ヒラギノ角ゴ Pro W3" pitchFamily="28" charset="-128"/>
              </a:rPr>
              <a:t>OPTION (CN060)</a:t>
            </a:r>
          </a:p>
        </p:txBody>
      </p:sp>
      <p:sp>
        <p:nvSpPr>
          <p:cNvPr id="28" name="Rettangolo 27"/>
          <p:cNvSpPr/>
          <p:nvPr/>
        </p:nvSpPr>
        <p:spPr>
          <a:xfrm>
            <a:off x="5460648" y="1801504"/>
            <a:ext cx="3347152" cy="277049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dirty="0" smtClean="0">
                <a:latin typeface="Arial" pitchFamily="34" charset="0"/>
                <a:cs typeface="Arial" pitchFamily="34" charset="0"/>
              </a:rPr>
              <a:t>Signalausgänge zum Steuern externer Geräte in Abhängigkeit von der Betriebsart des Systems:</a:t>
            </a:r>
            <a:br>
              <a:rPr lang="de-DE" dirty="0" smtClean="0">
                <a:latin typeface="Arial" pitchFamily="34" charset="0"/>
                <a:cs typeface="Arial" pitchFamily="34" charset="0"/>
              </a:rPr>
            </a:br>
            <a:endParaRPr lang="de-DE" dirty="0" smtClean="0">
              <a:latin typeface="Arial" pitchFamily="34" charset="0"/>
              <a:cs typeface="Arial" pitchFamily="34" charset="0"/>
            </a:endParaRPr>
          </a:p>
          <a:p>
            <a:pPr marL="627063" indent="273050">
              <a:buFont typeface="Arial" pitchFamily="34" charset="0"/>
              <a:buChar char="•"/>
            </a:pPr>
            <a:r>
              <a:rPr lang="de-DE" dirty="0" smtClean="0">
                <a:latin typeface="Arial" pitchFamily="34" charset="0"/>
                <a:cs typeface="Arial" pitchFamily="34" charset="0"/>
              </a:rPr>
              <a:t>Heizen</a:t>
            </a:r>
          </a:p>
          <a:p>
            <a:pPr marL="627063" indent="273050">
              <a:buFont typeface="Arial" pitchFamily="34" charset="0"/>
              <a:buChar char="•"/>
            </a:pPr>
            <a:r>
              <a:rPr lang="de-DE" dirty="0" smtClean="0">
                <a:latin typeface="Arial" pitchFamily="34" charset="0"/>
                <a:cs typeface="Arial" pitchFamily="34" charset="0"/>
              </a:rPr>
              <a:t>Kühlen</a:t>
            </a:r>
          </a:p>
          <a:p>
            <a:pPr marL="627063" indent="273050">
              <a:buFont typeface="Arial" pitchFamily="34" charset="0"/>
              <a:buChar char="•"/>
            </a:pPr>
            <a:r>
              <a:rPr lang="de-DE" dirty="0" smtClean="0">
                <a:latin typeface="Arial" pitchFamily="34" charset="0"/>
                <a:cs typeface="Arial" pitchFamily="34" charset="0"/>
              </a:rPr>
              <a:t>Thermostat AUS</a:t>
            </a:r>
          </a:p>
          <a:p>
            <a:pPr marL="627063" indent="273050">
              <a:buFont typeface="Arial" pitchFamily="34" charset="0"/>
              <a:buChar char="•"/>
            </a:pPr>
            <a:r>
              <a:rPr lang="de-DE" dirty="0" smtClean="0">
                <a:latin typeface="Arial" pitchFamily="34" charset="0"/>
                <a:cs typeface="Arial" pitchFamily="34" charset="0"/>
              </a:rPr>
              <a:t>Abtauen</a:t>
            </a:r>
            <a:endParaRPr lang="de-DE" dirty="0">
              <a:latin typeface="Arial" pitchFamily="34" charset="0"/>
              <a:cs typeface="Arial" pitchFamily="34" charset="0"/>
            </a:endParaRPr>
          </a:p>
        </p:txBody>
      </p:sp>
      <p:pic>
        <p:nvPicPr>
          <p:cNvPr id="2051" name="Picture 3"/>
          <p:cNvPicPr>
            <a:picLocks noChangeAspect="1" noChangeArrowheads="1"/>
          </p:cNvPicPr>
          <p:nvPr/>
        </p:nvPicPr>
        <p:blipFill>
          <a:blip r:embed="rId2"/>
          <a:srcRect/>
          <a:stretch>
            <a:fillRect/>
          </a:stretch>
        </p:blipFill>
        <p:spPr bwMode="auto">
          <a:xfrm>
            <a:off x="672863" y="1200436"/>
            <a:ext cx="1590675" cy="885825"/>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6" name="Picture 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54050" y="2285999"/>
            <a:ext cx="4330591" cy="40878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138008" y="1308150"/>
            <a:ext cx="2735605" cy="3926917"/>
          </a:xfrm>
          <a:prstGeom prst="rect">
            <a:avLst/>
          </a:prstGeom>
          <a:noFill/>
          <a:ln w="9525">
            <a:noFill/>
            <a:miter lim="800000"/>
            <a:headEnd/>
            <a:tailEnd/>
          </a:ln>
        </p:spPr>
      </p:pic>
      <p:sp>
        <p:nvSpPr>
          <p:cNvPr id="635909" name="Text Box 5"/>
          <p:cNvSpPr txBox="1">
            <a:spLocks noChangeArrowheads="1"/>
          </p:cNvSpPr>
          <p:nvPr/>
        </p:nvSpPr>
        <p:spPr bwMode="auto">
          <a:xfrm>
            <a:off x="564763" y="1308150"/>
            <a:ext cx="3600450" cy="4154984"/>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lIns="0" tIns="0" rIns="0" bIns="0">
            <a:normAutofit fontScale="92500" lnSpcReduction="20000"/>
          </a:bodyPr>
          <a:lstStyle/>
          <a:p>
            <a:pPr marL="898525" indent="-898525">
              <a:spcBef>
                <a:spcPct val="50000"/>
              </a:spcBef>
            </a:pPr>
            <a:r>
              <a:rPr lang="de-DE" dirty="0"/>
              <a:t>MODE</a:t>
            </a:r>
            <a:r>
              <a:rPr lang="de-DE" dirty="0" smtClean="0"/>
              <a:t>:	Kühlen / Heizen</a:t>
            </a:r>
          </a:p>
          <a:p>
            <a:pPr marL="898525" indent="-898525">
              <a:spcBef>
                <a:spcPct val="50000"/>
              </a:spcBef>
            </a:pPr>
            <a:endParaRPr lang="de-DE" dirty="0"/>
          </a:p>
          <a:p>
            <a:pPr marL="898525" indent="-898525">
              <a:spcBef>
                <a:spcPct val="50000"/>
              </a:spcBef>
            </a:pPr>
            <a:r>
              <a:rPr lang="de-DE" dirty="0" smtClean="0"/>
              <a:t>TEST:	Füllmengentest</a:t>
            </a:r>
          </a:p>
          <a:p>
            <a:pPr marL="898525" indent="-898525">
              <a:spcBef>
                <a:spcPct val="50000"/>
              </a:spcBef>
            </a:pPr>
            <a:endParaRPr lang="de-DE" dirty="0"/>
          </a:p>
          <a:p>
            <a:pPr marL="898525" indent="-898525">
              <a:spcBef>
                <a:spcPct val="50000"/>
              </a:spcBef>
            </a:pPr>
            <a:r>
              <a:rPr lang="de-DE" dirty="0"/>
              <a:t>RUN</a:t>
            </a:r>
            <a:r>
              <a:rPr lang="de-DE" dirty="0" smtClean="0"/>
              <a:t>:	Einschalten aller IG</a:t>
            </a:r>
            <a:endParaRPr lang="de-DE" dirty="0"/>
          </a:p>
          <a:p>
            <a:pPr marL="898525" indent="-898525">
              <a:spcBef>
                <a:spcPct val="50000"/>
              </a:spcBef>
            </a:pPr>
            <a:endParaRPr lang="de-DE" dirty="0"/>
          </a:p>
          <a:p>
            <a:pPr marL="898525" indent="-898525">
              <a:spcBef>
                <a:spcPct val="50000"/>
              </a:spcBef>
            </a:pPr>
            <a:r>
              <a:rPr lang="de-DE" dirty="0"/>
              <a:t>STOP</a:t>
            </a:r>
            <a:r>
              <a:rPr lang="de-DE" dirty="0" smtClean="0"/>
              <a:t>:	Ausschalten aller IG</a:t>
            </a:r>
            <a:endParaRPr lang="de-DE" dirty="0"/>
          </a:p>
          <a:p>
            <a:pPr marL="898525" indent="-898525">
              <a:spcBef>
                <a:spcPct val="50000"/>
              </a:spcBef>
            </a:pPr>
            <a:endParaRPr lang="de-DE" dirty="0"/>
          </a:p>
          <a:p>
            <a:pPr marL="898525" indent="-898525">
              <a:spcBef>
                <a:spcPct val="50000"/>
              </a:spcBef>
            </a:pPr>
            <a:r>
              <a:rPr lang="de-DE" dirty="0"/>
              <a:t>SNOW</a:t>
            </a:r>
            <a:r>
              <a:rPr lang="de-DE" dirty="0" smtClean="0"/>
              <a:t>:	Anschluss eines externen Schneefallsensors</a:t>
            </a:r>
            <a:endParaRPr lang="de-DE" dirty="0"/>
          </a:p>
          <a:p>
            <a:pPr marL="898525" indent="-898525">
              <a:spcBef>
                <a:spcPct val="50000"/>
              </a:spcBef>
            </a:pPr>
            <a:endParaRPr lang="de-DE" dirty="0"/>
          </a:p>
          <a:p>
            <a:pPr marL="898525" indent="-898525">
              <a:spcBef>
                <a:spcPct val="50000"/>
              </a:spcBef>
            </a:pPr>
            <a:r>
              <a:rPr lang="de-DE" dirty="0"/>
              <a:t>SILENT</a:t>
            </a:r>
            <a:r>
              <a:rPr lang="de-DE" dirty="0" smtClean="0"/>
              <a:t>:	Externes Steuersignal für Flüsterbetrieb</a:t>
            </a:r>
            <a:endParaRPr lang="de-DE" dirty="0"/>
          </a:p>
        </p:txBody>
      </p:sp>
      <p:sp>
        <p:nvSpPr>
          <p:cNvPr id="635910" name="Line 6"/>
          <p:cNvSpPr>
            <a:spLocks noChangeShapeType="1"/>
          </p:cNvSpPr>
          <p:nvPr/>
        </p:nvSpPr>
        <p:spPr bwMode="auto">
          <a:xfrm>
            <a:off x="3131840" y="1412776"/>
            <a:ext cx="3624560" cy="392273"/>
          </a:xfrm>
          <a:prstGeom prst="line">
            <a:avLst/>
          </a:prstGeom>
          <a:noFill/>
          <a:ln w="28575">
            <a:solidFill>
              <a:srgbClr val="FF3300"/>
            </a:solidFill>
            <a:round/>
            <a:headEnd/>
            <a:tailEnd type="triangle" w="med" len="me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35911" name="Line 7"/>
          <p:cNvSpPr>
            <a:spLocks noChangeShapeType="1"/>
          </p:cNvSpPr>
          <p:nvPr/>
        </p:nvSpPr>
        <p:spPr bwMode="auto">
          <a:xfrm>
            <a:off x="3491880" y="2708920"/>
            <a:ext cx="2304256" cy="144016"/>
          </a:xfrm>
          <a:prstGeom prst="line">
            <a:avLst/>
          </a:prstGeom>
          <a:noFill/>
          <a:ln w="28575">
            <a:solidFill>
              <a:srgbClr val="FF3300"/>
            </a:solidFill>
            <a:round/>
            <a:headEnd/>
            <a:tailEnd type="triangle" w="med" len="me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35912" name="Line 8"/>
          <p:cNvSpPr>
            <a:spLocks noChangeShapeType="1"/>
          </p:cNvSpPr>
          <p:nvPr/>
        </p:nvSpPr>
        <p:spPr bwMode="auto">
          <a:xfrm flipV="1">
            <a:off x="3491880" y="2924942"/>
            <a:ext cx="3240360" cy="432050"/>
          </a:xfrm>
          <a:prstGeom prst="line">
            <a:avLst/>
          </a:prstGeom>
          <a:noFill/>
          <a:ln w="28575">
            <a:solidFill>
              <a:srgbClr val="FF3300"/>
            </a:solidFill>
            <a:round/>
            <a:headEnd/>
            <a:tailEnd type="triangle" w="med" len="me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35913" name="Line 9"/>
          <p:cNvSpPr>
            <a:spLocks noChangeShapeType="1"/>
          </p:cNvSpPr>
          <p:nvPr/>
        </p:nvSpPr>
        <p:spPr bwMode="auto">
          <a:xfrm flipV="1">
            <a:off x="4067945" y="3717030"/>
            <a:ext cx="2304256" cy="360041"/>
          </a:xfrm>
          <a:prstGeom prst="line">
            <a:avLst/>
          </a:prstGeom>
          <a:noFill/>
          <a:ln w="28575">
            <a:solidFill>
              <a:srgbClr val="FF3300"/>
            </a:solidFill>
            <a:round/>
            <a:headEnd/>
            <a:tailEnd type="triangle" w="med" len="me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35914" name="Line 10"/>
          <p:cNvSpPr>
            <a:spLocks noChangeShapeType="1"/>
          </p:cNvSpPr>
          <p:nvPr/>
        </p:nvSpPr>
        <p:spPr bwMode="auto">
          <a:xfrm flipV="1">
            <a:off x="4067944" y="4653136"/>
            <a:ext cx="2448272" cy="360040"/>
          </a:xfrm>
          <a:prstGeom prst="line">
            <a:avLst/>
          </a:prstGeom>
          <a:noFill/>
          <a:ln w="28575">
            <a:solidFill>
              <a:srgbClr val="FF3300"/>
            </a:solidFill>
            <a:round/>
            <a:headEnd/>
            <a:tailEnd type="triangle" w="med" len="me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35915" name="Text Box 11"/>
          <p:cNvSpPr txBox="1">
            <a:spLocks noChangeArrowheads="1"/>
          </p:cNvSpPr>
          <p:nvPr/>
        </p:nvSpPr>
        <p:spPr bwMode="auto">
          <a:xfrm>
            <a:off x="303214" y="5573850"/>
            <a:ext cx="6453186" cy="772107"/>
          </a:xfrm>
          <a:prstGeom prst="rect">
            <a:avLst/>
          </a:prstGeom>
          <a:solidFill>
            <a:srgbClr val="66FF33"/>
          </a:solidFill>
          <a:ln>
            <a:noFill/>
          </a:ln>
          <a:effectLst/>
          <a:extLst>
            <a:ext uri="{91240B29-F687-4F45-9708-019B960494DF}">
              <a14:hiddenLine xmlns="" xmlns:a14="http://schemas.microsoft.com/office/drawing/2010/main" w="9525" algn="ctr">
                <a:solidFill>
                  <a:schemeClr val="tx1"/>
                </a:solidFill>
                <a:miter lim="800000"/>
                <a:headEnd/>
                <a:tailEnd/>
              </a14:hiddenLine>
            </a:ext>
          </a:extLst>
        </p:spPr>
        <p:txBody>
          <a:bodyPr wrap="square" lIns="108000" tIns="108000" rIns="108000" bIns="108000">
            <a:spAutoFit/>
          </a:bodyPr>
          <a:lstStyle/>
          <a:p>
            <a:pPr>
              <a:spcBef>
                <a:spcPct val="50000"/>
              </a:spcBef>
            </a:pPr>
            <a:r>
              <a:rPr lang="de-DE" dirty="0" smtClean="0"/>
              <a:t>Für MODE, RUN und STOP können marktübliche PC-Jumper mit 2,54 mm Kontaktabstand verwendet werden.</a:t>
            </a:r>
            <a:endParaRPr lang="de-DE" dirty="0"/>
          </a:p>
        </p:txBody>
      </p:sp>
      <p:sp>
        <p:nvSpPr>
          <p:cNvPr id="14" name="Titel 13"/>
          <p:cNvSpPr>
            <a:spLocks noGrp="1"/>
          </p:cNvSpPr>
          <p:nvPr>
            <p:ph type="title"/>
          </p:nvPr>
        </p:nvSpPr>
        <p:spPr/>
        <p:txBody>
          <a:bodyPr>
            <a:normAutofit/>
          </a:bodyPr>
          <a:lstStyle/>
          <a:p>
            <a:pPr marL="361950" indent="-361950"/>
            <a:r>
              <a:rPr lang="de-DE" dirty="0" smtClean="0"/>
              <a:t>1.	Geräteeigene Kontakte</a:t>
            </a:r>
            <a:br>
              <a:rPr lang="de-DE" dirty="0" smtClean="0"/>
            </a:br>
            <a:r>
              <a:rPr lang="de-DE" dirty="0" smtClean="0">
                <a:solidFill>
                  <a:srgbClr val="FF0000"/>
                </a:solidFill>
              </a:rPr>
              <a:t>Kontakte auf Außengeräteplatine</a:t>
            </a:r>
            <a:endParaRPr lang="de-DE" dirty="0">
              <a:solidFill>
                <a:srgbClr val="FF0000"/>
              </a:solidFill>
            </a:endParaRPr>
          </a:p>
        </p:txBody>
      </p:sp>
      <p:pic>
        <p:nvPicPr>
          <p:cNvPr id="1029"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rot="20928466">
            <a:off x="7064336" y="5727251"/>
            <a:ext cx="731607" cy="525706"/>
          </a:xfrm>
          <a:prstGeom prst="rect">
            <a:avLst/>
          </a:prstGeom>
          <a:noFill/>
          <a:ln w="9525">
            <a:noFill/>
            <a:miter lim="800000"/>
            <a:headEnd/>
            <a:tailEnd/>
          </a:ln>
        </p:spPr>
      </p:pic>
      <p:sp>
        <p:nvSpPr>
          <p:cNvPr id="17" name="Line 7"/>
          <p:cNvSpPr>
            <a:spLocks noChangeShapeType="1"/>
          </p:cNvSpPr>
          <p:nvPr/>
        </p:nvSpPr>
        <p:spPr bwMode="auto">
          <a:xfrm>
            <a:off x="3042384" y="2073166"/>
            <a:ext cx="3113791" cy="203706"/>
          </a:xfrm>
          <a:prstGeom prst="line">
            <a:avLst/>
          </a:prstGeom>
          <a:noFill/>
          <a:ln w="28575">
            <a:solidFill>
              <a:srgbClr val="FF3300"/>
            </a:solidFill>
            <a:round/>
            <a:headEnd/>
            <a:tailEnd type="triangle" w="med" len="me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Tree>
    <p:extLst>
      <p:ext uri="{BB962C8B-B14F-4D97-AF65-F5344CB8AC3E}">
        <p14:creationId xmlns="" xmlns:p14="http://schemas.microsoft.com/office/powerpoint/2010/main" val="1792634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4" name="Text Box 4"/>
          <p:cNvSpPr txBox="1">
            <a:spLocks noChangeArrowheads="1"/>
          </p:cNvSpPr>
          <p:nvPr/>
        </p:nvSpPr>
        <p:spPr bwMode="auto">
          <a:xfrm>
            <a:off x="303213" y="1125538"/>
            <a:ext cx="8318273" cy="861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180975" indent="-180975">
              <a:spcBef>
                <a:spcPts val="0"/>
              </a:spcBef>
              <a:buFont typeface="Arial" pitchFamily="34" charset="0"/>
              <a:buChar char="•"/>
            </a:pPr>
            <a:r>
              <a:rPr lang="de-DE" sz="1600" dirty="0" smtClean="0"/>
              <a:t>Alle </a:t>
            </a:r>
            <a:r>
              <a:rPr lang="de-DE" sz="1600" dirty="0" smtClean="0"/>
              <a:t>Innen- </a:t>
            </a:r>
            <a:r>
              <a:rPr lang="de-DE" sz="1600" dirty="0" smtClean="0"/>
              <a:t>und </a:t>
            </a:r>
            <a:r>
              <a:rPr lang="de-DE" sz="1600" dirty="0" smtClean="0"/>
              <a:t>Außengeräte </a:t>
            </a:r>
            <a:r>
              <a:rPr lang="de-DE" sz="1600" dirty="0" smtClean="0"/>
              <a:t>unter Spannung und eingeschaltet.</a:t>
            </a:r>
          </a:p>
          <a:p>
            <a:pPr marL="180975" indent="-180975">
              <a:spcBef>
                <a:spcPts val="0"/>
              </a:spcBef>
              <a:buFont typeface="Arial" pitchFamily="34" charset="0"/>
              <a:buChar char="•"/>
            </a:pPr>
            <a:r>
              <a:rPr lang="de-DE" sz="1600" dirty="0" smtClean="0"/>
              <a:t>Alle Verdichter laufen, alle IG-Thermostate EIN.</a:t>
            </a:r>
          </a:p>
          <a:p>
            <a:pPr marL="180975" indent="-180975">
              <a:spcBef>
                <a:spcPts val="0"/>
              </a:spcBef>
              <a:buFont typeface="Arial" pitchFamily="34" charset="0"/>
              <a:buChar char="•"/>
            </a:pPr>
            <a:r>
              <a:rPr lang="de-DE" sz="1600" dirty="0" smtClean="0"/>
              <a:t>TEST-Pin (CN22) 4 Sek. lang </a:t>
            </a:r>
            <a:r>
              <a:rPr lang="de-DE" sz="1600" dirty="0" err="1" smtClean="0"/>
              <a:t>brücken</a:t>
            </a:r>
            <a:r>
              <a:rPr lang="de-DE" sz="1600" dirty="0" smtClean="0"/>
              <a:t>, um diese Funktion zu starten.</a:t>
            </a:r>
            <a:endParaRPr lang="de-DE" sz="1600" dirty="0"/>
          </a:p>
        </p:txBody>
      </p:sp>
      <p:sp>
        <p:nvSpPr>
          <p:cNvPr id="7" name="Titel 6"/>
          <p:cNvSpPr>
            <a:spLocks noGrp="1"/>
          </p:cNvSpPr>
          <p:nvPr>
            <p:ph type="title"/>
          </p:nvPr>
        </p:nvSpPr>
        <p:spPr/>
        <p:txBody>
          <a:bodyPr/>
          <a:lstStyle/>
          <a:p>
            <a:pPr marL="361950" indent="-361950"/>
            <a:r>
              <a:rPr lang="de-DE" dirty="0" smtClean="0"/>
              <a:t>1.	Geräteeigene Kontakte</a:t>
            </a:r>
            <a:br>
              <a:rPr lang="de-DE" dirty="0" smtClean="0"/>
            </a:br>
            <a:r>
              <a:rPr lang="de-DE" dirty="0" smtClean="0">
                <a:solidFill>
                  <a:srgbClr val="FF0000"/>
                </a:solidFill>
              </a:rPr>
              <a:t>Kältemittelfüllmengenprüfung</a:t>
            </a:r>
            <a:r>
              <a:rPr lang="de-DE" dirty="0" smtClean="0"/>
              <a:t> (ME1 + MF2)</a:t>
            </a:r>
            <a:endParaRPr lang="de-DE" dirty="0">
              <a:solidFill>
                <a:srgbClr val="FF0000"/>
              </a:solidFill>
            </a:endParaRPr>
          </a:p>
        </p:txBody>
      </p:sp>
      <p:pic>
        <p:nvPicPr>
          <p:cNvPr id="2050" name="Picture 2"/>
          <p:cNvPicPr>
            <a:picLocks noChangeAspect="1" noChangeArrowheads="1"/>
          </p:cNvPicPr>
          <p:nvPr/>
        </p:nvPicPr>
        <p:blipFill>
          <a:blip r:embed="rId2"/>
          <a:srcRect/>
          <a:stretch>
            <a:fillRect/>
          </a:stretch>
        </p:blipFill>
        <p:spPr bwMode="auto">
          <a:xfrm>
            <a:off x="2104697" y="1987312"/>
            <a:ext cx="4840014" cy="1450568"/>
          </a:xfrm>
          <a:prstGeom prst="rect">
            <a:avLst/>
          </a:prstGeom>
          <a:noFill/>
          <a:ln w="9525">
            <a:noFill/>
            <a:miter lim="800000"/>
            <a:headEnd/>
            <a:tailEnd/>
          </a:ln>
        </p:spPr>
      </p:pic>
      <p:sp>
        <p:nvSpPr>
          <p:cNvPr id="8" name="Text Box 4"/>
          <p:cNvSpPr txBox="1">
            <a:spLocks noChangeArrowheads="1"/>
          </p:cNvSpPr>
          <p:nvPr/>
        </p:nvSpPr>
        <p:spPr bwMode="auto">
          <a:xfrm>
            <a:off x="303213" y="3499436"/>
            <a:ext cx="8318273"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180975" indent="-180975">
              <a:spcBef>
                <a:spcPts val="0"/>
              </a:spcBef>
              <a:buFont typeface="Arial" pitchFamily="34" charset="0"/>
              <a:buChar char="•"/>
            </a:pPr>
            <a:r>
              <a:rPr lang="de-DE" sz="1600" dirty="0" smtClean="0"/>
              <a:t>Das System muss ohne Unterbrechung mindestens 30 Minuten laufen, um das Ergebnis mit den LEDs 1 und 2 </a:t>
            </a:r>
            <a:r>
              <a:rPr lang="de-DE" sz="1600" dirty="0" err="1" smtClean="0"/>
              <a:t>anzeigen</a:t>
            </a:r>
            <a:r>
              <a:rPr lang="de-DE" sz="1600" dirty="0" smtClean="0"/>
              <a:t> zu können.</a:t>
            </a:r>
          </a:p>
          <a:p>
            <a:pPr marL="180975" indent="-180975">
              <a:spcBef>
                <a:spcPts val="0"/>
              </a:spcBef>
              <a:buFont typeface="Arial" pitchFamily="34" charset="0"/>
              <a:buChar char="•"/>
            </a:pPr>
            <a:r>
              <a:rPr lang="de-DE" sz="1600" dirty="0" smtClean="0"/>
              <a:t>Der Prüfbetrieb endet automatisch nach 4 Stunden. Er kann auch durch Brücken des TEST-Pins abgebrochen werden, sobald das Ergebnis angezeigt wird.</a:t>
            </a:r>
            <a:endParaRPr lang="de-DE" sz="1600" dirty="0"/>
          </a:p>
        </p:txBody>
      </p:sp>
      <p:graphicFrame>
        <p:nvGraphicFramePr>
          <p:cNvPr id="10" name="Tabelle 9"/>
          <p:cNvGraphicFramePr>
            <a:graphicFrameLocks noGrp="1"/>
          </p:cNvGraphicFramePr>
          <p:nvPr/>
        </p:nvGraphicFramePr>
        <p:xfrm>
          <a:off x="1539766" y="4690241"/>
          <a:ext cx="6096000" cy="1712160"/>
        </p:xfrm>
        <a:graphic>
          <a:graphicData uri="http://schemas.openxmlformats.org/drawingml/2006/table">
            <a:tbl>
              <a:tblPr firstRow="1" bandRow="1">
                <a:tableStyleId>{5C22544A-7EE6-4342-B048-85BDC9FD1C3A}</a:tableStyleId>
              </a:tblPr>
              <a:tblGrid>
                <a:gridCol w="2551386"/>
                <a:gridCol w="1772307"/>
                <a:gridCol w="1772307"/>
              </a:tblGrid>
              <a:tr h="192331">
                <a:tc>
                  <a:txBody>
                    <a:bodyPr/>
                    <a:lstStyle/>
                    <a:p>
                      <a:r>
                        <a:rPr lang="de-DE" sz="1400" dirty="0" smtClean="0">
                          <a:latin typeface="Arial" pitchFamily="34" charset="0"/>
                          <a:cs typeface="Arial" pitchFamily="34" charset="0"/>
                        </a:rPr>
                        <a:t>Beurteilung</a:t>
                      </a:r>
                      <a:endParaRPr lang="de-DE" sz="1400" dirty="0">
                        <a:latin typeface="Arial" pitchFamily="34" charset="0"/>
                        <a:cs typeface="Arial" pitchFamily="34" charset="0"/>
                      </a:endParaRPr>
                    </a:p>
                  </a:txBody>
                  <a:tcPr marL="36000" marR="36000" marT="36000" marB="36000"/>
                </a:tc>
                <a:tc>
                  <a:txBody>
                    <a:bodyPr/>
                    <a:lstStyle/>
                    <a:p>
                      <a:pPr algn="ctr"/>
                      <a:r>
                        <a:rPr lang="de-DE" sz="1400" dirty="0" smtClean="0">
                          <a:latin typeface="Arial" pitchFamily="34" charset="0"/>
                          <a:cs typeface="Arial" pitchFamily="34" charset="0"/>
                        </a:rPr>
                        <a:t>LED</a:t>
                      </a:r>
                      <a:r>
                        <a:rPr lang="de-DE" sz="1400" baseline="0" dirty="0" smtClean="0">
                          <a:latin typeface="Arial" pitchFamily="34" charset="0"/>
                          <a:cs typeface="Arial" pitchFamily="34" charset="0"/>
                        </a:rPr>
                        <a:t> 1</a:t>
                      </a:r>
                      <a:endParaRPr lang="de-DE" sz="1400" dirty="0">
                        <a:latin typeface="Arial" pitchFamily="34" charset="0"/>
                        <a:cs typeface="Arial" pitchFamily="34" charset="0"/>
                      </a:endParaRPr>
                    </a:p>
                  </a:txBody>
                  <a:tcPr marL="36000" marR="36000" marT="36000" marB="36000"/>
                </a:tc>
                <a:tc>
                  <a:txBody>
                    <a:bodyPr/>
                    <a:lstStyle/>
                    <a:p>
                      <a:pPr algn="ctr"/>
                      <a:r>
                        <a:rPr lang="de-DE" sz="1400" dirty="0" smtClean="0">
                          <a:latin typeface="Arial" pitchFamily="34" charset="0"/>
                          <a:cs typeface="Arial" pitchFamily="34" charset="0"/>
                        </a:rPr>
                        <a:t>LED 2</a:t>
                      </a:r>
                      <a:endParaRPr lang="de-DE" sz="1400" dirty="0">
                        <a:latin typeface="Arial" pitchFamily="34" charset="0"/>
                        <a:cs typeface="Arial" pitchFamily="34" charset="0"/>
                      </a:endParaRPr>
                    </a:p>
                  </a:txBody>
                  <a:tcPr marL="36000" marR="36000" marT="36000" marB="36000"/>
                </a:tc>
              </a:tr>
              <a:tr h="192331">
                <a:tc>
                  <a:txBody>
                    <a:bodyPr/>
                    <a:lstStyle/>
                    <a:p>
                      <a:r>
                        <a:rPr lang="de-DE" sz="1400" dirty="0" smtClean="0">
                          <a:latin typeface="Arial" pitchFamily="34" charset="0"/>
                          <a:cs typeface="Arial" pitchFamily="34" charset="0"/>
                        </a:rPr>
                        <a:t>Laufende</a:t>
                      </a:r>
                      <a:r>
                        <a:rPr lang="de-DE" sz="1400" baseline="0" dirty="0" smtClean="0">
                          <a:latin typeface="Arial" pitchFamily="34" charset="0"/>
                          <a:cs typeface="Arial" pitchFamily="34" charset="0"/>
                        </a:rPr>
                        <a:t> Prüfung</a:t>
                      </a:r>
                      <a:endParaRPr lang="de-DE" sz="1400" dirty="0">
                        <a:latin typeface="Arial" pitchFamily="34" charset="0"/>
                        <a:cs typeface="Arial" pitchFamily="34" charset="0"/>
                      </a:endParaRPr>
                    </a:p>
                  </a:txBody>
                  <a:tcPr marL="36000" marR="36000" marT="36000" marB="36000"/>
                </a:tc>
                <a:tc>
                  <a:txBody>
                    <a:bodyPr/>
                    <a:lstStyle/>
                    <a:p>
                      <a:pPr algn="ctr"/>
                      <a:r>
                        <a:rPr lang="de-DE" sz="1400" dirty="0" smtClean="0">
                          <a:latin typeface="Arial" pitchFamily="34" charset="0"/>
                          <a:cs typeface="Arial" pitchFamily="34" charset="0"/>
                        </a:rPr>
                        <a:t>Blinkt</a:t>
                      </a:r>
                      <a:endParaRPr lang="de-DE" sz="1400" dirty="0">
                        <a:latin typeface="Arial" pitchFamily="34" charset="0"/>
                        <a:cs typeface="Arial" pitchFamily="34" charset="0"/>
                      </a:endParaRPr>
                    </a:p>
                  </a:txBody>
                  <a:tcPr marL="36000" marR="36000" marT="36000" marB="36000"/>
                </a:tc>
                <a:tc>
                  <a:txBody>
                    <a:bodyPr/>
                    <a:lstStyle/>
                    <a:p>
                      <a:pPr algn="ctr"/>
                      <a:r>
                        <a:rPr lang="de-DE" sz="1400" dirty="0" smtClean="0">
                          <a:latin typeface="Arial" pitchFamily="34" charset="0"/>
                          <a:cs typeface="Arial" pitchFamily="34" charset="0"/>
                        </a:rPr>
                        <a:t>Blinkt</a:t>
                      </a:r>
                      <a:endParaRPr lang="de-DE" sz="1400" dirty="0">
                        <a:latin typeface="Arial" pitchFamily="34" charset="0"/>
                        <a:cs typeface="Arial" pitchFamily="34" charset="0"/>
                      </a:endParaRPr>
                    </a:p>
                  </a:txBody>
                  <a:tcPr marL="36000" marR="36000" marT="36000" marB="36000"/>
                </a:tc>
              </a:tr>
              <a:tr h="192331">
                <a:tc>
                  <a:txBody>
                    <a:bodyPr/>
                    <a:lstStyle/>
                    <a:p>
                      <a:r>
                        <a:rPr lang="de-DE" sz="1400" dirty="0" smtClean="0">
                          <a:latin typeface="Arial" pitchFamily="34" charset="0"/>
                          <a:cs typeface="Arial" pitchFamily="34" charset="0"/>
                        </a:rPr>
                        <a:t>Füllung OK</a:t>
                      </a:r>
                      <a:endParaRPr lang="de-DE" sz="1400" dirty="0">
                        <a:latin typeface="Arial" pitchFamily="34" charset="0"/>
                        <a:cs typeface="Arial" pitchFamily="34" charset="0"/>
                      </a:endParaRPr>
                    </a:p>
                  </a:txBody>
                  <a:tcPr marL="36000" marR="36000" marT="36000" marB="36000"/>
                </a:tc>
                <a:tc>
                  <a:txBody>
                    <a:bodyPr/>
                    <a:lstStyle/>
                    <a:p>
                      <a:pPr algn="ctr"/>
                      <a:r>
                        <a:rPr lang="de-DE" sz="1400" dirty="0" smtClean="0">
                          <a:latin typeface="Arial" pitchFamily="34" charset="0"/>
                          <a:cs typeface="Arial" pitchFamily="34" charset="0"/>
                        </a:rPr>
                        <a:t>Leuchtet</a:t>
                      </a:r>
                      <a:endParaRPr lang="de-DE" sz="1400" dirty="0">
                        <a:latin typeface="Arial" pitchFamily="34" charset="0"/>
                        <a:cs typeface="Arial" pitchFamily="34" charset="0"/>
                      </a:endParaRPr>
                    </a:p>
                  </a:txBody>
                  <a:tcPr marL="36000" marR="36000" marT="36000" marB="36000"/>
                </a:tc>
                <a:tc>
                  <a:txBody>
                    <a:bodyPr/>
                    <a:lstStyle/>
                    <a:p>
                      <a:pPr algn="ctr"/>
                      <a:r>
                        <a:rPr lang="de-DE" sz="1400" dirty="0" smtClean="0">
                          <a:latin typeface="Arial" pitchFamily="34" charset="0"/>
                          <a:cs typeface="Arial" pitchFamily="34" charset="0"/>
                        </a:rPr>
                        <a:t>Leuchtet</a:t>
                      </a:r>
                      <a:endParaRPr lang="de-DE" sz="1400" dirty="0">
                        <a:latin typeface="Arial" pitchFamily="34" charset="0"/>
                        <a:cs typeface="Arial" pitchFamily="34" charset="0"/>
                      </a:endParaRPr>
                    </a:p>
                  </a:txBody>
                  <a:tcPr marL="36000" marR="36000" marT="36000" marB="36000"/>
                </a:tc>
              </a:tr>
              <a:tr h="192331">
                <a:tc>
                  <a:txBody>
                    <a:bodyPr/>
                    <a:lstStyle/>
                    <a:p>
                      <a:r>
                        <a:rPr lang="de-DE" sz="1400" dirty="0" smtClean="0">
                          <a:latin typeface="Arial" pitchFamily="34" charset="0"/>
                          <a:cs typeface="Arial" pitchFamily="34" charset="0"/>
                        </a:rPr>
                        <a:t>Zu geringe Füllung</a:t>
                      </a:r>
                      <a:endParaRPr lang="de-DE" sz="1400" dirty="0">
                        <a:latin typeface="Arial" pitchFamily="34" charset="0"/>
                        <a:cs typeface="Arial" pitchFamily="34" charset="0"/>
                      </a:endParaRPr>
                    </a:p>
                  </a:txBody>
                  <a:tcPr marL="36000" marR="36000" marT="36000" marB="36000"/>
                </a:tc>
                <a:tc>
                  <a:txBody>
                    <a:bodyPr/>
                    <a:lstStyle/>
                    <a:p>
                      <a:pPr algn="ctr"/>
                      <a:r>
                        <a:rPr lang="de-DE" sz="1400" dirty="0" smtClean="0">
                          <a:latin typeface="Arial" pitchFamily="34" charset="0"/>
                          <a:cs typeface="Arial" pitchFamily="34" charset="0"/>
                        </a:rPr>
                        <a:t>Blinkt</a:t>
                      </a:r>
                      <a:endParaRPr lang="de-DE" sz="1400" dirty="0">
                        <a:latin typeface="Arial" pitchFamily="34" charset="0"/>
                        <a:cs typeface="Arial" pitchFamily="34" charset="0"/>
                      </a:endParaRPr>
                    </a:p>
                  </a:txBody>
                  <a:tcPr marL="36000" marR="36000" marT="36000" marB="36000"/>
                </a:tc>
                <a:tc>
                  <a:txBody>
                    <a:bodyPr/>
                    <a:lstStyle/>
                    <a:p>
                      <a:pPr algn="ctr"/>
                      <a:r>
                        <a:rPr lang="de-DE" sz="1400" dirty="0" smtClean="0">
                          <a:latin typeface="Arial" pitchFamily="34" charset="0"/>
                          <a:cs typeface="Arial" pitchFamily="34" charset="0"/>
                        </a:rPr>
                        <a:t>AUS</a:t>
                      </a:r>
                      <a:endParaRPr lang="de-DE" sz="1400" dirty="0">
                        <a:latin typeface="Arial" pitchFamily="34" charset="0"/>
                        <a:cs typeface="Arial" pitchFamily="34" charset="0"/>
                      </a:endParaRPr>
                    </a:p>
                  </a:txBody>
                  <a:tcPr marL="36000" marR="36000" marT="36000" marB="36000"/>
                </a:tc>
              </a:tr>
              <a:tr h="192331">
                <a:tc>
                  <a:txBody>
                    <a:bodyPr/>
                    <a:lstStyle/>
                    <a:p>
                      <a:r>
                        <a:rPr lang="de-DE" sz="1400" dirty="0" smtClean="0">
                          <a:latin typeface="Arial" pitchFamily="34" charset="0"/>
                          <a:cs typeface="Arial" pitchFamily="34" charset="0"/>
                        </a:rPr>
                        <a:t>Überfüllt</a:t>
                      </a:r>
                      <a:endParaRPr lang="de-DE" sz="1400" dirty="0">
                        <a:latin typeface="Arial" pitchFamily="34" charset="0"/>
                        <a:cs typeface="Arial" pitchFamily="34" charset="0"/>
                      </a:endParaRPr>
                    </a:p>
                  </a:txBody>
                  <a:tcPr marL="36000" marR="36000" marT="36000" marB="36000"/>
                </a:tc>
                <a:tc>
                  <a:txBody>
                    <a:bodyPr/>
                    <a:lstStyle/>
                    <a:p>
                      <a:pPr algn="ctr"/>
                      <a:r>
                        <a:rPr lang="de-DE" sz="1400" dirty="0" smtClean="0">
                          <a:latin typeface="Arial" pitchFamily="34" charset="0"/>
                          <a:cs typeface="Arial" pitchFamily="34" charset="0"/>
                        </a:rPr>
                        <a:t>AUS</a:t>
                      </a:r>
                      <a:endParaRPr lang="de-DE" sz="1400" dirty="0">
                        <a:latin typeface="Arial" pitchFamily="34" charset="0"/>
                        <a:cs typeface="Arial" pitchFamily="34" charset="0"/>
                      </a:endParaRPr>
                    </a:p>
                  </a:txBody>
                  <a:tcPr marL="36000" marR="36000" marT="36000" marB="36000"/>
                </a:tc>
                <a:tc>
                  <a:txBody>
                    <a:bodyPr/>
                    <a:lstStyle/>
                    <a:p>
                      <a:pPr algn="ctr"/>
                      <a:r>
                        <a:rPr lang="de-DE" sz="1400" dirty="0" smtClean="0">
                          <a:latin typeface="Arial" pitchFamily="34" charset="0"/>
                          <a:cs typeface="Arial" pitchFamily="34" charset="0"/>
                        </a:rPr>
                        <a:t>Blinkt</a:t>
                      </a:r>
                      <a:endParaRPr lang="de-DE" sz="1400" dirty="0">
                        <a:latin typeface="Arial" pitchFamily="34" charset="0"/>
                        <a:cs typeface="Arial" pitchFamily="34" charset="0"/>
                      </a:endParaRPr>
                    </a:p>
                  </a:txBody>
                  <a:tcPr marL="36000" marR="36000" marT="36000" marB="36000"/>
                </a:tc>
              </a:tr>
              <a:tr h="192331">
                <a:tc>
                  <a:txBody>
                    <a:bodyPr/>
                    <a:lstStyle/>
                    <a:p>
                      <a:r>
                        <a:rPr lang="de-DE" sz="1400" dirty="0" smtClean="0">
                          <a:latin typeface="Arial" pitchFamily="34" charset="0"/>
                          <a:cs typeface="Arial" pitchFamily="34" charset="0"/>
                        </a:rPr>
                        <a:t>Beurteilung nicht möglich</a:t>
                      </a:r>
                      <a:endParaRPr lang="de-DE" sz="1400" dirty="0">
                        <a:latin typeface="Arial" pitchFamily="34" charset="0"/>
                        <a:cs typeface="Arial" pitchFamily="34" charset="0"/>
                      </a:endParaRPr>
                    </a:p>
                  </a:txBody>
                  <a:tcPr marL="36000" marR="36000" marT="36000" marB="36000"/>
                </a:tc>
                <a:tc gridSpan="2">
                  <a:txBody>
                    <a:bodyPr/>
                    <a:lstStyle/>
                    <a:p>
                      <a:pPr algn="ctr"/>
                      <a:r>
                        <a:rPr lang="de-DE" sz="1400" dirty="0" smtClean="0">
                          <a:latin typeface="Arial" pitchFamily="34" charset="0"/>
                          <a:cs typeface="Arial" pitchFamily="34" charset="0"/>
                        </a:rPr>
                        <a:t>Abwechselndes Blinken</a:t>
                      </a:r>
                      <a:endParaRPr lang="de-DE" sz="1400" dirty="0">
                        <a:latin typeface="Arial" pitchFamily="34" charset="0"/>
                        <a:cs typeface="Arial" pitchFamily="34" charset="0"/>
                      </a:endParaRPr>
                    </a:p>
                  </a:txBody>
                  <a:tcPr marL="36000" marR="36000" marT="36000" marB="36000"/>
                </a:tc>
                <a:tc hMerge="1">
                  <a:txBody>
                    <a:bodyPr/>
                    <a:lstStyle/>
                    <a:p>
                      <a:endParaRPr lang="de-DE" dirty="0"/>
                    </a:p>
                  </a:txBody>
                  <a:tcPr/>
                </a:tc>
              </a:tr>
            </a:tbl>
          </a:graphicData>
        </a:graphic>
      </p:graphicFrame>
    </p:spTree>
    <p:extLst>
      <p:ext uri="{BB962C8B-B14F-4D97-AF65-F5344CB8AC3E}">
        <p14:creationId xmlns="" xmlns:p14="http://schemas.microsoft.com/office/powerpoint/2010/main" val="2662311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0825" y="1216808"/>
            <a:ext cx="4038600" cy="4705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55364" name="Text Box 4"/>
          <p:cNvSpPr txBox="1">
            <a:spLocks noChangeArrowheads="1"/>
          </p:cNvSpPr>
          <p:nvPr/>
        </p:nvSpPr>
        <p:spPr bwMode="auto">
          <a:xfrm>
            <a:off x="4289425" y="1125538"/>
            <a:ext cx="4332061" cy="1631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2000" dirty="0" smtClean="0"/>
              <a:t>Der Flüsterbetrieb (</a:t>
            </a:r>
            <a:r>
              <a:rPr lang="de-DE" sz="2000" b="1" dirty="0" err="1" smtClean="0">
                <a:solidFill>
                  <a:srgbClr val="FF0000"/>
                </a:solidFill>
              </a:rPr>
              <a:t>silent</a:t>
            </a:r>
            <a:r>
              <a:rPr lang="de-DE" sz="2000" dirty="0" smtClean="0"/>
              <a:t> </a:t>
            </a:r>
            <a:r>
              <a:rPr lang="de-DE" sz="2000" dirty="0" err="1" smtClean="0"/>
              <a:t>mode</a:t>
            </a:r>
            <a:r>
              <a:rPr lang="de-DE" sz="2000" dirty="0" smtClean="0"/>
              <a:t>, Parameter </a:t>
            </a:r>
            <a:r>
              <a:rPr lang="de-DE" sz="2000" b="1" dirty="0">
                <a:solidFill>
                  <a:srgbClr val="FF0000"/>
                </a:solidFill>
              </a:rPr>
              <a:t>05</a:t>
            </a:r>
            <a:r>
              <a:rPr lang="de-DE" sz="2000" dirty="0"/>
              <a:t>) </a:t>
            </a:r>
            <a:r>
              <a:rPr lang="de-DE" sz="2000" dirty="0" smtClean="0"/>
              <a:t>und die </a:t>
            </a:r>
            <a:r>
              <a:rPr lang="de-DE" sz="2000" b="1" dirty="0" smtClean="0">
                <a:solidFill>
                  <a:schemeClr val="accent1"/>
                </a:solidFill>
              </a:rPr>
              <a:t>Schneeentfernungssteuerung</a:t>
            </a:r>
            <a:r>
              <a:rPr lang="de-DE" sz="2000" b="1" dirty="0" smtClean="0"/>
              <a:t> </a:t>
            </a:r>
            <a:r>
              <a:rPr lang="de-DE" sz="2000" dirty="0" smtClean="0"/>
              <a:t>(Parameter </a:t>
            </a:r>
            <a:r>
              <a:rPr lang="de-DE" sz="2000" b="1" dirty="0">
                <a:solidFill>
                  <a:schemeClr val="accent1"/>
                </a:solidFill>
              </a:rPr>
              <a:t>04</a:t>
            </a:r>
            <a:r>
              <a:rPr lang="de-DE" sz="2000" dirty="0"/>
              <a:t>) </a:t>
            </a:r>
            <a:r>
              <a:rPr lang="de-DE" sz="2000" dirty="0" smtClean="0"/>
              <a:t>können auch ohne die Kontakte verwendet </a:t>
            </a:r>
            <a:r>
              <a:rPr lang="de-DE" sz="2000" smtClean="0"/>
              <a:t>werden.</a:t>
            </a:r>
            <a:endParaRPr lang="de-DE" sz="2000" dirty="0"/>
          </a:p>
        </p:txBody>
      </p:sp>
      <p:pic>
        <p:nvPicPr>
          <p:cNvPr id="655365"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71550" y="4724400"/>
            <a:ext cx="7561263" cy="1725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el 6"/>
          <p:cNvSpPr>
            <a:spLocks noGrp="1"/>
          </p:cNvSpPr>
          <p:nvPr>
            <p:ph type="title"/>
          </p:nvPr>
        </p:nvSpPr>
        <p:spPr/>
        <p:txBody>
          <a:bodyPr/>
          <a:lstStyle/>
          <a:p>
            <a:pPr marL="361950" indent="-361950"/>
            <a:r>
              <a:rPr lang="de-DE" dirty="0" smtClean="0"/>
              <a:t>1.	Geräteeigene Kontakte</a:t>
            </a:r>
            <a:br>
              <a:rPr lang="de-DE" dirty="0" smtClean="0"/>
            </a:br>
            <a:r>
              <a:rPr lang="de-DE" dirty="0" smtClean="0">
                <a:solidFill>
                  <a:srgbClr val="FF0000"/>
                </a:solidFill>
              </a:rPr>
              <a:t>Schneefall- und Flüsterfunktionen</a:t>
            </a:r>
            <a:endParaRPr lang="de-DE" dirty="0">
              <a:solidFill>
                <a:srgbClr val="FF0000"/>
              </a:solidFill>
            </a:endParaRPr>
          </a:p>
        </p:txBody>
      </p:sp>
    </p:spTree>
    <p:extLst>
      <p:ext uri="{BB962C8B-B14F-4D97-AF65-F5344CB8AC3E}">
        <p14:creationId xmlns="" xmlns:p14="http://schemas.microsoft.com/office/powerpoint/2010/main" val="2662311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pPr marL="361950" indent="-361950"/>
            <a:r>
              <a:rPr lang="de-DE" dirty="0" smtClean="0"/>
              <a:t>1.	Geräteeigene Kontakte</a:t>
            </a:r>
            <a:br>
              <a:rPr lang="de-DE" dirty="0" smtClean="0"/>
            </a:br>
            <a:r>
              <a:rPr lang="de-DE" dirty="0" smtClean="0">
                <a:solidFill>
                  <a:srgbClr val="FF0000"/>
                </a:solidFill>
              </a:rPr>
              <a:t>Schneefallfunktion</a:t>
            </a:r>
            <a:endParaRPr lang="de-DE" dirty="0">
              <a:solidFill>
                <a:srgbClr val="FF0000"/>
              </a:solidFill>
            </a:endParaRPr>
          </a:p>
        </p:txBody>
      </p:sp>
      <p:pic>
        <p:nvPicPr>
          <p:cNvPr id="4098" name="Picture 2"/>
          <p:cNvPicPr>
            <a:picLocks noGrp="1" noChangeAspect="1" noChangeArrowheads="1"/>
          </p:cNvPicPr>
          <p:nvPr>
            <p:ph idx="1"/>
          </p:nvPr>
        </p:nvPicPr>
        <p:blipFill>
          <a:blip r:embed="rId2"/>
          <a:srcRect/>
          <a:stretch>
            <a:fillRect/>
          </a:stretch>
        </p:blipFill>
        <p:spPr bwMode="auto">
          <a:xfrm>
            <a:off x="1618356" y="1247775"/>
            <a:ext cx="5878713" cy="5160963"/>
          </a:xfrm>
          <a:prstGeom prst="rect">
            <a:avLst/>
          </a:prstGeom>
          <a:noFill/>
          <a:ln w="9525">
            <a:noFill/>
            <a:miter lim="800000"/>
            <a:headEnd/>
            <a:tailEnd/>
          </a:ln>
        </p:spPr>
      </p:pic>
    </p:spTree>
    <p:extLst>
      <p:ext uri="{BB962C8B-B14F-4D97-AF65-F5344CB8AC3E}">
        <p14:creationId xmlns="" xmlns:p14="http://schemas.microsoft.com/office/powerpoint/2010/main" val="266231164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pPr marL="361950" indent="-361950"/>
            <a:r>
              <a:rPr lang="de-DE" dirty="0" smtClean="0"/>
              <a:t>1.	Geräteeigene Kontakte</a:t>
            </a:r>
            <a:br>
              <a:rPr lang="de-DE" dirty="0" smtClean="0"/>
            </a:br>
            <a:r>
              <a:rPr lang="de-DE" dirty="0" smtClean="0">
                <a:solidFill>
                  <a:srgbClr val="FF0000"/>
                </a:solidFill>
              </a:rPr>
              <a:t>Flüsterfunktion</a:t>
            </a:r>
            <a:endParaRPr lang="de-DE" dirty="0">
              <a:solidFill>
                <a:srgbClr val="FF0000"/>
              </a:solidFill>
            </a:endParaRPr>
          </a:p>
        </p:txBody>
      </p:sp>
      <p:pic>
        <p:nvPicPr>
          <p:cNvPr id="3074" name="Picture 2"/>
          <p:cNvPicPr>
            <a:picLocks noGrp="1" noChangeAspect="1" noChangeArrowheads="1"/>
          </p:cNvPicPr>
          <p:nvPr>
            <p:ph idx="1"/>
          </p:nvPr>
        </p:nvPicPr>
        <p:blipFill>
          <a:blip r:embed="rId2"/>
          <a:srcRect/>
          <a:stretch>
            <a:fillRect/>
          </a:stretch>
        </p:blipFill>
        <p:spPr bwMode="auto">
          <a:xfrm>
            <a:off x="1511048" y="1247775"/>
            <a:ext cx="6093329" cy="5145088"/>
          </a:xfrm>
          <a:prstGeom prst="rect">
            <a:avLst/>
          </a:prstGeom>
          <a:noFill/>
          <a:ln w="9525">
            <a:noFill/>
            <a:miter lim="800000"/>
            <a:headEnd/>
            <a:tailEnd/>
          </a:ln>
        </p:spPr>
      </p:pic>
    </p:spTree>
    <p:extLst>
      <p:ext uri="{BB962C8B-B14F-4D97-AF65-F5344CB8AC3E}">
        <p14:creationId xmlns="" xmlns:p14="http://schemas.microsoft.com/office/powerpoint/2010/main" val="266231164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pPr marL="357188" indent="-357188" defTabSz="914400"/>
            <a:r>
              <a:rPr lang="de-DE" dirty="0"/>
              <a:t>2</a:t>
            </a:r>
            <a:r>
              <a:rPr lang="de-DE" dirty="0" smtClean="0"/>
              <a:t>.	</a:t>
            </a:r>
            <a:r>
              <a:rPr lang="de-DE" altLang="ja-JP" dirty="0" smtClean="0"/>
              <a:t>Kontakte in externen Geräten</a:t>
            </a:r>
            <a:endParaRPr lang="de-DE" altLang="ja-JP" dirty="0"/>
          </a:p>
        </p:txBody>
      </p:sp>
      <p:sp>
        <p:nvSpPr>
          <p:cNvPr id="643075" name="Rectangle 3"/>
          <p:cNvSpPr>
            <a:spLocks noGrp="1" noChangeArrowheads="1"/>
          </p:cNvSpPr>
          <p:nvPr>
            <p:ph type="body" idx="4294967295"/>
          </p:nvPr>
        </p:nvSpPr>
        <p:spPr>
          <a:xfrm>
            <a:off x="303212" y="2079625"/>
            <a:ext cx="8205787" cy="2919413"/>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lgn="ctr"/>
            <a:r>
              <a:rPr lang="de-DE" sz="4400" dirty="0" smtClean="0"/>
              <a:t>Kontakte in externen Geräten</a:t>
            </a:r>
          </a:p>
        </p:txBody>
      </p:sp>
    </p:spTree>
    <p:extLst>
      <p:ext uri="{BB962C8B-B14F-4D97-AF65-F5344CB8AC3E}">
        <p14:creationId xmlns="" xmlns:p14="http://schemas.microsoft.com/office/powerpoint/2010/main" val="35604381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normAutofit/>
          </a:bodyPr>
          <a:lstStyle/>
          <a:p>
            <a:pPr marL="355600" indent="-3556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Schnittstellentypen</a:t>
            </a:r>
            <a:endParaRPr lang="de-DE" dirty="0">
              <a:solidFill>
                <a:srgbClr val="FF0000"/>
              </a:solidFill>
            </a:endParaRPr>
          </a:p>
        </p:txBody>
      </p:sp>
      <p:pic>
        <p:nvPicPr>
          <p:cNvPr id="560132"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17908" y="2294667"/>
            <a:ext cx="1554272" cy="1923106"/>
          </a:xfrm>
          <a:prstGeom prst="rect">
            <a:avLst/>
          </a:prstGeom>
          <a:noFill/>
          <a:ln>
            <a:noFill/>
          </a:ln>
          <a:effectLst/>
          <a:extLst>
            <a:ext uri="{909E8E84-426E-40DD-AFC4-6F175D3DCCD1}">
              <a14:hiddenFill xmlns="" xmlns:a14="http://schemas.microsoft.com/office/drawing/2010/main">
                <a:solidFill>
                  <a:srgbClr val="003300"/>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kx="-3284103" algn="br" rotWithShape="0">
                    <a:srgbClr val="808080">
                      <a:alpha val="50000"/>
                    </a:srgbClr>
                  </a:outerShdw>
                </a:effectLst>
              </a14:hiddenEffects>
            </a:ext>
          </a:extLst>
        </p:spPr>
      </p:pic>
      <p:sp>
        <p:nvSpPr>
          <p:cNvPr id="560133" name="Text Box 5"/>
          <p:cNvSpPr txBox="1">
            <a:spLocks noChangeArrowheads="1"/>
          </p:cNvSpPr>
          <p:nvPr/>
        </p:nvSpPr>
        <p:spPr bwMode="auto">
          <a:xfrm>
            <a:off x="468313" y="1383958"/>
            <a:ext cx="5688012" cy="4062651"/>
          </a:xfrm>
          <a:prstGeom prst="rect">
            <a:avLst/>
          </a:prstGeom>
          <a:noFill/>
          <a:ln>
            <a:noFill/>
          </a:ln>
          <a:effectLst>
            <a:prstShdw prst="shdw12">
              <a:srgbClr val="808080">
                <a:alpha val="50000"/>
              </a:srgbClr>
            </a:prstShdw>
          </a:effectLst>
          <a:extLst>
            <a:ext uri="{909E8E84-426E-40DD-AFC4-6F175D3DCCD1}">
              <a14:hiddenFill xmlns="" xmlns:a14="http://schemas.microsoft.com/office/drawing/2010/main">
                <a:solidFill>
                  <a:srgbClr val="003300"/>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spAutoFit/>
          </a:bodyPr>
          <a:lstStyle>
            <a:lvl1pPr marL="325438" indent="-325438" defTabSz="1023938">
              <a:spcBef>
                <a:spcPct val="20000"/>
              </a:spcBef>
              <a:buClr>
                <a:srgbClr val="CC0000"/>
              </a:buClr>
              <a:defRPr sz="3600">
                <a:solidFill>
                  <a:schemeClr val="tx1"/>
                </a:solidFill>
                <a:latin typeface="Arial" pitchFamily="34" charset="0"/>
                <a:ea typeface="MS PGothic" pitchFamily="34" charset="-128"/>
              </a:defRPr>
            </a:lvl1pPr>
            <a:lvl2pPr defTabSz="1023938">
              <a:spcBef>
                <a:spcPct val="20000"/>
              </a:spcBef>
              <a:buClr>
                <a:srgbClr val="CC0000"/>
              </a:buClr>
              <a:defRPr sz="3600">
                <a:solidFill>
                  <a:schemeClr val="tx1"/>
                </a:solidFill>
                <a:latin typeface="Arial" pitchFamily="34" charset="0"/>
                <a:ea typeface="MS PGothic" pitchFamily="34" charset="-128"/>
              </a:defRPr>
            </a:lvl2pPr>
            <a:lvl3pPr defTabSz="1023938">
              <a:spcBef>
                <a:spcPct val="20000"/>
              </a:spcBef>
              <a:buClr>
                <a:srgbClr val="CC0000"/>
              </a:buClr>
              <a:defRPr sz="3600">
                <a:solidFill>
                  <a:schemeClr val="tx1"/>
                </a:solidFill>
                <a:latin typeface="Arial" pitchFamily="34" charset="0"/>
                <a:ea typeface="MS PGothic" pitchFamily="34" charset="-128"/>
              </a:defRPr>
            </a:lvl3pPr>
            <a:lvl4pPr defTabSz="1023938">
              <a:spcBef>
                <a:spcPct val="20000"/>
              </a:spcBef>
              <a:buClr>
                <a:srgbClr val="CC0000"/>
              </a:buClr>
              <a:defRPr sz="3600">
                <a:solidFill>
                  <a:schemeClr val="tx1"/>
                </a:solidFill>
                <a:latin typeface="Arial" pitchFamily="34" charset="0"/>
                <a:ea typeface="MS PGothic" pitchFamily="34" charset="-128"/>
              </a:defRPr>
            </a:lvl4pPr>
            <a:lvl5pPr defTabSz="1023938">
              <a:spcBef>
                <a:spcPct val="20000"/>
              </a:spcBef>
              <a:buClr>
                <a:srgbClr val="CC0000"/>
              </a:buClr>
              <a:defRPr sz="3600">
                <a:solidFill>
                  <a:schemeClr val="tx1"/>
                </a:solidFill>
                <a:latin typeface="Arial" pitchFamily="34" charset="0"/>
                <a:ea typeface="MS PGothic" pitchFamily="34" charset="-128"/>
              </a:defRPr>
            </a:lvl5pPr>
            <a:lvl6pPr defTabSz="1023938"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6pPr>
            <a:lvl7pPr defTabSz="1023938"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7pPr>
            <a:lvl8pPr defTabSz="1023938"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8pPr>
            <a:lvl9pPr defTabSz="1023938"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9pPr>
          </a:lstStyle>
          <a:p>
            <a:pPr>
              <a:spcBef>
                <a:spcPct val="50000"/>
              </a:spcBef>
              <a:buClrTx/>
              <a:buFont typeface="Wingdings" pitchFamily="2" charset="2"/>
              <a:buChar char="Ø"/>
            </a:pPr>
            <a:r>
              <a:rPr lang="de-DE" sz="2400" b="1" dirty="0" smtClean="0"/>
              <a:t>Bedieneinheiten</a:t>
            </a:r>
          </a:p>
          <a:p>
            <a:pPr>
              <a:spcBef>
                <a:spcPct val="50000"/>
              </a:spcBef>
              <a:buClrTx/>
              <a:buFont typeface="Wingdings" pitchFamily="2" charset="2"/>
              <a:buChar char="Ø"/>
            </a:pPr>
            <a:endParaRPr lang="de-DE" sz="2400" b="1" dirty="0" smtClean="0"/>
          </a:p>
          <a:p>
            <a:pPr>
              <a:spcBef>
                <a:spcPct val="50000"/>
              </a:spcBef>
              <a:buClrTx/>
              <a:buFont typeface="Wingdings" pitchFamily="2" charset="2"/>
              <a:buChar char="Ø"/>
            </a:pPr>
            <a:endParaRPr lang="de-DE" sz="2400" b="1" dirty="0" smtClean="0"/>
          </a:p>
          <a:p>
            <a:pPr>
              <a:spcBef>
                <a:spcPct val="50000"/>
              </a:spcBef>
              <a:buClrTx/>
              <a:buFont typeface="Wingdings" pitchFamily="2" charset="2"/>
              <a:buChar char="Ø"/>
            </a:pPr>
            <a:r>
              <a:rPr lang="de-DE" sz="2400" b="1" dirty="0" smtClean="0"/>
              <a:t>Panasonic-eigene Schnittstellen</a:t>
            </a:r>
            <a:endParaRPr lang="de-DE" sz="2400" b="1" dirty="0"/>
          </a:p>
          <a:p>
            <a:pPr>
              <a:spcBef>
                <a:spcPct val="50000"/>
              </a:spcBef>
              <a:buClrTx/>
              <a:buFont typeface="Wingdings" pitchFamily="2" charset="2"/>
              <a:buChar char="Ø"/>
            </a:pPr>
            <a:endParaRPr lang="de-DE" sz="2400" b="1" dirty="0"/>
          </a:p>
          <a:p>
            <a:pPr>
              <a:spcBef>
                <a:spcPct val="50000"/>
              </a:spcBef>
              <a:buClrTx/>
              <a:buFont typeface="Wingdings" pitchFamily="2" charset="2"/>
              <a:buChar char="Ø"/>
            </a:pPr>
            <a:endParaRPr lang="de-DE" sz="2400" b="1" dirty="0"/>
          </a:p>
          <a:p>
            <a:pPr>
              <a:spcBef>
                <a:spcPct val="50000"/>
              </a:spcBef>
              <a:buClrTx/>
              <a:buFont typeface="Wingdings" pitchFamily="2" charset="2"/>
              <a:buChar char="Ø"/>
            </a:pPr>
            <a:r>
              <a:rPr lang="de-DE" sz="2400" b="1" dirty="0" smtClean="0"/>
              <a:t>Schnittstellen aus lokaler Produktion</a:t>
            </a:r>
            <a:endParaRPr lang="de-DE" sz="2400" b="1" dirty="0"/>
          </a:p>
        </p:txBody>
      </p:sp>
      <p:pic>
        <p:nvPicPr>
          <p:cNvPr id="560134" name="Picture 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40545" y="4735984"/>
            <a:ext cx="1431710" cy="1421250"/>
          </a:xfrm>
          <a:prstGeom prst="rect">
            <a:avLst/>
          </a:prstGeom>
          <a:noFill/>
          <a:ln>
            <a:noFill/>
          </a:ln>
          <a:effectLst/>
          <a:extLst>
            <a:ext uri="{909E8E84-426E-40DD-AFC4-6F175D3DCCD1}">
              <a14:hiddenFill xmlns="" xmlns:a14="http://schemas.microsoft.com/office/drawing/2010/main">
                <a:solidFill>
                  <a:srgbClr val="003300"/>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kx="-3284103" algn="br" rotWithShape="0">
                    <a:srgbClr val="808080">
                      <a:alpha val="50000"/>
                    </a:srgbClr>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186859" y="1262923"/>
            <a:ext cx="1253611" cy="12284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522803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normAutofit/>
          </a:bodyPr>
          <a:lstStyle/>
          <a:p>
            <a:pPr marL="361950" indent="-36195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Übersicht</a:t>
            </a:r>
            <a:endParaRPr lang="de-DE" dirty="0"/>
          </a:p>
        </p:txBody>
      </p:sp>
      <p:sp>
        <p:nvSpPr>
          <p:cNvPr id="542723" name="Rectangle 3"/>
          <p:cNvSpPr>
            <a:spLocks noGrp="1" noChangeArrowheads="1"/>
          </p:cNvSpPr>
          <p:nvPr>
            <p:ph type="body" idx="4294967295"/>
          </p:nvPr>
        </p:nvSpPr>
        <p:spPr>
          <a:xfrm>
            <a:off x="303212" y="1196975"/>
            <a:ext cx="5240337" cy="5327650"/>
          </a:xfr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ormAutofit/>
          </a:bodyPr>
          <a:lstStyle/>
          <a:p>
            <a:pPr>
              <a:buFont typeface="Wingdings" pitchFamily="2" charset="2"/>
              <a:buChar char="Ø"/>
            </a:pPr>
            <a:r>
              <a:rPr lang="de-DE" sz="2000" dirty="0" smtClean="0"/>
              <a:t>Intelligenter Touch-Screen (P-Link)</a:t>
            </a:r>
            <a:br>
              <a:rPr lang="de-DE" sz="2000" dirty="0" smtClean="0"/>
            </a:br>
            <a:r>
              <a:rPr lang="de-DE" sz="1800" b="0" dirty="0" smtClean="0">
                <a:solidFill>
                  <a:srgbClr val="009900"/>
                </a:solidFill>
              </a:rPr>
              <a:t>Externe Ansteuerung: JA</a:t>
            </a:r>
            <a:endParaRPr lang="de-DE" sz="2000" b="0" dirty="0" smtClean="0">
              <a:solidFill>
                <a:srgbClr val="009900"/>
              </a:solidFill>
            </a:endParaRPr>
          </a:p>
          <a:p>
            <a:pPr>
              <a:buFont typeface="Wingdings" pitchFamily="2" charset="2"/>
              <a:buChar char="Ø"/>
            </a:pPr>
            <a:endParaRPr lang="de-DE" sz="2000" dirty="0" smtClean="0">
              <a:latin typeface="Arial" pitchFamily="34" charset="0"/>
            </a:endParaRPr>
          </a:p>
          <a:p>
            <a:pPr>
              <a:buFont typeface="Wingdings" pitchFamily="2" charset="2"/>
              <a:buChar char="Ø"/>
            </a:pPr>
            <a:endParaRPr lang="de-DE" sz="2000" dirty="0" smtClean="0">
              <a:latin typeface="Arial" pitchFamily="34" charset="0"/>
            </a:endParaRPr>
          </a:p>
          <a:p>
            <a:pPr>
              <a:buFont typeface="Wingdings" pitchFamily="2" charset="2"/>
              <a:buChar char="Ø"/>
            </a:pPr>
            <a:r>
              <a:rPr lang="de-DE" sz="2000" dirty="0" smtClean="0"/>
              <a:t>Zentrale Bedienstation (P-Link)</a:t>
            </a:r>
            <a:br>
              <a:rPr lang="de-DE" sz="2000" dirty="0" smtClean="0"/>
            </a:br>
            <a:r>
              <a:rPr lang="de-DE" sz="1800" b="0" dirty="0" smtClean="0">
                <a:solidFill>
                  <a:srgbClr val="009900"/>
                </a:solidFill>
              </a:rPr>
              <a:t>Externe Ansteuerung: JA</a:t>
            </a:r>
          </a:p>
          <a:p>
            <a:pPr>
              <a:buFont typeface="Wingdings" pitchFamily="2" charset="2"/>
              <a:buChar char="Ø"/>
            </a:pPr>
            <a:endParaRPr lang="de-DE" sz="1800" b="0" dirty="0" smtClean="0">
              <a:solidFill>
                <a:srgbClr val="009900"/>
              </a:solidFill>
            </a:endParaRPr>
          </a:p>
          <a:p>
            <a:pPr>
              <a:buFont typeface="Wingdings" pitchFamily="2" charset="2"/>
              <a:buChar char="Ø"/>
            </a:pPr>
            <a:endParaRPr lang="de-DE" sz="1800" b="0" dirty="0" smtClean="0">
              <a:solidFill>
                <a:srgbClr val="009900"/>
              </a:solidFill>
            </a:endParaRPr>
          </a:p>
          <a:p>
            <a:pPr>
              <a:buFont typeface="Wingdings" pitchFamily="2" charset="2"/>
              <a:buChar char="Ø"/>
            </a:pPr>
            <a:r>
              <a:rPr lang="de-DE" sz="2000" dirty="0" smtClean="0"/>
              <a:t>Lokale Fernbedienung (FB-Anschluss)</a:t>
            </a:r>
            <a:br>
              <a:rPr lang="de-DE" sz="2000" dirty="0" smtClean="0"/>
            </a:br>
            <a:r>
              <a:rPr lang="de-DE" sz="1800" b="0" dirty="0" smtClean="0">
                <a:solidFill>
                  <a:srgbClr val="FF0000"/>
                </a:solidFill>
              </a:rPr>
              <a:t>Externe Ansteuerung: NEIN</a:t>
            </a:r>
          </a:p>
          <a:p>
            <a:pPr>
              <a:buFont typeface="Wingdings" pitchFamily="2" charset="2"/>
              <a:buChar char="Ø"/>
            </a:pPr>
            <a:endParaRPr lang="de-DE" sz="1800" b="0" dirty="0" smtClean="0">
              <a:solidFill>
                <a:srgbClr val="FF0000"/>
              </a:solidFill>
            </a:endParaRPr>
          </a:p>
          <a:p>
            <a:pPr>
              <a:buFont typeface="Wingdings" pitchFamily="2" charset="2"/>
              <a:buChar char="Ø"/>
            </a:pPr>
            <a:endParaRPr lang="de-DE" sz="1800" b="0" dirty="0" smtClean="0">
              <a:solidFill>
                <a:srgbClr val="FF0000"/>
              </a:solidFill>
            </a:endParaRPr>
          </a:p>
          <a:p>
            <a:pPr>
              <a:buFont typeface="Wingdings" pitchFamily="2" charset="2"/>
              <a:buChar char="Ø"/>
            </a:pPr>
            <a:endParaRPr lang="de-DE" sz="1800" b="0" dirty="0" smtClean="0">
              <a:solidFill>
                <a:srgbClr val="FF0000"/>
              </a:solidFill>
            </a:endParaRPr>
          </a:p>
          <a:p>
            <a:pPr>
              <a:buFont typeface="Wingdings" pitchFamily="2" charset="2"/>
              <a:buChar char="Ø"/>
            </a:pPr>
            <a:r>
              <a:rPr lang="de-DE" sz="2000" dirty="0" smtClean="0"/>
              <a:t>Spezielle externe Geräte</a:t>
            </a:r>
            <a:br>
              <a:rPr lang="de-DE" sz="2000" dirty="0" smtClean="0"/>
            </a:br>
            <a:r>
              <a:rPr lang="de-DE" sz="1800" b="0" dirty="0" smtClean="0">
                <a:solidFill>
                  <a:srgbClr val="009900"/>
                </a:solidFill>
              </a:rPr>
              <a:t>Externe Ansteuerung: JA</a:t>
            </a:r>
            <a:endParaRPr lang="de-DE" sz="2000" dirty="0">
              <a:latin typeface="Arial" pitchFamily="34" charset="0"/>
            </a:endParaRPr>
          </a:p>
        </p:txBody>
      </p:sp>
      <p:pic>
        <p:nvPicPr>
          <p:cNvPr id="542724"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757988" y="1268413"/>
            <a:ext cx="1473200" cy="1223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42728" name="Oval 8"/>
          <p:cNvSpPr>
            <a:spLocks noChangeArrowheads="1"/>
          </p:cNvSpPr>
          <p:nvPr/>
        </p:nvSpPr>
        <p:spPr bwMode="auto">
          <a:xfrm>
            <a:off x="181104" y="5061665"/>
            <a:ext cx="3919537" cy="1316037"/>
          </a:xfrm>
          <a:prstGeom prst="ellipse">
            <a:avLst/>
          </a:prstGeom>
          <a:noFill/>
          <a:ln w="381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2729" name="Line 9"/>
          <p:cNvSpPr>
            <a:spLocks noChangeShapeType="1"/>
          </p:cNvSpPr>
          <p:nvPr/>
        </p:nvSpPr>
        <p:spPr bwMode="auto">
          <a:xfrm>
            <a:off x="4100641" y="5717060"/>
            <a:ext cx="760284" cy="0"/>
          </a:xfrm>
          <a:prstGeom prst="line">
            <a:avLst/>
          </a:prstGeom>
          <a:noFill/>
          <a:ln w="38100">
            <a:solidFill>
              <a:srgbClr val="FF0B05"/>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2730" name="Text Box 10"/>
          <p:cNvSpPr txBox="1">
            <a:spLocks noChangeArrowheads="1"/>
          </p:cNvSpPr>
          <p:nvPr/>
        </p:nvSpPr>
        <p:spPr bwMode="auto">
          <a:xfrm>
            <a:off x="4860925" y="5486226"/>
            <a:ext cx="1520825" cy="461665"/>
          </a:xfrm>
          <a:prstGeom prst="rect">
            <a:avLst/>
          </a:prstGeom>
          <a:solidFill>
            <a:srgbClr val="FFFF00"/>
          </a:solidFill>
          <a:ln w="28575">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400" dirty="0"/>
              <a:t>Interface</a:t>
            </a:r>
          </a:p>
        </p:txBody>
      </p:sp>
      <p:pic>
        <p:nvPicPr>
          <p:cNvPr id="542731" name="Picture 1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939757" y="2636838"/>
            <a:ext cx="1109663" cy="1112837"/>
          </a:xfrm>
          <a:prstGeom prst="rect">
            <a:avLst/>
          </a:prstGeom>
          <a:noFill/>
          <a:ln>
            <a:noFill/>
          </a:ln>
          <a:effectLst/>
          <a:extLst>
            <a:ext uri="{909E8E84-426E-40DD-AFC4-6F175D3DCCD1}">
              <a14:hiddenFill xmlns="" xmlns:a14="http://schemas.microsoft.com/office/drawing/2010/main">
                <a:solidFill>
                  <a:srgbClr val="003300"/>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542732" name="Picture 1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112794" y="3933825"/>
            <a:ext cx="763588" cy="1270000"/>
          </a:xfrm>
          <a:prstGeom prst="rect">
            <a:avLst/>
          </a:prstGeom>
          <a:noFill/>
          <a:ln>
            <a:noFill/>
          </a:ln>
          <a:effectLst/>
          <a:extLst>
            <a:ext uri="{909E8E84-426E-40DD-AFC4-6F175D3DCCD1}">
              <a14:hiddenFill xmlns="" xmlns:a14="http://schemas.microsoft.com/office/drawing/2010/main">
                <a:solidFill>
                  <a:srgbClr val="003300"/>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542734" name="Picture 1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659563" y="5373688"/>
            <a:ext cx="1670050" cy="868362"/>
          </a:xfrm>
          <a:prstGeom prst="rect">
            <a:avLst/>
          </a:prstGeom>
          <a:noFill/>
          <a:ln>
            <a:noFill/>
          </a:ln>
          <a:effectLst/>
          <a:extLst>
            <a:ext uri="{909E8E84-426E-40DD-AFC4-6F175D3DCCD1}">
              <a14:hiddenFill xmlns="" xmlns:a14="http://schemas.microsoft.com/office/drawing/2010/main">
                <a:solidFill>
                  <a:srgbClr val="003300"/>
                </a:solidFill>
              </a14:hiddenFill>
            </a:ext>
            <a:ext uri="{91240B29-F687-4F45-9708-019B960494DF}">
              <a14:hiddenLine xmlns="" xmlns:a14="http://schemas.microsoft.com/office/drawing/2010/main" w="9525" algn="ctr">
                <a:solidFill>
                  <a:srgbClr val="000000"/>
                </a:solidFill>
                <a:miter lim="800000"/>
                <a:headEnd/>
                <a:tailEnd/>
              </a14:hiddenLine>
            </a:ext>
          </a:extLst>
        </p:spPr>
      </p:pic>
    </p:spTree>
    <p:extLst>
      <p:ext uri="{BB962C8B-B14F-4D97-AF65-F5344CB8AC3E}">
        <p14:creationId xmlns="" xmlns:p14="http://schemas.microsoft.com/office/powerpoint/2010/main" val="3681378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303213" y="1247775"/>
            <a:ext cx="8509000" cy="5160908"/>
          </a:xfrm>
        </p:spPr>
        <p:txBody>
          <a:bodyPr/>
          <a:lstStyle/>
          <a:p>
            <a:pPr marL="0" indent="0">
              <a:spcBef>
                <a:spcPts val="2400"/>
              </a:spcBef>
            </a:pPr>
            <a:r>
              <a:rPr lang="de-DE" sz="2000" dirty="0" smtClean="0"/>
              <a:t>Die Verbindung zwischen den Klimageräten bzw. -systemen und externen Steuerungs- und Überwachungssystemen kann auf folgende Arten hergestellt werden:</a:t>
            </a:r>
          </a:p>
          <a:p>
            <a:pPr marL="361950" indent="-361950">
              <a:spcBef>
                <a:spcPts val="2400"/>
              </a:spcBef>
              <a:buFontTx/>
              <a:buAutoNum type="arabicPeriod"/>
            </a:pPr>
            <a:r>
              <a:rPr lang="de-DE" sz="2000" dirty="0" smtClean="0"/>
              <a:t>Geräteeigene Kontakte</a:t>
            </a:r>
          </a:p>
          <a:p>
            <a:pPr marL="361950" indent="-361950">
              <a:spcBef>
                <a:spcPts val="2400"/>
              </a:spcBef>
              <a:buFontTx/>
              <a:buAutoNum type="arabicPeriod"/>
            </a:pPr>
            <a:r>
              <a:rPr lang="de-DE" sz="2000" dirty="0" smtClean="0"/>
              <a:t>Kontakte in externen Geräten</a:t>
            </a:r>
          </a:p>
          <a:p>
            <a:pPr marL="361950" indent="-361950">
              <a:spcBef>
                <a:spcPts val="2400"/>
              </a:spcBef>
              <a:buFontTx/>
              <a:buAutoNum type="arabicPeriod"/>
            </a:pPr>
            <a:r>
              <a:rPr lang="de-DE" sz="2000" dirty="0" smtClean="0"/>
              <a:t>Interfaces mit voller Kommunikation</a:t>
            </a:r>
          </a:p>
        </p:txBody>
      </p:sp>
      <p:sp>
        <p:nvSpPr>
          <p:cNvPr id="4" name="Titel 3"/>
          <p:cNvSpPr>
            <a:spLocks noGrp="1"/>
          </p:cNvSpPr>
          <p:nvPr>
            <p:ph type="title"/>
          </p:nvPr>
        </p:nvSpPr>
        <p:spPr/>
        <p:txBody>
          <a:bodyPr/>
          <a:lstStyle/>
          <a:p>
            <a:r>
              <a:rPr lang="de-DE" dirty="0" smtClean="0"/>
              <a:t>Verbindungsarten</a:t>
            </a:r>
            <a:endParaRPr lang="de-DE" dirty="0"/>
          </a:p>
        </p:txBody>
      </p:sp>
    </p:spTree>
    <p:extLst>
      <p:ext uri="{BB962C8B-B14F-4D97-AF65-F5344CB8AC3E}">
        <p14:creationId xmlns="" xmlns:p14="http://schemas.microsoft.com/office/powerpoint/2010/main" val="76865307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099"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1800" y="1674813"/>
            <a:ext cx="1664645" cy="1631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44100" name="Text Box 4"/>
          <p:cNvSpPr txBox="1">
            <a:spLocks noChangeArrowheads="1"/>
          </p:cNvSpPr>
          <p:nvPr/>
        </p:nvSpPr>
        <p:spPr bwMode="auto">
          <a:xfrm>
            <a:off x="381119" y="1183207"/>
            <a:ext cx="33274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2000" b="1" dirty="0" smtClean="0">
                <a:solidFill>
                  <a:schemeClr val="tx2"/>
                </a:solidFill>
              </a:rPr>
              <a:t>Beispiel: </a:t>
            </a:r>
            <a:r>
              <a:rPr lang="de-DE" sz="2000" b="1" dirty="0">
                <a:solidFill>
                  <a:schemeClr val="tx2"/>
                </a:solidFill>
              </a:rPr>
              <a:t>CZ-64ESMC2</a:t>
            </a:r>
          </a:p>
        </p:txBody>
      </p:sp>
      <p:pic>
        <p:nvPicPr>
          <p:cNvPr id="644101"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446613" y="1689101"/>
            <a:ext cx="1780900" cy="1750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44102" name="Text Box 6"/>
          <p:cNvSpPr txBox="1">
            <a:spLocks noChangeArrowheads="1"/>
          </p:cNvSpPr>
          <p:nvPr/>
        </p:nvSpPr>
        <p:spPr bwMode="auto">
          <a:xfrm>
            <a:off x="431800" y="3643872"/>
            <a:ext cx="5146675" cy="16773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361950" indent="-361950">
              <a:spcAft>
                <a:spcPts val="600"/>
              </a:spcAft>
            </a:pPr>
            <a:r>
              <a:rPr lang="de-DE" sz="1400" dirty="0" smtClean="0"/>
              <a:t>Klemmen für Fernsteuerung und -überwachung</a:t>
            </a:r>
            <a:r>
              <a:rPr lang="de-DE" sz="1400" dirty="0"/>
              <a:t>:</a:t>
            </a:r>
          </a:p>
          <a:p>
            <a:pPr marL="361950" indent="-361950"/>
            <a:r>
              <a:rPr lang="de-DE" sz="1400" b="1" dirty="0"/>
              <a:t>A1</a:t>
            </a:r>
            <a:r>
              <a:rPr lang="de-DE" sz="1400" dirty="0" smtClean="0"/>
              <a:t>:	Eingang zum gleichzeitigen Einschalten aller Innengeräte</a:t>
            </a:r>
          </a:p>
          <a:p>
            <a:pPr marL="361950" indent="-361950"/>
            <a:r>
              <a:rPr lang="de-DE" sz="1400" b="1" dirty="0" smtClean="0"/>
              <a:t>A2</a:t>
            </a:r>
            <a:r>
              <a:rPr lang="de-DE" sz="1400" dirty="0" smtClean="0"/>
              <a:t>:	Eingang zum gleichzeitigen Ausschalten aller Innengeräte</a:t>
            </a:r>
            <a:endParaRPr lang="de-DE" sz="1400" dirty="0"/>
          </a:p>
          <a:p>
            <a:pPr marL="361950" indent="-361950"/>
            <a:r>
              <a:rPr lang="de-DE" sz="1400" b="1" dirty="0"/>
              <a:t>A3</a:t>
            </a:r>
            <a:r>
              <a:rPr lang="de-DE" sz="1400" dirty="0" smtClean="0"/>
              <a:t>:	Gemeinsamer für das Ein-/Ausschalten aller Innengeräte</a:t>
            </a:r>
            <a:endParaRPr lang="de-DE" sz="1400" dirty="0"/>
          </a:p>
          <a:p>
            <a:pPr marL="361950" indent="-361950"/>
            <a:r>
              <a:rPr lang="de-DE" sz="1400" b="1" dirty="0"/>
              <a:t>B1</a:t>
            </a:r>
            <a:r>
              <a:rPr lang="de-DE" sz="1400" dirty="0" smtClean="0"/>
              <a:t>:	Betriebsausgang</a:t>
            </a:r>
            <a:endParaRPr lang="de-DE" sz="1400" dirty="0"/>
          </a:p>
          <a:p>
            <a:pPr marL="361950" indent="-361950"/>
            <a:r>
              <a:rPr lang="de-DE" sz="1400" b="1" dirty="0"/>
              <a:t>B2</a:t>
            </a:r>
            <a:r>
              <a:rPr lang="de-DE" sz="1400" dirty="0" smtClean="0"/>
              <a:t>:	Alarmausgang</a:t>
            </a:r>
            <a:endParaRPr lang="de-DE" sz="1400" dirty="0"/>
          </a:p>
          <a:p>
            <a:pPr marL="361950" indent="-361950"/>
            <a:r>
              <a:rPr lang="de-DE" sz="1400" b="1" dirty="0"/>
              <a:t>B3</a:t>
            </a:r>
            <a:r>
              <a:rPr lang="de-DE" sz="1400" dirty="0" smtClean="0"/>
              <a:t>:	Gemeinsamer für Betriebs- und Alarmausgang</a:t>
            </a:r>
            <a:endParaRPr lang="de-DE" sz="1400" dirty="0"/>
          </a:p>
        </p:txBody>
      </p:sp>
      <p:sp>
        <p:nvSpPr>
          <p:cNvPr id="644103" name="Oval 7"/>
          <p:cNvSpPr>
            <a:spLocks noChangeArrowheads="1"/>
          </p:cNvSpPr>
          <p:nvPr/>
        </p:nvSpPr>
        <p:spPr bwMode="auto">
          <a:xfrm>
            <a:off x="2879863" y="2957894"/>
            <a:ext cx="914400" cy="484188"/>
          </a:xfrm>
          <a:prstGeom prst="ellipse">
            <a:avLst/>
          </a:prstGeom>
          <a:noFill/>
          <a:ln w="3175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644104" name="Picture 8"/>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3051" t="4555" r="4812" b="3844"/>
          <a:stretch/>
        </p:blipFill>
        <p:spPr bwMode="auto">
          <a:xfrm>
            <a:off x="4370119" y="1482117"/>
            <a:ext cx="4553536" cy="24400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44105" name="Text Box 9"/>
          <p:cNvSpPr txBox="1">
            <a:spLocks noChangeArrowheads="1"/>
          </p:cNvSpPr>
          <p:nvPr/>
        </p:nvSpPr>
        <p:spPr bwMode="auto">
          <a:xfrm>
            <a:off x="576263" y="5571062"/>
            <a:ext cx="7956550" cy="772107"/>
          </a:xfrm>
          <a:prstGeom prst="rect">
            <a:avLst/>
          </a:prstGeom>
          <a:solidFill>
            <a:schemeClr val="folHlink"/>
          </a:solidFill>
          <a:ln>
            <a:noFill/>
          </a:ln>
          <a:effectLst/>
          <a:extLst>
            <a:ext uri="{91240B29-F687-4F45-9708-019B960494DF}">
              <a14:hiddenLine xmlns="" xmlns:a14="http://schemas.microsoft.com/office/drawing/2010/main" w="9525" algn="ctr">
                <a:solidFill>
                  <a:schemeClr val="tx1"/>
                </a:solidFill>
                <a:miter lim="800000"/>
                <a:headEnd/>
                <a:tailEnd/>
              </a14:hiddenLine>
            </a:ext>
          </a:extLst>
        </p:spPr>
        <p:txBody>
          <a:bodyPr wrap="square" lIns="0" tIns="108000" rIns="0" bIns="108000">
            <a:spAutoFit/>
          </a:bodyPr>
          <a:lstStyle/>
          <a:p>
            <a:pPr algn="ctr">
              <a:spcBef>
                <a:spcPct val="50000"/>
              </a:spcBef>
            </a:pPr>
            <a:r>
              <a:rPr lang="de-DE" dirty="0" smtClean="0">
                <a:solidFill>
                  <a:schemeClr val="bg1"/>
                </a:solidFill>
              </a:rPr>
              <a:t>Ähnliche Kontakte stehen für Schalt-/Statustafel, Touch-Screen und Kommunikationsadapter zur </a:t>
            </a:r>
            <a:r>
              <a:rPr lang="de-DE" smtClean="0">
                <a:solidFill>
                  <a:schemeClr val="bg1"/>
                </a:solidFill>
              </a:rPr>
              <a:t>Verfügung.</a:t>
            </a:r>
            <a:endParaRPr lang="de-DE" dirty="0">
              <a:solidFill>
                <a:schemeClr val="bg1"/>
              </a:solidFill>
            </a:endParaRPr>
          </a:p>
        </p:txBody>
      </p:sp>
      <p:sp>
        <p:nvSpPr>
          <p:cNvPr id="11" name="Titel 10"/>
          <p:cNvSpPr>
            <a:spLocks noGrp="1"/>
          </p:cNvSpPr>
          <p:nvPr>
            <p:ph type="title"/>
          </p:nvPr>
        </p:nvSpPr>
        <p:spPr/>
        <p:txBody>
          <a:bodyPr/>
          <a:lstStyle/>
          <a:p>
            <a:pPr marL="355600" indent="-3556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Kontakte in zentraler Bedienstation</a:t>
            </a:r>
            <a:endParaRPr lang="de-DE" dirty="0">
              <a:solidFill>
                <a:srgbClr val="FF0000"/>
              </a:solidFill>
            </a:endParaRPr>
          </a:p>
        </p:txBody>
      </p:sp>
    </p:spTree>
    <p:extLst>
      <p:ext uri="{BB962C8B-B14F-4D97-AF65-F5344CB8AC3E}">
        <p14:creationId xmlns="" xmlns:p14="http://schemas.microsoft.com/office/powerpoint/2010/main" val="25357760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pPr marL="361950" indent="-36195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Schnittstellen ab Werk</a:t>
            </a:r>
            <a:endParaRPr lang="de-DE" dirty="0"/>
          </a:p>
        </p:txBody>
      </p:sp>
      <p:sp>
        <p:nvSpPr>
          <p:cNvPr id="6" name="Inhaltsplatzhalter 5"/>
          <p:cNvSpPr>
            <a:spLocks noGrp="1"/>
          </p:cNvSpPr>
          <p:nvPr>
            <p:ph idx="1"/>
          </p:nvPr>
        </p:nvSpPr>
        <p:spPr/>
        <p:txBody>
          <a:bodyPr/>
          <a:lstStyle/>
          <a:p>
            <a:pPr>
              <a:buFont typeface="Wingdings" pitchFamily="2" charset="2"/>
              <a:buChar char="Ø"/>
            </a:pPr>
            <a:r>
              <a:rPr lang="de-DE" dirty="0" smtClean="0"/>
              <a:t>CZ-CAPC2</a:t>
            </a:r>
          </a:p>
          <a:p>
            <a:pPr>
              <a:buFont typeface="Wingdings" pitchFamily="2" charset="2"/>
              <a:buChar char="Ø"/>
            </a:pPr>
            <a:r>
              <a:rPr lang="de-DE" dirty="0" smtClean="0"/>
              <a:t>CZ-CAPDC2</a:t>
            </a:r>
          </a:p>
          <a:p>
            <a:pPr>
              <a:buFont typeface="Wingdings" pitchFamily="2" charset="2"/>
              <a:buChar char="Ø"/>
            </a:pPr>
            <a:r>
              <a:rPr lang="de-DE" dirty="0" smtClean="0"/>
              <a:t>CZ-CAPDC3</a:t>
            </a:r>
          </a:p>
          <a:p>
            <a:pPr>
              <a:buFont typeface="Wingdings" pitchFamily="2" charset="2"/>
              <a:buChar char="Ø"/>
            </a:pPr>
            <a:r>
              <a:rPr lang="de-DE" dirty="0" smtClean="0"/>
              <a:t>CZ-CAPBC2</a:t>
            </a:r>
            <a:endParaRPr lang="de-DE"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884668" y="2935614"/>
            <a:ext cx="6007186" cy="2221636"/>
          </a:xfrm>
          <a:prstGeom prst="rect">
            <a:avLst/>
          </a:prstGeom>
          <a:noFill/>
          <a:ln w="9525">
            <a:noFill/>
            <a:miter lim="800000"/>
            <a:headEnd/>
            <a:tailEnd/>
          </a:ln>
        </p:spPr>
      </p:pic>
      <p:sp>
        <p:nvSpPr>
          <p:cNvPr id="5" name="Título 9"/>
          <p:cNvSpPr>
            <a:spLocks noGrp="1"/>
          </p:cNvSpPr>
          <p:nvPr>
            <p:ph type="title"/>
          </p:nvPr>
        </p:nvSpPr>
        <p:spPr/>
        <p:txBody>
          <a:bodyPr wrap="square">
            <a:noAutofit/>
          </a:bodyPr>
          <a:lstStyle/>
          <a:p>
            <a:pPr marL="360000" indent="-360000" defTabSz="914400"/>
            <a:r>
              <a:rPr lang="de-DE" altLang="ja-JP" sz="1600" dirty="0" smtClean="0"/>
              <a:t>2.	Kontakte in externen Geräten </a:t>
            </a:r>
            <a:br>
              <a:rPr lang="de-DE" altLang="ja-JP" sz="1600" dirty="0" smtClean="0"/>
            </a:br>
            <a:r>
              <a:rPr lang="de-DE" altLang="ja-JP" sz="1600" dirty="0" smtClean="0">
                <a:solidFill>
                  <a:srgbClr val="FF0000"/>
                </a:solidFill>
                <a:sym typeface="Wingdings" pitchFamily="2" charset="2"/>
              </a:rPr>
              <a:t>CZ-CAPC2</a:t>
            </a:r>
            <a:r>
              <a:rPr lang="de-DE" altLang="ja-JP" sz="1600" dirty="0" smtClean="0">
                <a:sym typeface="Wingdings" pitchFamily="2" charset="2"/>
              </a:rPr>
              <a:t> – Schnittstellenadapter für EIN/AUS-Schaltung externer Geräte</a:t>
            </a:r>
            <a:endParaRPr lang="de-DE" altLang="ja-JP" sz="1600" dirty="0"/>
          </a:p>
        </p:txBody>
      </p:sp>
      <p:pic>
        <p:nvPicPr>
          <p:cNvPr id="1026" name="Picture 2"/>
          <p:cNvPicPr>
            <a:picLocks noChangeAspect="1" noChangeArrowheads="1"/>
          </p:cNvPicPr>
          <p:nvPr/>
        </p:nvPicPr>
        <p:blipFill>
          <a:blip r:embed="rId3"/>
          <a:srcRect/>
          <a:stretch>
            <a:fillRect/>
          </a:stretch>
        </p:blipFill>
        <p:spPr bwMode="auto">
          <a:xfrm>
            <a:off x="138896" y="3187699"/>
            <a:ext cx="1331089" cy="770901"/>
          </a:xfrm>
          <a:prstGeom prst="rect">
            <a:avLst/>
          </a:prstGeom>
          <a:noFill/>
          <a:ln w="9525">
            <a:noFill/>
            <a:miter lim="800000"/>
            <a:headEnd/>
            <a:tailEnd/>
          </a:ln>
        </p:spPr>
      </p:pic>
      <p:sp>
        <p:nvSpPr>
          <p:cNvPr id="6" name="Text Box 4"/>
          <p:cNvSpPr txBox="1">
            <a:spLocks noChangeArrowheads="1"/>
          </p:cNvSpPr>
          <p:nvPr/>
        </p:nvSpPr>
        <p:spPr bwMode="auto">
          <a:xfrm>
            <a:off x="370389" y="1987060"/>
            <a:ext cx="8378075" cy="7908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eaLnBrk="1" hangingPunct="1">
              <a:spcBef>
                <a:spcPct val="50000"/>
              </a:spcBef>
            </a:pPr>
            <a:r>
              <a:rPr kumimoji="1" lang="de-DE" altLang="ja-JP" dirty="0" smtClean="0">
                <a:latin typeface="Arial" pitchFamily="34" charset="0"/>
              </a:rPr>
              <a:t>Mit dem Schnittstellenadapter CZ-CAPC2 können Geräte mit Relaisansteuerung wie z. B. ein externes Lüftungsgerät gesteuert werden.</a:t>
            </a:r>
          </a:p>
        </p:txBody>
      </p:sp>
      <p:sp>
        <p:nvSpPr>
          <p:cNvPr id="9" name="CasellaDiTesto 8"/>
          <p:cNvSpPr txBox="1"/>
          <p:nvPr/>
        </p:nvSpPr>
        <p:spPr>
          <a:xfrm>
            <a:off x="503854" y="5675305"/>
            <a:ext cx="8244610" cy="369332"/>
          </a:xfrm>
          <a:prstGeom prst="rect">
            <a:avLst/>
          </a:prstGeom>
          <a:noFill/>
        </p:spPr>
        <p:txBody>
          <a:bodyPr wrap="square" rtlCol="0">
            <a:spAutoFit/>
          </a:bodyPr>
          <a:lstStyle/>
          <a:p>
            <a:pPr algn="ctr"/>
            <a:r>
              <a:rPr dirty="0" smtClean="0"/>
              <a:t>4 unterschiedliche Konfigurationsmöglichkeiten für EIN/AUS-Signal</a:t>
            </a:r>
            <a:endParaRPr lang="de-DE" dirty="0"/>
          </a:p>
        </p:txBody>
      </p:sp>
      <p:pic>
        <p:nvPicPr>
          <p:cNvPr id="11" name="Picture 2"/>
          <p:cNvPicPr>
            <a:picLocks noChangeAspect="1" noChangeArrowheads="1"/>
          </p:cNvPicPr>
          <p:nvPr/>
        </p:nvPicPr>
        <p:blipFill>
          <a:blip r:embed="rId3"/>
          <a:srcRect/>
          <a:stretch>
            <a:fillRect/>
          </a:stretch>
        </p:blipFill>
        <p:spPr bwMode="auto">
          <a:xfrm>
            <a:off x="5403268" y="3416103"/>
            <a:ext cx="331641" cy="192070"/>
          </a:xfrm>
          <a:prstGeom prst="rect">
            <a:avLst/>
          </a:prstGeom>
          <a:noFill/>
          <a:ln w="9525">
            <a:noFill/>
            <a:miter lim="800000"/>
            <a:headEnd/>
            <a:tailEnd/>
          </a:ln>
        </p:spPr>
      </p:pic>
      <p:sp>
        <p:nvSpPr>
          <p:cNvPr id="10" name="CasellaDiTesto 40"/>
          <p:cNvSpPr txBox="1"/>
          <p:nvPr/>
        </p:nvSpPr>
        <p:spPr>
          <a:xfrm>
            <a:off x="370389" y="1207124"/>
            <a:ext cx="8378075"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de-DE" dirty="0" smtClean="0">
                <a:solidFill>
                  <a:schemeClr val="tx1"/>
                </a:solidFill>
                <a:latin typeface="Arial" pitchFamily="34" charset="0"/>
              </a:rPr>
              <a:t>CZ-CAPC2: Schnittstellenadapter für EIN/AUS-Schaltung externer Geräte</a:t>
            </a:r>
            <a:endParaRPr lang="de-DE"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2"/>
          <p:cNvGrpSpPr/>
          <p:nvPr/>
        </p:nvGrpSpPr>
        <p:grpSpPr>
          <a:xfrm>
            <a:off x="2145639" y="1435963"/>
            <a:ext cx="3282285" cy="4788000"/>
            <a:chOff x="2145639" y="1632738"/>
            <a:chExt cx="3282285" cy="4788000"/>
          </a:xfrm>
        </p:grpSpPr>
        <p:pic>
          <p:nvPicPr>
            <p:cNvPr id="2050" name="Picture 2"/>
            <p:cNvPicPr>
              <a:picLocks noChangeAspect="1" noChangeArrowheads="1"/>
            </p:cNvPicPr>
            <p:nvPr/>
          </p:nvPicPr>
          <p:blipFill>
            <a:blip r:embed="rId2"/>
            <a:srcRect r="22322"/>
            <a:stretch>
              <a:fillRect/>
            </a:stretch>
          </p:blipFill>
          <p:spPr bwMode="auto">
            <a:xfrm>
              <a:off x="2145639" y="1632738"/>
              <a:ext cx="3282285" cy="4788000"/>
            </a:xfrm>
            <a:prstGeom prst="rect">
              <a:avLst/>
            </a:prstGeom>
            <a:noFill/>
            <a:ln w="9525">
              <a:noFill/>
              <a:miter lim="800000"/>
              <a:headEnd/>
              <a:tailEnd/>
            </a:ln>
          </p:spPr>
        </p:pic>
        <p:sp>
          <p:nvSpPr>
            <p:cNvPr id="12" name="Rettangolo 11"/>
            <p:cNvSpPr/>
            <p:nvPr/>
          </p:nvSpPr>
          <p:spPr>
            <a:xfrm>
              <a:off x="2145639" y="1632738"/>
              <a:ext cx="2194867" cy="2886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5" name="Título 9"/>
          <p:cNvSpPr>
            <a:spLocks noGrp="1"/>
          </p:cNvSpPr>
          <p:nvPr>
            <p:ph type="title"/>
          </p:nvPr>
        </p:nvSpPr>
        <p:spPr/>
        <p:txBody>
          <a:bodyPr>
            <a:noAutofit/>
          </a:bodyPr>
          <a:lstStyle/>
          <a:p>
            <a:pPr marL="360000" indent="-360000" defTabSz="914400"/>
            <a:r>
              <a:rPr lang="de-DE" altLang="ja-JP" sz="1600" dirty="0" smtClean="0"/>
              <a:t>2.	Kontakte in externen Geräten </a:t>
            </a:r>
            <a:br>
              <a:rPr lang="de-DE" altLang="ja-JP" sz="1600" dirty="0" smtClean="0"/>
            </a:br>
            <a:r>
              <a:rPr lang="de-DE" altLang="ja-JP" sz="1600" dirty="0" smtClean="0">
                <a:solidFill>
                  <a:srgbClr val="FF0000"/>
                </a:solidFill>
                <a:sym typeface="Wingdings" pitchFamily="2" charset="2"/>
              </a:rPr>
              <a:t>CZ-CAPC2</a:t>
            </a:r>
            <a:r>
              <a:rPr lang="de-DE" altLang="ja-JP" sz="1600" dirty="0" smtClean="0">
                <a:sym typeface="Wingdings" pitchFamily="2" charset="2"/>
              </a:rPr>
              <a:t> – Schnittstellenadapter für EIN/AUS-Schaltung externer Geräte</a:t>
            </a:r>
            <a:endParaRPr lang="de-DE" altLang="ja-JP" sz="1600" dirty="0"/>
          </a:p>
        </p:txBody>
      </p:sp>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Klemmen und Schalter  </a:t>
            </a:r>
            <a:endParaRPr lang="de-DE">
              <a:solidFill>
                <a:schemeClr val="accent1">
                  <a:lumMod val="60000"/>
                  <a:lumOff val="40000"/>
                </a:schemeClr>
              </a:solidFill>
              <a:latin typeface="Arial" pitchFamily="34" charset="0"/>
              <a:cs typeface="Arial" pitchFamily="34" charset="0"/>
            </a:endParaRPr>
          </a:p>
        </p:txBody>
      </p:sp>
      <p:sp>
        <p:nvSpPr>
          <p:cNvPr id="30" name="Rettangolo arrotondato 13"/>
          <p:cNvSpPr/>
          <p:nvPr/>
        </p:nvSpPr>
        <p:spPr>
          <a:xfrm>
            <a:off x="4676172" y="2500132"/>
            <a:ext cx="579904" cy="648072"/>
          </a:xfrm>
          <a:prstGeom prst="round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Callout 1 14"/>
          <p:cNvSpPr/>
          <p:nvPr/>
        </p:nvSpPr>
        <p:spPr>
          <a:xfrm>
            <a:off x="6604136" y="1852060"/>
            <a:ext cx="1078002" cy="648072"/>
          </a:xfrm>
          <a:prstGeom prst="borderCallout1">
            <a:avLst>
              <a:gd name="adj1" fmla="val 49947"/>
              <a:gd name="adj2" fmla="val 245"/>
              <a:gd name="adj3" fmla="val 124701"/>
              <a:gd name="adj4" fmla="val -125610"/>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dirty="0" smtClean="0">
                <a:solidFill>
                  <a:srgbClr val="C00000"/>
                </a:solidFill>
                <a:latin typeface="Arial" pitchFamily="34" charset="0"/>
              </a:rPr>
              <a:t>CN3</a:t>
            </a:r>
          </a:p>
          <a:p>
            <a:pPr algn="ctr"/>
            <a:r>
              <a:rPr lang="de-DE" sz="1100" dirty="0" smtClean="0">
                <a:solidFill>
                  <a:srgbClr val="C00000"/>
                </a:solidFill>
                <a:latin typeface="Arial" pitchFamily="34" charset="0"/>
              </a:rPr>
              <a:t>P-Link-</a:t>
            </a:r>
          </a:p>
          <a:p>
            <a:pPr algn="ctr"/>
            <a:r>
              <a:rPr lang="de-DE" sz="1100" dirty="0" smtClean="0">
                <a:solidFill>
                  <a:srgbClr val="C00000"/>
                </a:solidFill>
                <a:latin typeface="Arial" pitchFamily="34" charset="0"/>
              </a:rPr>
              <a:t>Anschluss</a:t>
            </a:r>
            <a:endParaRPr lang="de-DE" sz="1100" dirty="0">
              <a:latin typeface="Arial" pitchFamily="34" charset="0"/>
              <a:cs typeface="Arial" pitchFamily="34" charset="0"/>
            </a:endParaRPr>
          </a:p>
        </p:txBody>
      </p:sp>
      <p:sp>
        <p:nvSpPr>
          <p:cNvPr id="32" name="Rettangolo arrotondato 15"/>
          <p:cNvSpPr/>
          <p:nvPr/>
        </p:nvSpPr>
        <p:spPr>
          <a:xfrm>
            <a:off x="4230967" y="4595150"/>
            <a:ext cx="851487" cy="370389"/>
          </a:xfrm>
          <a:prstGeom prst="round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Callout 1 16"/>
          <p:cNvSpPr/>
          <p:nvPr/>
        </p:nvSpPr>
        <p:spPr>
          <a:xfrm>
            <a:off x="6325959" y="3947078"/>
            <a:ext cx="1025108" cy="648072"/>
          </a:xfrm>
          <a:prstGeom prst="borderCallout1">
            <a:avLst>
              <a:gd name="adj1" fmla="val 49947"/>
              <a:gd name="adj2" fmla="val 245"/>
              <a:gd name="adj3" fmla="val 123518"/>
              <a:gd name="adj4" fmla="val -153948"/>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dirty="0" smtClean="0">
                <a:solidFill>
                  <a:srgbClr val="C00000"/>
                </a:solidFill>
                <a:latin typeface="Arial" pitchFamily="34" charset="0"/>
              </a:rPr>
              <a:t>CN1</a:t>
            </a:r>
          </a:p>
          <a:p>
            <a:pPr algn="ctr"/>
            <a:r>
              <a:rPr lang="de-DE" sz="1100" dirty="0" smtClean="0">
                <a:solidFill>
                  <a:srgbClr val="C00000"/>
                </a:solidFill>
                <a:latin typeface="Arial" pitchFamily="34" charset="0"/>
              </a:rPr>
              <a:t>Spannungs-</a:t>
            </a:r>
            <a:r>
              <a:rPr lang="de-DE" sz="1100" dirty="0" err="1" smtClean="0">
                <a:solidFill>
                  <a:srgbClr val="C00000"/>
                </a:solidFill>
                <a:latin typeface="Arial" pitchFamily="34" charset="0"/>
              </a:rPr>
              <a:t>versorgung</a:t>
            </a:r>
            <a:endParaRPr lang="de-DE" sz="1100" dirty="0">
              <a:latin typeface="Arial" pitchFamily="34" charset="0"/>
              <a:cs typeface="Arial" pitchFamily="34" charset="0"/>
            </a:endParaRPr>
          </a:p>
        </p:txBody>
      </p:sp>
      <p:cxnSp>
        <p:nvCxnSpPr>
          <p:cNvPr id="34" name="Connettore 1 17"/>
          <p:cNvCxnSpPr/>
          <p:nvPr/>
        </p:nvCxnSpPr>
        <p:spPr>
          <a:xfrm>
            <a:off x="5165766" y="2877586"/>
            <a:ext cx="1944229"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Connettore 1 18"/>
          <p:cNvCxnSpPr/>
          <p:nvPr/>
        </p:nvCxnSpPr>
        <p:spPr>
          <a:xfrm>
            <a:off x="5165766" y="2960628"/>
            <a:ext cx="172820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CasellaDiTesto 19"/>
          <p:cNvSpPr txBox="1"/>
          <p:nvPr/>
        </p:nvSpPr>
        <p:spPr>
          <a:xfrm>
            <a:off x="7110310" y="2739087"/>
            <a:ext cx="571828"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200" b="1" dirty="0" smtClean="0">
                <a:latin typeface="Arial" pitchFamily="34" charset="0"/>
                <a:cs typeface="Arial" pitchFamily="34" charset="0"/>
              </a:rPr>
              <a:t>U1</a:t>
            </a:r>
            <a:endParaRPr lang="en-GB" sz="1200" b="1" dirty="0">
              <a:latin typeface="Arial" pitchFamily="34" charset="0"/>
              <a:cs typeface="Arial" pitchFamily="34" charset="0"/>
            </a:endParaRPr>
          </a:p>
        </p:txBody>
      </p:sp>
      <p:sp>
        <p:nvSpPr>
          <p:cNvPr id="37" name="CasellaDiTesto 20"/>
          <p:cNvSpPr txBox="1"/>
          <p:nvPr/>
        </p:nvSpPr>
        <p:spPr>
          <a:xfrm>
            <a:off x="6389915" y="2816612"/>
            <a:ext cx="571828" cy="276999"/>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200" b="1" dirty="0" smtClean="0">
                <a:latin typeface="Arial" pitchFamily="34" charset="0"/>
                <a:cs typeface="Arial" pitchFamily="34" charset="0"/>
              </a:rPr>
              <a:t>U2</a:t>
            </a:r>
            <a:endParaRPr lang="en-GB" sz="1200" b="1" dirty="0">
              <a:latin typeface="Arial" pitchFamily="34" charset="0"/>
              <a:cs typeface="Arial" pitchFamily="34" charset="0"/>
            </a:endParaRPr>
          </a:p>
        </p:txBody>
      </p:sp>
      <p:pic>
        <p:nvPicPr>
          <p:cNvPr id="38" name="Picture 3"/>
          <p:cNvPicPr>
            <a:picLocks noChangeAspect="1" noChangeArrowheads="1"/>
          </p:cNvPicPr>
          <p:nvPr/>
        </p:nvPicPr>
        <p:blipFill>
          <a:blip r:embed="rId3"/>
          <a:srcRect/>
          <a:stretch>
            <a:fillRect/>
          </a:stretch>
        </p:blipFill>
        <p:spPr bwMode="auto">
          <a:xfrm>
            <a:off x="2054272" y="4323264"/>
            <a:ext cx="4120769" cy="1753686"/>
          </a:xfrm>
          <a:prstGeom prst="rect">
            <a:avLst/>
          </a:prstGeom>
          <a:noFill/>
          <a:ln w="9525">
            <a:solidFill>
              <a:srgbClr val="0070C0"/>
            </a:solidFill>
            <a:miter lim="800000"/>
            <a:headEnd/>
            <a:tailEnd/>
          </a:ln>
        </p:spPr>
      </p:pic>
      <p:pic>
        <p:nvPicPr>
          <p:cNvPr id="39" name="Picture 4"/>
          <p:cNvPicPr>
            <a:picLocks noChangeAspect="1" noChangeArrowheads="1"/>
          </p:cNvPicPr>
          <p:nvPr/>
        </p:nvPicPr>
        <p:blipFill>
          <a:blip r:embed="rId4"/>
          <a:srcRect/>
          <a:stretch>
            <a:fillRect/>
          </a:stretch>
        </p:blipFill>
        <p:spPr bwMode="auto">
          <a:xfrm>
            <a:off x="3436039" y="2077828"/>
            <a:ext cx="1047750" cy="2552700"/>
          </a:xfrm>
          <a:prstGeom prst="rect">
            <a:avLst/>
          </a:prstGeom>
          <a:noFill/>
          <a:ln w="9525">
            <a:noFill/>
            <a:miter lim="800000"/>
            <a:headEnd/>
            <a:tailEnd/>
          </a:ln>
        </p:spPr>
      </p:pic>
      <p:sp>
        <p:nvSpPr>
          <p:cNvPr id="40" name="Rettangolo arrotondato 23"/>
          <p:cNvSpPr/>
          <p:nvPr/>
        </p:nvSpPr>
        <p:spPr>
          <a:xfrm>
            <a:off x="4676172" y="3299005"/>
            <a:ext cx="579904" cy="1157247"/>
          </a:xfrm>
          <a:prstGeom prst="roundRect">
            <a:avLst/>
          </a:prstGeom>
          <a:noFill/>
          <a:ln w="254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Callout 1 24"/>
          <p:cNvSpPr/>
          <p:nvPr/>
        </p:nvSpPr>
        <p:spPr>
          <a:xfrm>
            <a:off x="7396223" y="3148204"/>
            <a:ext cx="1118385" cy="798874"/>
          </a:xfrm>
          <a:prstGeom prst="borderCallout1">
            <a:avLst>
              <a:gd name="adj1" fmla="val 49947"/>
              <a:gd name="adj2" fmla="val 245"/>
              <a:gd name="adj3" fmla="val 96750"/>
              <a:gd name="adj4" fmla="val -192309"/>
            </a:avLst>
          </a:prstGeom>
          <a:noFill/>
          <a:ln w="254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dirty="0" smtClean="0">
                <a:solidFill>
                  <a:srgbClr val="C00000"/>
                </a:solidFill>
                <a:latin typeface="Arial" pitchFamily="34" charset="0"/>
              </a:rPr>
              <a:t>CN2</a:t>
            </a:r>
          </a:p>
          <a:p>
            <a:pPr algn="ctr"/>
            <a:r>
              <a:rPr lang="de-DE" sz="1100" dirty="0" smtClean="0">
                <a:solidFill>
                  <a:srgbClr val="C00000"/>
                </a:solidFill>
                <a:latin typeface="Arial" pitchFamily="34" charset="0"/>
              </a:rPr>
              <a:t>Ein-/ Ausgangs-klemmen</a:t>
            </a:r>
            <a:endParaRPr lang="de-DE" sz="1100" dirty="0">
              <a:latin typeface="Arial" pitchFamily="34" charset="0"/>
              <a:cs typeface="Arial" pitchFamily="34" charset="0"/>
            </a:endParaRPr>
          </a:p>
        </p:txBody>
      </p:sp>
      <p:grpSp>
        <p:nvGrpSpPr>
          <p:cNvPr id="42" name="Gruppo 30"/>
          <p:cNvGrpSpPr/>
          <p:nvPr/>
        </p:nvGrpSpPr>
        <p:grpSpPr>
          <a:xfrm>
            <a:off x="564445" y="3299005"/>
            <a:ext cx="3956402" cy="1355947"/>
            <a:chOff x="-1773705" y="2905455"/>
            <a:chExt cx="3956402" cy="1355947"/>
          </a:xfrm>
        </p:grpSpPr>
        <p:sp>
          <p:nvSpPr>
            <p:cNvPr id="43" name="Rettangolo arrotondato 25"/>
            <p:cNvSpPr/>
            <p:nvPr/>
          </p:nvSpPr>
          <p:spPr>
            <a:xfrm>
              <a:off x="1066697" y="3104155"/>
              <a:ext cx="1116000" cy="1157247"/>
            </a:xfrm>
            <a:prstGeom prst="roundRect">
              <a:avLst/>
            </a:prstGeom>
            <a:noFill/>
            <a:ln w="254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Callout 1 27"/>
            <p:cNvSpPr/>
            <p:nvPr/>
          </p:nvSpPr>
          <p:spPr>
            <a:xfrm>
              <a:off x="-1773705" y="2905455"/>
              <a:ext cx="1299981" cy="777323"/>
            </a:xfrm>
            <a:prstGeom prst="borderCallout1">
              <a:avLst>
                <a:gd name="adj1" fmla="val 48461"/>
                <a:gd name="adj2" fmla="val 99195"/>
                <a:gd name="adj3" fmla="val 86912"/>
                <a:gd name="adj4" fmla="val 243452"/>
              </a:avLst>
            </a:prstGeom>
            <a:noFill/>
            <a:ln w="254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dirty="0" smtClean="0">
                  <a:solidFill>
                    <a:srgbClr val="C00000"/>
                  </a:solidFill>
                  <a:latin typeface="Arial" pitchFamily="34" charset="0"/>
                </a:rPr>
                <a:t>Ein-/ Ausgangs-klemmen für Hochspannung</a:t>
              </a:r>
              <a:endParaRPr lang="de-DE" sz="1100" dirty="0">
                <a:latin typeface="Arial" pitchFamily="34" charset="0"/>
                <a:cs typeface="Arial" pitchFamily="34" charset="0"/>
              </a:endParaRPr>
            </a:p>
          </p:txBody>
        </p:sp>
      </p:grpSp>
      <p:grpSp>
        <p:nvGrpSpPr>
          <p:cNvPr id="45" name="Gruppo 29"/>
          <p:cNvGrpSpPr/>
          <p:nvPr/>
        </p:nvGrpSpPr>
        <p:grpSpPr>
          <a:xfrm>
            <a:off x="564445" y="2019087"/>
            <a:ext cx="3956402" cy="1440000"/>
            <a:chOff x="-1773705" y="1632131"/>
            <a:chExt cx="3956402" cy="1440000"/>
          </a:xfrm>
        </p:grpSpPr>
        <p:sp>
          <p:nvSpPr>
            <p:cNvPr id="46" name="Rettangolo arrotondato 26"/>
            <p:cNvSpPr/>
            <p:nvPr/>
          </p:nvSpPr>
          <p:spPr>
            <a:xfrm>
              <a:off x="1066697" y="1632131"/>
              <a:ext cx="1116000" cy="1440000"/>
            </a:xfrm>
            <a:prstGeom prst="roundRect">
              <a:avLst/>
            </a:prstGeom>
            <a:noFill/>
            <a:ln w="254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accent3">
                      <a:lumMod val="75000"/>
                    </a:schemeClr>
                  </a:solidFill>
                </a:ln>
              </a:endParaRPr>
            </a:p>
          </p:txBody>
        </p:sp>
        <p:sp>
          <p:nvSpPr>
            <p:cNvPr id="47" name="Callout 1 28"/>
            <p:cNvSpPr/>
            <p:nvPr/>
          </p:nvSpPr>
          <p:spPr>
            <a:xfrm>
              <a:off x="-1773705" y="1691757"/>
              <a:ext cx="1299982" cy="798873"/>
            </a:xfrm>
            <a:prstGeom prst="borderCallout1">
              <a:avLst>
                <a:gd name="adj1" fmla="val 48461"/>
                <a:gd name="adj2" fmla="val 99195"/>
                <a:gd name="adj3" fmla="val 84003"/>
                <a:gd name="adj4" fmla="val 243466"/>
              </a:avLst>
            </a:prstGeom>
            <a:noFill/>
            <a:ln w="254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dirty="0" smtClean="0">
                  <a:solidFill>
                    <a:srgbClr val="C00000"/>
                  </a:solidFill>
                  <a:latin typeface="Arial" pitchFamily="34" charset="0"/>
                </a:rPr>
                <a:t>Ein-/ Ausgangs-klemmen für Niederspannung </a:t>
              </a:r>
              <a:endParaRPr lang="de-DE" sz="1100" dirty="0">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dissolve">
                                      <p:cBhvr>
                                        <p:cTn id="15" dur="500"/>
                                        <p:tgtEl>
                                          <p:spTgt spid="3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dissolve">
                                      <p:cBhvr>
                                        <p:cTn id="18" dur="500"/>
                                        <p:tgtEl>
                                          <p:spTgt spid="37"/>
                                        </p:tgtEl>
                                      </p:cBhvr>
                                    </p:animEffect>
                                  </p:childTnLst>
                                </p:cTn>
                              </p:par>
                              <p:par>
                                <p:cTn id="19" presetID="9"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dissolve">
                                      <p:cBhvr>
                                        <p:cTn id="21" dur="500"/>
                                        <p:tgtEl>
                                          <p:spTgt spid="3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dissolv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par>
                                <p:cTn id="33" presetID="9" presetClass="exit" presetSubtype="0" fill="hold" nodeType="withEffect">
                                  <p:stCondLst>
                                    <p:cond delay="0"/>
                                  </p:stCondLst>
                                  <p:childTnLst>
                                    <p:animEffect transition="out" filter="dissolv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par>
                                <p:cTn id="36" presetID="9" presetClass="exit" presetSubtype="0" fill="hold" grpId="1" nodeType="withEffect">
                                  <p:stCondLst>
                                    <p:cond delay="0"/>
                                  </p:stCondLst>
                                  <p:childTnLst>
                                    <p:animEffect transition="out" filter="dissolve">
                                      <p:cBhvr>
                                        <p:cTn id="37" dur="500"/>
                                        <p:tgtEl>
                                          <p:spTgt spid="37"/>
                                        </p:tgtEl>
                                      </p:cBhvr>
                                    </p:animEffect>
                                    <p:set>
                                      <p:cBhvr>
                                        <p:cTn id="38" dur="1" fill="hold">
                                          <p:stCondLst>
                                            <p:cond delay="499"/>
                                          </p:stCondLst>
                                        </p:cTn>
                                        <p:tgtEl>
                                          <p:spTgt spid="37"/>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36"/>
                                        </p:tgtEl>
                                      </p:cBhvr>
                                    </p:animEffect>
                                    <p:set>
                                      <p:cBhvr>
                                        <p:cTn id="44" dur="1" fill="hold">
                                          <p:stCondLst>
                                            <p:cond delay="49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dissolve">
                                      <p:cBhvr>
                                        <p:cTn id="49" dur="500"/>
                                        <p:tgtEl>
                                          <p:spTgt spid="4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dissolv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dissolve">
                                      <p:cBhvr>
                                        <p:cTn id="57" dur="500"/>
                                        <p:tgtEl>
                                          <p:spTgt spid="39"/>
                                        </p:tgtEl>
                                      </p:cBhvr>
                                    </p:animEffect>
                                  </p:childTnLst>
                                </p:cTn>
                              </p:par>
                              <p:par>
                                <p:cTn id="58" presetID="9" presetClass="entr" presetSubtype="0"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dissolve">
                                      <p:cBhvr>
                                        <p:cTn id="60" dur="500"/>
                                        <p:tgtEl>
                                          <p:spTgt spid="45"/>
                                        </p:tgtEl>
                                      </p:cBhvr>
                                    </p:animEffect>
                                  </p:childTnLst>
                                </p:cTn>
                              </p:par>
                              <p:par>
                                <p:cTn id="61" presetID="9"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dissolv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1" nodeType="clickEffect">
                                  <p:stCondLst>
                                    <p:cond delay="0"/>
                                  </p:stCondLst>
                                  <p:childTnLst>
                                    <p:animEffect transition="out" filter="dissolve">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par>
                                <p:cTn id="69" presetID="9" presetClass="exit" presetSubtype="0" fill="hold" grpId="1" nodeType="withEffect">
                                  <p:stCondLst>
                                    <p:cond delay="0"/>
                                  </p:stCondLst>
                                  <p:childTnLst>
                                    <p:animEffect transition="out" filter="dissolve">
                                      <p:cBhvr>
                                        <p:cTn id="70" dur="500"/>
                                        <p:tgtEl>
                                          <p:spTgt spid="40"/>
                                        </p:tgtEl>
                                      </p:cBhvr>
                                    </p:animEffect>
                                    <p:set>
                                      <p:cBhvr>
                                        <p:cTn id="71" dur="1" fill="hold">
                                          <p:stCondLst>
                                            <p:cond delay="499"/>
                                          </p:stCondLst>
                                        </p:cTn>
                                        <p:tgtEl>
                                          <p:spTgt spid="40"/>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39"/>
                                        </p:tgtEl>
                                      </p:cBhvr>
                                    </p:animEffect>
                                    <p:set>
                                      <p:cBhvr>
                                        <p:cTn id="74" dur="1" fill="hold">
                                          <p:stCondLst>
                                            <p:cond delay="499"/>
                                          </p:stCondLst>
                                        </p:cTn>
                                        <p:tgtEl>
                                          <p:spTgt spid="39"/>
                                        </p:tgtEl>
                                        <p:attrNameLst>
                                          <p:attrName>style.visibility</p:attrName>
                                        </p:attrNameLst>
                                      </p:cBhvr>
                                      <p:to>
                                        <p:strVal val="hidden"/>
                                      </p:to>
                                    </p:set>
                                  </p:childTnLst>
                                </p:cTn>
                              </p:par>
                              <p:par>
                                <p:cTn id="75" presetID="9" presetClass="exit" presetSubtype="0" fill="hold" nodeType="withEffect">
                                  <p:stCondLst>
                                    <p:cond delay="0"/>
                                  </p:stCondLst>
                                  <p:childTnLst>
                                    <p:animEffect transition="out" filter="dissolve">
                                      <p:cBhvr>
                                        <p:cTn id="76" dur="500"/>
                                        <p:tgtEl>
                                          <p:spTgt spid="45"/>
                                        </p:tgtEl>
                                      </p:cBhvr>
                                    </p:animEffect>
                                    <p:set>
                                      <p:cBhvr>
                                        <p:cTn id="77" dur="1" fill="hold">
                                          <p:stCondLst>
                                            <p:cond delay="499"/>
                                          </p:stCondLst>
                                        </p:cTn>
                                        <p:tgtEl>
                                          <p:spTgt spid="45"/>
                                        </p:tgtEl>
                                        <p:attrNameLst>
                                          <p:attrName>style.visibility</p:attrName>
                                        </p:attrNameLst>
                                      </p:cBhvr>
                                      <p:to>
                                        <p:strVal val="hidden"/>
                                      </p:to>
                                    </p:set>
                                  </p:childTnLst>
                                </p:cTn>
                              </p:par>
                              <p:par>
                                <p:cTn id="78" presetID="9" presetClass="exit" presetSubtype="0" fill="hold" nodeType="withEffect">
                                  <p:stCondLst>
                                    <p:cond delay="0"/>
                                  </p:stCondLst>
                                  <p:childTnLst>
                                    <p:animEffect transition="out" filter="dissolve">
                                      <p:cBhvr>
                                        <p:cTn id="79" dur="500"/>
                                        <p:tgtEl>
                                          <p:spTgt spid="42"/>
                                        </p:tgtEl>
                                      </p:cBhvr>
                                    </p:animEffect>
                                    <p:set>
                                      <p:cBhvr>
                                        <p:cTn id="80" dur="1" fill="hold">
                                          <p:stCondLst>
                                            <p:cond delay="499"/>
                                          </p:stCondLst>
                                        </p:cTn>
                                        <p:tgtEl>
                                          <p:spTgt spid="4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dissolve">
                                      <p:cBhvr>
                                        <p:cTn id="85" dur="500"/>
                                        <p:tgtEl>
                                          <p:spTgt spid="3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dissolve">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dissolve">
                                      <p:cBhvr>
                                        <p:cTn id="9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3" grpId="0" animBg="1"/>
      <p:bldP spid="36" grpId="0" animBg="1"/>
      <p:bldP spid="36" grpId="1" animBg="1"/>
      <p:bldP spid="37" grpId="0" animBg="1"/>
      <p:bldP spid="37" grpId="1" animBg="1"/>
      <p:bldP spid="40" grpId="0" animBg="1"/>
      <p:bldP spid="40" grpId="1" animBg="1"/>
      <p:bldP spid="41" grpId="0" animBg="1"/>
      <p:bldP spid="4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Autofit/>
          </a:bodyPr>
          <a:lstStyle/>
          <a:p>
            <a:pPr marL="360000" indent="-360000" defTabSz="914400"/>
            <a:r>
              <a:rPr lang="de-DE" altLang="ja-JP" sz="1600" dirty="0" smtClean="0"/>
              <a:t>2.	Kontakte in externen Geräten </a:t>
            </a:r>
            <a:br>
              <a:rPr lang="de-DE" altLang="ja-JP" sz="1600" dirty="0" smtClean="0"/>
            </a:br>
            <a:r>
              <a:rPr lang="de-DE" altLang="ja-JP" sz="1600" dirty="0" smtClean="0">
                <a:solidFill>
                  <a:srgbClr val="FF0000"/>
                </a:solidFill>
                <a:sym typeface="Wingdings" pitchFamily="2" charset="2"/>
              </a:rPr>
              <a:t>CZ-CAPC2</a:t>
            </a:r>
            <a:r>
              <a:rPr lang="de-DE" altLang="ja-JP" sz="1600" dirty="0" smtClean="0">
                <a:sym typeface="Wingdings" pitchFamily="2" charset="2"/>
              </a:rPr>
              <a:t> – Schnittstellenadapter für EIN/AUS-Schaltung externer Geräte</a:t>
            </a:r>
            <a:endParaRPr lang="de-DE" altLang="ja-JP" sz="1600" dirty="0"/>
          </a:p>
        </p:txBody>
      </p:sp>
      <p:sp>
        <p:nvSpPr>
          <p:cNvPr id="10" name="CasellaDiTesto 9"/>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Ausgangssignale</a:t>
            </a:r>
            <a:endParaRPr lang="de-DE" dirty="0">
              <a:solidFill>
                <a:schemeClr val="accent1">
                  <a:lumMod val="60000"/>
                  <a:lumOff val="40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2"/>
          <a:srcRect/>
          <a:stretch>
            <a:fillRect/>
          </a:stretch>
        </p:blipFill>
        <p:spPr bwMode="auto">
          <a:xfrm>
            <a:off x="522514" y="1735604"/>
            <a:ext cx="7511271" cy="4627422"/>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4993167" y="2105721"/>
            <a:ext cx="3203591" cy="957884"/>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4055713" y="3830128"/>
            <a:ext cx="4964339" cy="1836438"/>
          </a:xfrm>
          <a:prstGeom prst="rect">
            <a:avLst/>
          </a:prstGeom>
          <a:noFill/>
          <a:ln w="9525">
            <a:noFill/>
            <a:miter lim="800000"/>
            <a:headEnd/>
            <a:tailEnd/>
          </a:ln>
        </p:spPr>
      </p:pic>
      <p:cxnSp>
        <p:nvCxnSpPr>
          <p:cNvPr id="33" name="Connettore 2 32"/>
          <p:cNvCxnSpPr/>
          <p:nvPr/>
        </p:nvCxnSpPr>
        <p:spPr>
          <a:xfrm>
            <a:off x="3959525" y="3151876"/>
            <a:ext cx="700403" cy="4582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Rettangolo 33"/>
          <p:cNvSpPr/>
          <p:nvPr/>
        </p:nvSpPr>
        <p:spPr>
          <a:xfrm>
            <a:off x="2924355" y="2009955"/>
            <a:ext cx="1035170" cy="3640347"/>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 name="CasellaDiTesto 34"/>
          <p:cNvSpPr txBox="1"/>
          <p:nvPr/>
        </p:nvSpPr>
        <p:spPr>
          <a:xfrm>
            <a:off x="4659928" y="3339874"/>
            <a:ext cx="408853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1200" smtClean="0">
                <a:latin typeface="Arial" pitchFamily="34" charset="0"/>
                <a:cs typeface="Arial" pitchFamily="34" charset="0"/>
              </a:rPr>
              <a:t>4 unterschiedliche Konfigurationsmöglichkeiten für EIN/AUS-Signal je nach DIP-Schalter-Einstellung</a:t>
            </a:r>
            <a:endParaRPr lang="de-DE" sz="12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par>
                                <p:cTn id="8" presetID="9"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dissolv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Autofit/>
          </a:bodyPr>
          <a:lstStyle/>
          <a:p>
            <a:pPr marL="361950" indent="-361950" defTabSz="914400"/>
            <a:r>
              <a:rPr lang="de-DE" sz="1600" dirty="0" smtClean="0"/>
              <a:t>2.	</a:t>
            </a:r>
            <a:r>
              <a:rPr lang="de-DE" altLang="ja-JP" sz="1600" dirty="0" smtClean="0"/>
              <a:t>Kontakte in externen Geräten </a:t>
            </a:r>
            <a:br>
              <a:rPr lang="de-DE" altLang="ja-JP" sz="1600" dirty="0" smtClean="0"/>
            </a:br>
            <a:r>
              <a:rPr lang="de-DE" altLang="ja-JP" sz="1600" dirty="0" smtClean="0">
                <a:solidFill>
                  <a:srgbClr val="FF0000"/>
                </a:solidFill>
                <a:sym typeface="Wingdings" pitchFamily="2" charset="2"/>
              </a:rPr>
              <a:t>CZ-CAPDC2</a:t>
            </a:r>
            <a:r>
              <a:rPr lang="de-DE" altLang="ja-JP" sz="1600" dirty="0" smtClean="0">
                <a:sym typeface="Wingdings" pitchFamily="2" charset="2"/>
              </a:rPr>
              <a:t> – seriell-parallele Schnittstelleneinheit für Außengeräte</a:t>
            </a:r>
            <a:endParaRPr lang="de-DE" altLang="ja-JP" sz="1600" dirty="0"/>
          </a:p>
        </p:txBody>
      </p:sp>
      <p:pic>
        <p:nvPicPr>
          <p:cNvPr id="2052" name="Picture 4"/>
          <p:cNvPicPr>
            <a:picLocks noChangeAspect="1" noChangeArrowheads="1"/>
          </p:cNvPicPr>
          <p:nvPr/>
        </p:nvPicPr>
        <p:blipFill>
          <a:blip r:embed="rId2" cstate="print"/>
          <a:srcRect/>
          <a:stretch>
            <a:fillRect/>
          </a:stretch>
        </p:blipFill>
        <p:spPr bwMode="auto">
          <a:xfrm>
            <a:off x="42827" y="1768066"/>
            <a:ext cx="721480" cy="868846"/>
          </a:xfrm>
          <a:prstGeom prst="rect">
            <a:avLst/>
          </a:prstGeom>
          <a:noFill/>
          <a:ln w="9525">
            <a:noFill/>
            <a:miter lim="800000"/>
            <a:headEnd/>
            <a:tailEnd/>
          </a:ln>
        </p:spPr>
      </p:pic>
      <p:sp>
        <p:nvSpPr>
          <p:cNvPr id="23" name="CasellaDiTesto 22"/>
          <p:cNvSpPr txBox="1"/>
          <p:nvPr/>
        </p:nvSpPr>
        <p:spPr>
          <a:xfrm>
            <a:off x="899592" y="2060848"/>
            <a:ext cx="7344816" cy="3693319"/>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b="1" dirty="0" smtClean="0">
                <a:latin typeface="Arial" pitchFamily="34" charset="0"/>
                <a:cs typeface="Arial" pitchFamily="34" charset="0"/>
              </a:rPr>
              <a:t>Außengerätesteuerung durch externe Signale</a:t>
            </a: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r>
              <a:rPr lang="de-DE" b="1" dirty="0" smtClean="0">
                <a:solidFill>
                  <a:schemeClr val="accent1">
                    <a:lumMod val="75000"/>
                  </a:schemeClr>
                </a:solidFill>
                <a:latin typeface="Arial" pitchFamily="34" charset="0"/>
                <a:cs typeface="Arial" pitchFamily="34" charset="0"/>
              </a:rPr>
              <a:t>Eingänge</a:t>
            </a: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r>
              <a:rPr lang="de-DE" b="1" dirty="0" smtClean="0">
                <a:solidFill>
                  <a:srgbClr val="C00000"/>
                </a:solidFill>
                <a:latin typeface="Arial" pitchFamily="34" charset="0"/>
                <a:cs typeface="Arial" pitchFamily="34" charset="0"/>
              </a:rPr>
              <a:t>Ausgänge</a:t>
            </a:r>
            <a:endParaRPr lang="de-DE" b="1" dirty="0" smtClean="0">
              <a:latin typeface="Arial" pitchFamily="34" charset="0"/>
              <a:cs typeface="Arial" pitchFamily="34" charset="0"/>
            </a:endParaRPr>
          </a:p>
          <a:p>
            <a:endParaRPr lang="de-DE" dirty="0">
              <a:latin typeface="Arial" pitchFamily="34" charset="0"/>
              <a:cs typeface="Arial" pitchFamily="34" charset="0"/>
            </a:endParaRPr>
          </a:p>
        </p:txBody>
      </p:sp>
      <p:sp>
        <p:nvSpPr>
          <p:cNvPr id="25" name="CasellaDiTesto 24"/>
          <p:cNvSpPr txBox="1"/>
          <p:nvPr/>
        </p:nvSpPr>
        <p:spPr>
          <a:xfrm>
            <a:off x="2771800" y="2636912"/>
            <a:ext cx="3888432" cy="1477328"/>
          </a:xfrm>
          <a:prstGeom prst="rect">
            <a:avLst/>
          </a:prstGeom>
          <a:noFill/>
        </p:spPr>
        <p:txBody>
          <a:bodyPr wrap="square" rtlCol="0">
            <a:spAutoFit/>
          </a:bodyPr>
          <a:lstStyle/>
          <a:p>
            <a:r>
              <a:rPr lang="de-DE" dirty="0" smtClean="0"/>
              <a:t>Ein/Aus</a:t>
            </a:r>
          </a:p>
          <a:p>
            <a:r>
              <a:rPr lang="de-DE" dirty="0" smtClean="0"/>
              <a:t>Betriebsart (Heizen / Kühlen)</a:t>
            </a:r>
          </a:p>
          <a:p>
            <a:r>
              <a:rPr lang="de-DE" dirty="0" smtClean="0"/>
              <a:t>Lastabwurf 1 / 2 </a:t>
            </a:r>
          </a:p>
          <a:p>
            <a:r>
              <a:rPr lang="de-DE" dirty="0" smtClean="0"/>
              <a:t>         Thermostat aus</a:t>
            </a:r>
          </a:p>
          <a:p>
            <a:r>
              <a:rPr lang="de-DE" dirty="0" smtClean="0"/>
              <a:t>         Fernbedienungssperre</a:t>
            </a:r>
            <a:endParaRPr lang="de-DE" dirty="0"/>
          </a:p>
        </p:txBody>
      </p:sp>
      <p:sp>
        <p:nvSpPr>
          <p:cNvPr id="26" name="CasellaDiTesto 25"/>
          <p:cNvSpPr txBox="1"/>
          <p:nvPr/>
        </p:nvSpPr>
        <p:spPr>
          <a:xfrm>
            <a:off x="2843808" y="4941168"/>
            <a:ext cx="3888432" cy="646331"/>
          </a:xfrm>
          <a:prstGeom prst="rect">
            <a:avLst/>
          </a:prstGeom>
          <a:noFill/>
        </p:spPr>
        <p:txBody>
          <a:bodyPr wrap="square" rtlCol="0">
            <a:spAutoFit/>
          </a:bodyPr>
          <a:lstStyle/>
          <a:p>
            <a:r>
              <a:rPr lang="de-DE" smtClean="0"/>
              <a:t>Betriebsmeldung</a:t>
            </a:r>
          </a:p>
          <a:p>
            <a:r>
              <a:rPr lang="de-DE" smtClean="0"/>
              <a:t>Störmeldung</a:t>
            </a:r>
            <a:endParaRPr lang="de-DE"/>
          </a:p>
        </p:txBody>
      </p:sp>
      <p:sp>
        <p:nvSpPr>
          <p:cNvPr id="33" name="Parentesi graffa aperta 32"/>
          <p:cNvSpPr/>
          <p:nvPr/>
        </p:nvSpPr>
        <p:spPr>
          <a:xfrm>
            <a:off x="2247900" y="2636912"/>
            <a:ext cx="412204" cy="136815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4" name="Parentesi graffa aperta 33"/>
          <p:cNvSpPr/>
          <p:nvPr/>
        </p:nvSpPr>
        <p:spPr>
          <a:xfrm>
            <a:off x="2247900" y="4961965"/>
            <a:ext cx="412204" cy="648072"/>
          </a:xfrm>
          <a:prstGeom prst="lef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cxnSp>
        <p:nvCxnSpPr>
          <p:cNvPr id="36" name="Connettore 2 35"/>
          <p:cNvCxnSpPr/>
          <p:nvPr/>
        </p:nvCxnSpPr>
        <p:spPr>
          <a:xfrm>
            <a:off x="3059832" y="3645024"/>
            <a:ext cx="2160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Connettore 1 38"/>
          <p:cNvCxnSpPr/>
          <p:nvPr/>
        </p:nvCxnSpPr>
        <p:spPr>
          <a:xfrm flipV="1">
            <a:off x="3059832" y="3501008"/>
            <a:ext cx="0" cy="144016"/>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Connettore 2 40"/>
          <p:cNvCxnSpPr/>
          <p:nvPr/>
        </p:nvCxnSpPr>
        <p:spPr>
          <a:xfrm>
            <a:off x="3059832" y="3933056"/>
            <a:ext cx="2880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Connettore 1 42"/>
          <p:cNvCxnSpPr/>
          <p:nvPr/>
        </p:nvCxnSpPr>
        <p:spPr>
          <a:xfrm flipV="1">
            <a:off x="3059832" y="3645024"/>
            <a:ext cx="0" cy="288032"/>
          </a:xfrm>
          <a:prstGeom prst="line">
            <a:avLst/>
          </a:prstGeom>
        </p:spPr>
        <p:style>
          <a:lnRef idx="2">
            <a:schemeClr val="accent1"/>
          </a:lnRef>
          <a:fillRef idx="0">
            <a:schemeClr val="accent1"/>
          </a:fillRef>
          <a:effectRef idx="1">
            <a:schemeClr val="accent1"/>
          </a:effectRef>
          <a:fontRef idx="minor">
            <a:schemeClr val="tx1"/>
          </a:fontRef>
        </p:style>
      </p:cxnSp>
      <p:sp>
        <p:nvSpPr>
          <p:cNvPr id="14" name="CasellaDiTesto 40"/>
          <p:cNvSpPr txBox="1"/>
          <p:nvPr/>
        </p:nvSpPr>
        <p:spPr>
          <a:xfrm>
            <a:off x="251520" y="1182410"/>
            <a:ext cx="849694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de-DE" smtClean="0">
                <a:solidFill>
                  <a:schemeClr val="tx1"/>
                </a:solidFill>
                <a:latin typeface="Arial" pitchFamily="34" charset="0"/>
                <a:cs typeface="Arial" pitchFamily="34" charset="0"/>
              </a:rPr>
              <a:t>Seriell-parallele Schnittstelleneinheit für Außengeräte (CZ-CAPDC2)</a:t>
            </a:r>
            <a:endParaRPr lang="de-DE">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CZ-CAPDC2</a:t>
            </a:r>
            <a:r>
              <a:rPr lang="de-DE" altLang="ja-JP" dirty="0" smtClean="0">
                <a:sym typeface="Wingdings" pitchFamily="2" charset="2"/>
              </a:rPr>
              <a:t> – Anschluss</a:t>
            </a:r>
            <a:endParaRPr lang="de-DE" altLang="ja-JP" dirty="0"/>
          </a:p>
        </p:txBody>
      </p:sp>
      <p:sp>
        <p:nvSpPr>
          <p:cNvPr id="8" name="CasellaDiTesto 7"/>
          <p:cNvSpPr txBox="1"/>
          <p:nvPr/>
        </p:nvSpPr>
        <p:spPr>
          <a:xfrm>
            <a:off x="251520" y="2204864"/>
            <a:ext cx="223224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400" smtClean="0">
                <a:latin typeface="Arial" pitchFamily="34" charset="0"/>
                <a:cs typeface="Arial" pitchFamily="34" charset="0"/>
              </a:rPr>
              <a:t>Ein CZ-CAPDC2 kann an max. 4 Außengeräte eines Systems angeschlossen werden.</a:t>
            </a:r>
            <a:endParaRPr lang="de-DE" sz="1400">
              <a:latin typeface="Arial" pitchFamily="34" charset="0"/>
              <a:cs typeface="Arial" pitchFamily="34" charset="0"/>
            </a:endParaRPr>
          </a:p>
        </p:txBody>
      </p:sp>
      <p:pic>
        <p:nvPicPr>
          <p:cNvPr id="2053" name="Picture 5"/>
          <p:cNvPicPr>
            <a:picLocks noChangeAspect="1" noChangeArrowheads="1"/>
          </p:cNvPicPr>
          <p:nvPr/>
        </p:nvPicPr>
        <p:blipFill>
          <a:blip r:embed="rId2" cstate="print"/>
          <a:srcRect/>
          <a:stretch>
            <a:fillRect/>
          </a:stretch>
        </p:blipFill>
        <p:spPr bwMode="auto">
          <a:xfrm>
            <a:off x="2627784" y="1844824"/>
            <a:ext cx="5544616" cy="1976661"/>
          </a:xfrm>
          <a:prstGeom prst="rect">
            <a:avLst/>
          </a:prstGeom>
          <a:noFill/>
          <a:ln w="9525">
            <a:noFill/>
            <a:miter lim="800000"/>
            <a:headEnd/>
            <a:tailEnd/>
          </a:ln>
        </p:spPr>
      </p:pic>
      <p:pic>
        <p:nvPicPr>
          <p:cNvPr id="2055" name="Picture 7"/>
          <p:cNvPicPr>
            <a:picLocks noChangeAspect="1" noChangeArrowheads="1"/>
          </p:cNvPicPr>
          <p:nvPr/>
        </p:nvPicPr>
        <p:blipFill>
          <a:blip r:embed="rId3" cstate="print"/>
          <a:srcRect b="28267"/>
          <a:stretch>
            <a:fillRect/>
          </a:stretch>
        </p:blipFill>
        <p:spPr bwMode="auto">
          <a:xfrm>
            <a:off x="2555776" y="4005064"/>
            <a:ext cx="6552728" cy="2160240"/>
          </a:xfrm>
          <a:prstGeom prst="rect">
            <a:avLst/>
          </a:prstGeom>
          <a:noFill/>
          <a:ln w="9525">
            <a:noFill/>
            <a:miter lim="800000"/>
            <a:headEnd/>
            <a:tailEnd/>
          </a:ln>
        </p:spPr>
      </p:pic>
      <p:sp>
        <p:nvSpPr>
          <p:cNvPr id="12" name="CasellaDiTesto 11"/>
          <p:cNvSpPr txBox="1"/>
          <p:nvPr/>
        </p:nvSpPr>
        <p:spPr>
          <a:xfrm>
            <a:off x="179512" y="3987641"/>
            <a:ext cx="2304256"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400" smtClean="0">
                <a:latin typeface="Arial" pitchFamily="34" charset="0"/>
                <a:cs typeface="Arial" pitchFamily="34" charset="0"/>
              </a:rPr>
              <a:t>Ein System kann aus max. 30 Außengeräten und 64 Innengeräten bestehen.</a:t>
            </a:r>
          </a:p>
        </p:txBody>
      </p:sp>
      <p:sp>
        <p:nvSpPr>
          <p:cNvPr id="13" name="CasellaDiTesto 12"/>
          <p:cNvSpPr txBox="1"/>
          <p:nvPr/>
        </p:nvSpPr>
        <p:spPr>
          <a:xfrm>
            <a:off x="179512" y="5301208"/>
            <a:ext cx="2304256"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400" smtClean="0">
                <a:latin typeface="Arial" pitchFamily="34" charset="0"/>
                <a:cs typeface="Arial" pitchFamily="34" charset="0"/>
              </a:rPr>
              <a:t>Es können max. 8 CZ-CAPDC2 angeschlossen werden, um bis zu 30 Außengeräte anzusteuern.</a:t>
            </a:r>
          </a:p>
        </p:txBody>
      </p:sp>
      <p:sp>
        <p:nvSpPr>
          <p:cNvPr id="10" name="CasellaDiTesto 9"/>
          <p:cNvSpPr txBox="1"/>
          <p:nvPr/>
        </p:nvSpPr>
        <p:spPr>
          <a:xfrm>
            <a:off x="4009575" y="5877273"/>
            <a:ext cx="171572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de-DE" sz="1400" dirty="0" smtClean="0">
                <a:latin typeface="Arial" pitchFamily="34" charset="0"/>
                <a:cs typeface="Arial" pitchFamily="34" charset="0"/>
              </a:rPr>
              <a:t>max. Länge: 100 m</a:t>
            </a:r>
            <a:endParaRPr lang="de-DE" sz="1400" dirty="0">
              <a:latin typeface="Arial" pitchFamily="34" charset="0"/>
              <a:cs typeface="Arial" pitchFamily="34" charset="0"/>
            </a:endParaRPr>
          </a:p>
        </p:txBody>
      </p:sp>
      <p:cxnSp>
        <p:nvCxnSpPr>
          <p:cNvPr id="17" name="Connettore 2 16"/>
          <p:cNvCxnSpPr>
            <a:stCxn id="10" idx="1"/>
          </p:cNvCxnSpPr>
          <p:nvPr/>
        </p:nvCxnSpPr>
        <p:spPr>
          <a:xfrm flipH="1" flipV="1">
            <a:off x="3137339" y="5877273"/>
            <a:ext cx="872236" cy="1538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6228184" y="3645024"/>
            <a:ext cx="18002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1400" dirty="0" smtClean="0">
                <a:latin typeface="Arial" pitchFamily="34" charset="0"/>
                <a:cs typeface="Arial" pitchFamily="34" charset="0"/>
              </a:rPr>
              <a:t>max. Länge: 1000 m</a:t>
            </a:r>
            <a:endParaRPr lang="de-DE" sz="1400" dirty="0">
              <a:latin typeface="Arial" pitchFamily="34" charset="0"/>
              <a:cs typeface="Arial" pitchFamily="34" charset="0"/>
            </a:endParaRPr>
          </a:p>
        </p:txBody>
      </p:sp>
      <p:cxnSp>
        <p:nvCxnSpPr>
          <p:cNvPr id="20" name="Connettore 2 19"/>
          <p:cNvCxnSpPr>
            <a:stCxn id="18" idx="2"/>
          </p:cNvCxnSpPr>
          <p:nvPr/>
        </p:nvCxnSpPr>
        <p:spPr>
          <a:xfrm>
            <a:off x="7128284" y="3952801"/>
            <a:ext cx="108012" cy="9163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CasellaDiTesto 40"/>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cs typeface="Arial" pitchFamily="34" charset="0"/>
              </a:rPr>
              <a:t>Grenzwerte</a:t>
            </a:r>
            <a:endParaRPr lang="de-DE">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lstStyle/>
          <a:p>
            <a:pPr marL="361950" indent="-361950" defTabSz="9144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CZ-CAPDC2</a:t>
            </a:r>
            <a:r>
              <a:rPr lang="de-DE" altLang="ja-JP" dirty="0" smtClean="0">
                <a:sym typeface="Wingdings" pitchFamily="2" charset="2"/>
              </a:rPr>
              <a:t> – Aufbau</a:t>
            </a:r>
            <a:endParaRPr lang="de-DE" altLang="ja-JP" dirty="0"/>
          </a:p>
        </p:txBody>
      </p:sp>
      <p:pic>
        <p:nvPicPr>
          <p:cNvPr id="7170" name="Picture 2"/>
          <p:cNvPicPr>
            <a:picLocks noChangeAspect="1" noChangeArrowheads="1"/>
          </p:cNvPicPr>
          <p:nvPr/>
        </p:nvPicPr>
        <p:blipFill>
          <a:blip r:embed="rId2" cstate="print"/>
          <a:srcRect/>
          <a:stretch>
            <a:fillRect/>
          </a:stretch>
        </p:blipFill>
        <p:spPr bwMode="auto">
          <a:xfrm>
            <a:off x="2051719" y="1844824"/>
            <a:ext cx="5170883" cy="4109575"/>
          </a:xfrm>
          <a:prstGeom prst="rect">
            <a:avLst/>
          </a:prstGeom>
          <a:noFill/>
          <a:ln w="9525">
            <a:noFill/>
            <a:miter lim="800000"/>
            <a:headEnd/>
            <a:tailEnd/>
          </a:ln>
        </p:spPr>
      </p:pic>
      <p:sp>
        <p:nvSpPr>
          <p:cNvPr id="15"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cs typeface="Arial" pitchFamily="34" charset="0"/>
              </a:rPr>
              <a:t>Anschlüsse und Schalter</a:t>
            </a:r>
            <a:endParaRPr lang="de-DE" dirty="0">
              <a:solidFill>
                <a:schemeClr val="accent1">
                  <a:lumMod val="60000"/>
                  <a:lumOff val="40000"/>
                </a:schemeClr>
              </a:solidFill>
              <a:latin typeface="Arial" pitchFamily="34" charset="0"/>
              <a:cs typeface="Arial" pitchFamily="34" charset="0"/>
            </a:endParaRPr>
          </a:p>
        </p:txBody>
      </p:sp>
      <p:sp>
        <p:nvSpPr>
          <p:cNvPr id="17" name="Rettangolo arrotondato 16"/>
          <p:cNvSpPr/>
          <p:nvPr/>
        </p:nvSpPr>
        <p:spPr>
          <a:xfrm>
            <a:off x="2123728" y="1916832"/>
            <a:ext cx="792088" cy="648072"/>
          </a:xfrm>
          <a:prstGeom prst="round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Callout 1 17"/>
          <p:cNvSpPr/>
          <p:nvPr/>
        </p:nvSpPr>
        <p:spPr>
          <a:xfrm>
            <a:off x="439387" y="1772816"/>
            <a:ext cx="1100435" cy="648072"/>
          </a:xfrm>
          <a:prstGeom prst="borderCallout1">
            <a:avLst>
              <a:gd name="adj1" fmla="val 51733"/>
              <a:gd name="adj2" fmla="val 99613"/>
              <a:gd name="adj3" fmla="val 76149"/>
              <a:gd name="adj4" fmla="val 153621"/>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smtClean="0">
                <a:solidFill>
                  <a:srgbClr val="C00000"/>
                </a:solidFill>
                <a:latin typeface="Arial" pitchFamily="34" charset="0"/>
                <a:cs typeface="Arial" pitchFamily="34" charset="0"/>
              </a:rPr>
              <a:t>P-Link-</a:t>
            </a:r>
          </a:p>
          <a:p>
            <a:pPr algn="ctr"/>
            <a:r>
              <a:rPr lang="de-DE" sz="1400" smtClean="0">
                <a:solidFill>
                  <a:srgbClr val="C00000"/>
                </a:solidFill>
                <a:latin typeface="Arial" pitchFamily="34" charset="0"/>
                <a:cs typeface="Arial" pitchFamily="34" charset="0"/>
              </a:rPr>
              <a:t>Anschluss</a:t>
            </a:r>
            <a:endParaRPr lang="de-DE" sz="1400" dirty="0">
              <a:latin typeface="Arial" pitchFamily="34" charset="0"/>
              <a:cs typeface="Arial" pitchFamily="34" charset="0"/>
            </a:endParaRPr>
          </a:p>
        </p:txBody>
      </p:sp>
      <p:sp>
        <p:nvSpPr>
          <p:cNvPr id="19" name="Rettangolo arrotondato 18"/>
          <p:cNvSpPr/>
          <p:nvPr/>
        </p:nvSpPr>
        <p:spPr>
          <a:xfrm>
            <a:off x="3347864" y="1916832"/>
            <a:ext cx="3528392" cy="648072"/>
          </a:xfrm>
          <a:prstGeom prst="round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Callout 1 19"/>
          <p:cNvSpPr/>
          <p:nvPr/>
        </p:nvSpPr>
        <p:spPr>
          <a:xfrm>
            <a:off x="7524328" y="1772816"/>
            <a:ext cx="996934" cy="648072"/>
          </a:xfrm>
          <a:prstGeom prst="borderCallout1">
            <a:avLst>
              <a:gd name="adj1" fmla="val 51733"/>
              <a:gd name="adj2" fmla="val 2162"/>
              <a:gd name="adj3" fmla="val 53268"/>
              <a:gd name="adj4" fmla="val -65132"/>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smtClean="0">
                <a:solidFill>
                  <a:srgbClr val="C00000"/>
                </a:solidFill>
                <a:latin typeface="Arial" pitchFamily="34" charset="0"/>
                <a:cs typeface="Arial" pitchFamily="34" charset="0"/>
              </a:rPr>
              <a:t>Ausgänge</a:t>
            </a:r>
            <a:endParaRPr lang="de-DE" sz="1400" dirty="0">
              <a:solidFill>
                <a:srgbClr val="C00000"/>
              </a:solidFill>
              <a:latin typeface="Arial" pitchFamily="34" charset="0"/>
              <a:cs typeface="Arial" pitchFamily="34" charset="0"/>
            </a:endParaRPr>
          </a:p>
        </p:txBody>
      </p:sp>
      <p:sp>
        <p:nvSpPr>
          <p:cNvPr id="21" name="Rettangolo arrotondato 20"/>
          <p:cNvSpPr/>
          <p:nvPr/>
        </p:nvSpPr>
        <p:spPr>
          <a:xfrm>
            <a:off x="2051720" y="4509120"/>
            <a:ext cx="4896544" cy="1296144"/>
          </a:xfrm>
          <a:prstGeom prst="round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Callout 1 21"/>
          <p:cNvSpPr/>
          <p:nvPr/>
        </p:nvSpPr>
        <p:spPr>
          <a:xfrm>
            <a:off x="7596336" y="4653136"/>
            <a:ext cx="1152128" cy="648072"/>
          </a:xfrm>
          <a:prstGeom prst="borderCallout1">
            <a:avLst>
              <a:gd name="adj1" fmla="val 51733"/>
              <a:gd name="adj2" fmla="val 2162"/>
              <a:gd name="adj3" fmla="val 35473"/>
              <a:gd name="adj4" fmla="val -56141"/>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smtClean="0">
                <a:solidFill>
                  <a:srgbClr val="C00000"/>
                </a:solidFill>
                <a:latin typeface="Arial" pitchFamily="34" charset="0"/>
                <a:cs typeface="Arial" pitchFamily="34" charset="0"/>
              </a:rPr>
              <a:t>Eingänge</a:t>
            </a:r>
            <a:endParaRPr lang="de-DE" sz="1400" dirty="0">
              <a:solidFill>
                <a:srgbClr val="C00000"/>
              </a:solidFill>
              <a:latin typeface="Arial" pitchFamily="34" charset="0"/>
              <a:cs typeface="Arial" pitchFamily="34" charset="0"/>
            </a:endParaRPr>
          </a:p>
        </p:txBody>
      </p:sp>
      <p:sp>
        <p:nvSpPr>
          <p:cNvPr id="24" name="Rettangolo arrotondato 23"/>
          <p:cNvSpPr/>
          <p:nvPr/>
        </p:nvSpPr>
        <p:spPr>
          <a:xfrm>
            <a:off x="3203848" y="2564904"/>
            <a:ext cx="792088" cy="1008112"/>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27" name="Callout 1 26"/>
          <p:cNvSpPr/>
          <p:nvPr/>
        </p:nvSpPr>
        <p:spPr>
          <a:xfrm>
            <a:off x="439387" y="2492896"/>
            <a:ext cx="1108277" cy="648072"/>
          </a:xfrm>
          <a:prstGeom prst="borderCallout1">
            <a:avLst>
              <a:gd name="adj1" fmla="val 51733"/>
              <a:gd name="adj2" fmla="val 99613"/>
              <a:gd name="adj3" fmla="val 40327"/>
              <a:gd name="adj4" fmla="val 250040"/>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1400" smtClean="0">
                <a:solidFill>
                  <a:schemeClr val="tx1"/>
                </a:solidFill>
                <a:latin typeface="Arial" pitchFamily="34" charset="0"/>
                <a:cs typeface="Arial" pitchFamily="34" charset="0"/>
              </a:rPr>
              <a:t>Adressen-Schalter</a:t>
            </a:r>
            <a:endParaRPr lang="de-DE" sz="1400" dirty="0">
              <a:solidFill>
                <a:schemeClr val="tx1"/>
              </a:solidFill>
              <a:latin typeface="Arial" pitchFamily="34" charset="0"/>
              <a:cs typeface="Arial" pitchFamily="34" charset="0"/>
            </a:endParaRPr>
          </a:p>
        </p:txBody>
      </p:sp>
      <p:sp>
        <p:nvSpPr>
          <p:cNvPr id="28" name="Rettangolo arrotondato 27"/>
          <p:cNvSpPr/>
          <p:nvPr/>
        </p:nvSpPr>
        <p:spPr>
          <a:xfrm>
            <a:off x="4211960" y="3789040"/>
            <a:ext cx="432048" cy="720080"/>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29" name="Callout 1 28"/>
          <p:cNvSpPr/>
          <p:nvPr/>
        </p:nvSpPr>
        <p:spPr>
          <a:xfrm>
            <a:off x="251520" y="4005064"/>
            <a:ext cx="1440160" cy="864096"/>
          </a:xfrm>
          <a:prstGeom prst="borderCallout1">
            <a:avLst>
              <a:gd name="adj1" fmla="val 54482"/>
              <a:gd name="adj2" fmla="val 100611"/>
              <a:gd name="adj3" fmla="val 16550"/>
              <a:gd name="adj4" fmla="val 274396"/>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1400" dirty="0" smtClean="0">
                <a:solidFill>
                  <a:schemeClr val="tx1"/>
                </a:solidFill>
                <a:latin typeface="Arial" pitchFamily="34" charset="0"/>
                <a:cs typeface="Arial" pitchFamily="34" charset="0"/>
              </a:rPr>
              <a:t>Schalter für Eingangs-</a:t>
            </a:r>
            <a:r>
              <a:rPr lang="de-DE" sz="1400" dirty="0" err="1" smtClean="0">
                <a:solidFill>
                  <a:schemeClr val="tx1"/>
                </a:solidFill>
                <a:latin typeface="Arial" pitchFamily="34" charset="0"/>
                <a:cs typeface="Arial" pitchFamily="34" charset="0"/>
              </a:rPr>
              <a:t>spannung</a:t>
            </a:r>
            <a:r>
              <a:rPr lang="de-DE" sz="1400" dirty="0" smtClean="0">
                <a:solidFill>
                  <a:schemeClr val="tx1"/>
                </a:solidFill>
                <a:latin typeface="Arial" pitchFamily="34" charset="0"/>
                <a:cs typeface="Arial" pitchFamily="34" charset="0"/>
              </a:rPr>
              <a:t> 0 V oder 24 V DC</a:t>
            </a:r>
            <a:endParaRPr lang="de-DE" sz="1400" dirty="0">
              <a:solidFill>
                <a:schemeClr val="tx1"/>
              </a:solidFill>
              <a:latin typeface="Arial" pitchFamily="34" charset="0"/>
              <a:cs typeface="Arial" pitchFamily="34" charset="0"/>
            </a:endParaRPr>
          </a:p>
        </p:txBody>
      </p:sp>
      <p:sp>
        <p:nvSpPr>
          <p:cNvPr id="30" name="Callout 1 29"/>
          <p:cNvSpPr/>
          <p:nvPr/>
        </p:nvSpPr>
        <p:spPr>
          <a:xfrm>
            <a:off x="251520" y="3212976"/>
            <a:ext cx="1440160" cy="648072"/>
          </a:xfrm>
          <a:prstGeom prst="borderCallout1">
            <a:avLst>
              <a:gd name="adj1" fmla="val 51733"/>
              <a:gd name="adj2" fmla="val 99613"/>
              <a:gd name="adj3" fmla="val 3034"/>
              <a:gd name="adj4" fmla="val 129521"/>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1400" smtClean="0">
                <a:solidFill>
                  <a:schemeClr val="tx1"/>
                </a:solidFill>
                <a:latin typeface="Arial" pitchFamily="34" charset="0"/>
                <a:cs typeface="Arial" pitchFamily="34" charset="0"/>
              </a:rPr>
              <a:t>LED-Anzeige für Eingangsstatus</a:t>
            </a:r>
            <a:endParaRPr lang="de-DE" sz="1400" dirty="0">
              <a:solidFill>
                <a:schemeClr val="tx1"/>
              </a:solidFill>
              <a:latin typeface="Arial" pitchFamily="34" charset="0"/>
              <a:cs typeface="Arial" pitchFamily="34" charset="0"/>
            </a:endParaRPr>
          </a:p>
        </p:txBody>
      </p:sp>
      <p:cxnSp>
        <p:nvCxnSpPr>
          <p:cNvPr id="32" name="Connettore 1 31"/>
          <p:cNvCxnSpPr>
            <a:stCxn id="30" idx="0"/>
          </p:cNvCxnSpPr>
          <p:nvPr/>
        </p:nvCxnSpPr>
        <p:spPr>
          <a:xfrm>
            <a:off x="1691680" y="3537012"/>
            <a:ext cx="576064" cy="3600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ttore 1 36"/>
          <p:cNvCxnSpPr>
            <a:stCxn id="30" idx="0"/>
          </p:cNvCxnSpPr>
          <p:nvPr/>
        </p:nvCxnSpPr>
        <p:spPr>
          <a:xfrm>
            <a:off x="1691680" y="3537012"/>
            <a:ext cx="504056" cy="612068"/>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Connettore 1 39"/>
          <p:cNvCxnSpPr/>
          <p:nvPr/>
        </p:nvCxnSpPr>
        <p:spPr>
          <a:xfrm flipV="1">
            <a:off x="2195736" y="3861048"/>
            <a:ext cx="1296144" cy="288032"/>
          </a:xfrm>
          <a:prstGeom prst="line">
            <a:avLst/>
          </a:prstGeom>
        </p:spPr>
        <p:style>
          <a:lnRef idx="2">
            <a:schemeClr val="accent1"/>
          </a:lnRef>
          <a:fillRef idx="0">
            <a:schemeClr val="accent1"/>
          </a:fillRef>
          <a:effectRef idx="1">
            <a:schemeClr val="accent1"/>
          </a:effectRef>
          <a:fontRef idx="minor">
            <a:schemeClr val="tx1"/>
          </a:fontRef>
        </p:style>
      </p:cxnSp>
      <p:sp>
        <p:nvSpPr>
          <p:cNvPr id="53" name="Rettangolo arrotondato 52"/>
          <p:cNvSpPr/>
          <p:nvPr/>
        </p:nvSpPr>
        <p:spPr>
          <a:xfrm>
            <a:off x="5364088" y="2564904"/>
            <a:ext cx="1584176" cy="1800200"/>
          </a:xfrm>
          <a:prstGeom prst="round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4" name="Callout 1 53"/>
          <p:cNvSpPr/>
          <p:nvPr/>
        </p:nvSpPr>
        <p:spPr>
          <a:xfrm>
            <a:off x="7596336" y="2996952"/>
            <a:ext cx="1152128" cy="648072"/>
          </a:xfrm>
          <a:prstGeom prst="borderCallout1">
            <a:avLst>
              <a:gd name="adj1" fmla="val 51733"/>
              <a:gd name="adj2" fmla="val 2162"/>
              <a:gd name="adj3" fmla="val 48184"/>
              <a:gd name="adj4" fmla="val -56141"/>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smtClean="0">
                <a:solidFill>
                  <a:srgbClr val="C00000"/>
                </a:solidFill>
                <a:latin typeface="Arial" pitchFamily="34" charset="0"/>
                <a:cs typeface="Arial" pitchFamily="34" charset="0"/>
              </a:rPr>
              <a:t>Strom-versorgung</a:t>
            </a:r>
            <a:endParaRPr lang="de-DE" sz="1400"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lstStyle/>
          <a:p>
            <a:pPr marL="361950" indent="-361950" defTabSz="9144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CZ-CAPDC2</a:t>
            </a:r>
            <a:r>
              <a:rPr lang="de-DE" altLang="ja-JP" dirty="0" smtClean="0">
                <a:sym typeface="Wingdings" pitchFamily="2" charset="2"/>
              </a:rPr>
              <a:t> – Buskommunikation</a:t>
            </a:r>
            <a:endParaRPr lang="de-DE" altLang="ja-JP" dirty="0"/>
          </a:p>
        </p:txBody>
      </p:sp>
      <p:pic>
        <p:nvPicPr>
          <p:cNvPr id="2053" name="Picture 5"/>
          <p:cNvPicPr>
            <a:picLocks noChangeAspect="1" noChangeArrowheads="1"/>
          </p:cNvPicPr>
          <p:nvPr/>
        </p:nvPicPr>
        <p:blipFill>
          <a:blip r:embed="rId2" cstate="print"/>
          <a:srcRect/>
          <a:stretch>
            <a:fillRect/>
          </a:stretch>
        </p:blipFill>
        <p:spPr bwMode="auto">
          <a:xfrm>
            <a:off x="2699792" y="3429000"/>
            <a:ext cx="6150573" cy="2192685"/>
          </a:xfrm>
          <a:prstGeom prst="rect">
            <a:avLst/>
          </a:prstGeom>
          <a:noFill/>
          <a:ln w="9525">
            <a:noFill/>
            <a:miter lim="800000"/>
            <a:headEnd/>
            <a:tailEnd/>
          </a:ln>
        </p:spPr>
      </p:pic>
      <p:sp>
        <p:nvSpPr>
          <p:cNvPr id="18" name="CasellaDiTesto 17"/>
          <p:cNvSpPr txBox="1"/>
          <p:nvPr/>
        </p:nvSpPr>
        <p:spPr>
          <a:xfrm>
            <a:off x="5292080" y="2780928"/>
            <a:ext cx="18002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1400" dirty="0" smtClean="0">
                <a:latin typeface="Arial" pitchFamily="34" charset="0"/>
                <a:cs typeface="Arial" pitchFamily="34" charset="0"/>
              </a:rPr>
              <a:t>max. Länge: 1000 m</a:t>
            </a:r>
            <a:endParaRPr lang="de-DE" sz="1400" dirty="0">
              <a:latin typeface="Arial" pitchFamily="34" charset="0"/>
              <a:cs typeface="Arial" pitchFamily="34" charset="0"/>
            </a:endParaRPr>
          </a:p>
        </p:txBody>
      </p:sp>
      <p:cxnSp>
        <p:nvCxnSpPr>
          <p:cNvPr id="20" name="Connettore 2 19"/>
          <p:cNvCxnSpPr>
            <a:stCxn id="18" idx="2"/>
          </p:cNvCxnSpPr>
          <p:nvPr/>
        </p:nvCxnSpPr>
        <p:spPr>
          <a:xfrm>
            <a:off x="6192180" y="3088705"/>
            <a:ext cx="324036" cy="13484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 name="Gruppo 32"/>
          <p:cNvGrpSpPr/>
          <p:nvPr/>
        </p:nvGrpSpPr>
        <p:grpSpPr>
          <a:xfrm>
            <a:off x="539552" y="2564904"/>
            <a:ext cx="3240360" cy="1368152"/>
            <a:chOff x="1475656" y="1412775"/>
            <a:chExt cx="2448273" cy="936105"/>
          </a:xfrm>
        </p:grpSpPr>
        <p:pic>
          <p:nvPicPr>
            <p:cNvPr id="4098" name="Picture 2"/>
            <p:cNvPicPr>
              <a:picLocks noChangeAspect="1" noChangeArrowheads="1"/>
            </p:cNvPicPr>
            <p:nvPr/>
          </p:nvPicPr>
          <p:blipFill>
            <a:blip r:embed="rId3" cstate="print"/>
            <a:srcRect/>
            <a:stretch>
              <a:fillRect/>
            </a:stretch>
          </p:blipFill>
          <p:spPr bwMode="auto">
            <a:xfrm>
              <a:off x="1475656" y="1814340"/>
              <a:ext cx="1192937" cy="534540"/>
            </a:xfrm>
            <a:prstGeom prst="rect">
              <a:avLst/>
            </a:prstGeom>
            <a:noFill/>
            <a:ln w="9525">
              <a:noFill/>
              <a:miter lim="800000"/>
              <a:headEnd/>
              <a:tailEnd/>
            </a:ln>
          </p:spPr>
        </p:pic>
        <p:cxnSp>
          <p:nvCxnSpPr>
            <p:cNvPr id="22" name="Connettore 1 21"/>
            <p:cNvCxnSpPr/>
            <p:nvPr/>
          </p:nvCxnSpPr>
          <p:spPr>
            <a:xfrm flipV="1">
              <a:off x="1691680" y="1556792"/>
              <a:ext cx="0" cy="288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a:xfrm>
              <a:off x="1691680" y="1556792"/>
              <a:ext cx="12241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ttore 1 27"/>
            <p:cNvCxnSpPr/>
            <p:nvPr/>
          </p:nvCxnSpPr>
          <p:spPr>
            <a:xfrm>
              <a:off x="2051720" y="1700808"/>
              <a:ext cx="144016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Connettore 1 29"/>
            <p:cNvCxnSpPr/>
            <p:nvPr/>
          </p:nvCxnSpPr>
          <p:spPr>
            <a:xfrm flipV="1">
              <a:off x="2051720" y="1700808"/>
              <a:ext cx="0" cy="144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CasellaDiTesto 30"/>
            <p:cNvSpPr txBox="1"/>
            <p:nvPr/>
          </p:nvSpPr>
          <p:spPr>
            <a:xfrm>
              <a:off x="2915816" y="1412775"/>
              <a:ext cx="432048" cy="1895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200" b="1" dirty="0" smtClean="0">
                  <a:latin typeface="Arial" pitchFamily="34" charset="0"/>
                  <a:cs typeface="Arial" pitchFamily="34" charset="0"/>
                </a:rPr>
                <a:t>U1</a:t>
              </a:r>
              <a:endParaRPr lang="en-GB" sz="1200" b="1" dirty="0">
                <a:latin typeface="Arial" pitchFamily="34" charset="0"/>
                <a:cs typeface="Arial" pitchFamily="34" charset="0"/>
              </a:endParaRPr>
            </a:p>
          </p:txBody>
        </p:sp>
        <p:sp>
          <p:nvSpPr>
            <p:cNvPr id="32" name="CasellaDiTesto 31"/>
            <p:cNvSpPr txBox="1"/>
            <p:nvPr/>
          </p:nvSpPr>
          <p:spPr>
            <a:xfrm>
              <a:off x="3491881" y="1556792"/>
              <a:ext cx="432048" cy="189526"/>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200" b="1" dirty="0" smtClean="0">
                  <a:latin typeface="Arial" pitchFamily="34" charset="0"/>
                  <a:cs typeface="Arial" pitchFamily="34" charset="0"/>
                </a:rPr>
                <a:t>U2</a:t>
              </a:r>
              <a:endParaRPr lang="en-GB" sz="1200" b="1" dirty="0">
                <a:latin typeface="Arial" pitchFamily="34" charset="0"/>
                <a:cs typeface="Arial" pitchFamily="34" charset="0"/>
              </a:endParaRPr>
            </a:p>
          </p:txBody>
        </p:sp>
      </p:grpSp>
      <p:cxnSp>
        <p:nvCxnSpPr>
          <p:cNvPr id="37" name="Connettore 2 36"/>
          <p:cNvCxnSpPr>
            <a:stCxn id="4098" idx="3"/>
          </p:cNvCxnSpPr>
          <p:nvPr/>
        </p:nvCxnSpPr>
        <p:spPr>
          <a:xfrm>
            <a:off x="2118439" y="3542431"/>
            <a:ext cx="1949505" cy="894681"/>
          </a:xfrm>
          <a:prstGeom prst="straightConnector1">
            <a:avLst/>
          </a:prstGeom>
          <a:ln w="317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CasellaDiTesto 26"/>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cs typeface="Arial" pitchFamily="34" charset="0"/>
              </a:rPr>
              <a:t>Kommunikationsleitung zwischen Geräten</a:t>
            </a:r>
            <a:endParaRPr lang="de-DE" dirty="0">
              <a:latin typeface="Arial" pitchFamily="34" charset="0"/>
              <a:cs typeface="Arial" pitchFamily="34" charset="0"/>
            </a:endParaRPr>
          </a:p>
        </p:txBody>
      </p:sp>
      <p:sp>
        <p:nvSpPr>
          <p:cNvPr id="16" name="Rettangolo 15"/>
          <p:cNvSpPr/>
          <p:nvPr/>
        </p:nvSpPr>
        <p:spPr>
          <a:xfrm>
            <a:off x="1547664" y="3140968"/>
            <a:ext cx="576064" cy="576064"/>
          </a:xfrm>
          <a:prstGeom prst="rect">
            <a:avLst/>
          </a:prstGeom>
          <a:noFill/>
          <a:ln w="444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9" name="Connettore 2 18"/>
          <p:cNvCxnSpPr/>
          <p:nvPr/>
        </p:nvCxnSpPr>
        <p:spPr>
          <a:xfrm flipH="1">
            <a:off x="1619672" y="3717032"/>
            <a:ext cx="504056" cy="1296144"/>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1" name="CasellaDiTesto 20"/>
          <p:cNvSpPr txBox="1"/>
          <p:nvPr/>
        </p:nvSpPr>
        <p:spPr>
          <a:xfrm>
            <a:off x="539552" y="5013176"/>
            <a:ext cx="1944216"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de-DE" sz="1600" smtClean="0">
                <a:latin typeface="Arial" pitchFamily="34" charset="0"/>
                <a:cs typeface="Arial" pitchFamily="34" charset="0"/>
              </a:rPr>
              <a:t>reserviert für spätere Verwendung</a:t>
            </a:r>
            <a:endParaRPr lang="de-DE" sz="1600" dirty="0">
              <a:latin typeface="Arial" pitchFamily="34" charset="0"/>
              <a:cs typeface="Arial" pitchFamily="34" charset="0"/>
            </a:endParaRPr>
          </a:p>
        </p:txBody>
      </p:sp>
      <p:sp>
        <p:nvSpPr>
          <p:cNvPr id="33" name="Rettangolo 32"/>
          <p:cNvSpPr/>
          <p:nvPr/>
        </p:nvSpPr>
        <p:spPr>
          <a:xfrm>
            <a:off x="1475656" y="2708920"/>
            <a:ext cx="864096" cy="324000"/>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Rettangolo 25"/>
          <p:cNvSpPr/>
          <p:nvPr/>
        </p:nvSpPr>
        <p:spPr>
          <a:xfrm>
            <a:off x="1619672" y="2636912"/>
            <a:ext cx="576000" cy="432048"/>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5" name="Connettore 2 24"/>
          <p:cNvCxnSpPr>
            <a:endCxn id="26" idx="0"/>
          </p:cNvCxnSpPr>
          <p:nvPr/>
        </p:nvCxnSpPr>
        <p:spPr>
          <a:xfrm flipH="1">
            <a:off x="1907672" y="2030562"/>
            <a:ext cx="1152160" cy="60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a:blip r:embed="rId4" cstate="print"/>
          <a:srcRect/>
          <a:stretch>
            <a:fillRect/>
          </a:stretch>
        </p:blipFill>
        <p:spPr bwMode="auto">
          <a:xfrm>
            <a:off x="1187624" y="2060848"/>
            <a:ext cx="220825" cy="216024"/>
          </a:xfrm>
          <a:prstGeom prst="rect">
            <a:avLst/>
          </a:prstGeom>
          <a:noFill/>
          <a:ln w="9525">
            <a:noFill/>
            <a:miter lim="800000"/>
            <a:headEnd/>
            <a:tailEnd/>
          </a:ln>
        </p:spPr>
      </p:pic>
      <p:sp>
        <p:nvSpPr>
          <p:cNvPr id="38" name="Figura a mano libera 37"/>
          <p:cNvSpPr/>
          <p:nvPr/>
        </p:nvSpPr>
        <p:spPr>
          <a:xfrm>
            <a:off x="1260763" y="2274125"/>
            <a:ext cx="229590" cy="433449"/>
          </a:xfrm>
          <a:custGeom>
            <a:avLst/>
            <a:gdLst>
              <a:gd name="connsiteX0" fmla="*/ 27710 w 229590"/>
              <a:gd name="connsiteY0" fmla="*/ 0 h 433449"/>
              <a:gd name="connsiteX1" fmla="*/ 33647 w 229590"/>
              <a:gd name="connsiteY1" fmla="*/ 249381 h 433449"/>
              <a:gd name="connsiteX2" fmla="*/ 229590 w 229590"/>
              <a:gd name="connsiteY2" fmla="*/ 433449 h 433449"/>
            </a:gdLst>
            <a:ahLst/>
            <a:cxnLst>
              <a:cxn ang="0">
                <a:pos x="connsiteX0" y="connsiteY0"/>
              </a:cxn>
              <a:cxn ang="0">
                <a:pos x="connsiteX1" y="connsiteY1"/>
              </a:cxn>
              <a:cxn ang="0">
                <a:pos x="connsiteX2" y="connsiteY2"/>
              </a:cxn>
            </a:cxnLst>
            <a:rect l="l" t="t" r="r" b="b"/>
            <a:pathLst>
              <a:path w="229590" h="433449">
                <a:moveTo>
                  <a:pt x="27710" y="0"/>
                </a:moveTo>
                <a:cubicBezTo>
                  <a:pt x="13855" y="88570"/>
                  <a:pt x="0" y="177140"/>
                  <a:pt x="33647" y="249381"/>
                </a:cubicBezTo>
                <a:cubicBezTo>
                  <a:pt x="67294" y="321622"/>
                  <a:pt x="148442" y="377535"/>
                  <a:pt x="229590" y="433449"/>
                </a:cubicBezTo>
              </a:path>
            </a:pathLst>
          </a:custGeom>
          <a:ln w="19050">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3076" name="Picture 4"/>
          <p:cNvPicPr>
            <a:picLocks noChangeAspect="1" noChangeArrowheads="1"/>
          </p:cNvPicPr>
          <p:nvPr/>
        </p:nvPicPr>
        <p:blipFill>
          <a:blip r:embed="rId5" cstate="print"/>
          <a:srcRect/>
          <a:stretch>
            <a:fillRect/>
          </a:stretch>
        </p:blipFill>
        <p:spPr bwMode="auto">
          <a:xfrm>
            <a:off x="827584" y="1916832"/>
            <a:ext cx="360040" cy="391078"/>
          </a:xfrm>
          <a:prstGeom prst="rect">
            <a:avLst/>
          </a:prstGeom>
          <a:noFill/>
          <a:ln w="9525">
            <a:noFill/>
            <a:miter lim="800000"/>
            <a:headEnd/>
            <a:tailEnd/>
          </a:ln>
        </p:spPr>
      </p:pic>
      <p:sp>
        <p:nvSpPr>
          <p:cNvPr id="34" name="Textfeld 33"/>
          <p:cNvSpPr txBox="1"/>
          <p:nvPr/>
        </p:nvSpPr>
        <p:spPr>
          <a:xfrm>
            <a:off x="3059832" y="1845885"/>
            <a:ext cx="2232248" cy="369332"/>
          </a:xfrm>
          <a:prstGeom prst="rect">
            <a:avLst/>
          </a:prstGeom>
          <a:solidFill>
            <a:schemeClr val="bg1"/>
          </a:solidFill>
          <a:ln w="19050">
            <a:solidFill>
              <a:schemeClr val="tx1"/>
            </a:solidFill>
          </a:ln>
        </p:spPr>
        <p:txBody>
          <a:bodyPr wrap="square" rtlCol="0">
            <a:spAutoFit/>
          </a:bodyPr>
          <a:lstStyle/>
          <a:p>
            <a:r>
              <a:rPr lang="de-DE" dirty="0" smtClean="0"/>
              <a:t>Geschirmtes Kabel</a:t>
            </a:r>
            <a:endParaRPr lang="de-DE"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lstStyle/>
          <a:p>
            <a:pPr marL="361950" indent="-361950" defTabSz="9144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CZ-CAPDC2</a:t>
            </a:r>
            <a:r>
              <a:rPr lang="de-DE" altLang="ja-JP" dirty="0" smtClean="0">
                <a:sym typeface="Wingdings" pitchFamily="2" charset="2"/>
              </a:rPr>
              <a:t> – Spannungsversorgung</a:t>
            </a:r>
            <a:endParaRPr lang="de-DE" altLang="ja-JP" dirty="0"/>
          </a:p>
        </p:txBody>
      </p:sp>
      <p:sp>
        <p:nvSpPr>
          <p:cNvPr id="12" name="CasellaDiTesto 11"/>
          <p:cNvSpPr txBox="1"/>
          <p:nvPr/>
        </p:nvSpPr>
        <p:spPr>
          <a:xfrm>
            <a:off x="5796136" y="1556792"/>
            <a:ext cx="309634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400" smtClean="0">
                <a:latin typeface="Arial" pitchFamily="34" charset="0"/>
                <a:cs typeface="Arial" pitchFamily="34" charset="0"/>
              </a:rPr>
              <a:t>Standardanschluss: CN8</a:t>
            </a:r>
          </a:p>
          <a:p>
            <a:pPr algn="ctr"/>
            <a:r>
              <a:rPr lang="de-DE" sz="1400" smtClean="0">
                <a:latin typeface="Arial" pitchFamily="34" charset="0"/>
                <a:cs typeface="Arial" pitchFamily="34" charset="0"/>
              </a:rPr>
              <a:t>220 – 240 V</a:t>
            </a:r>
            <a:endParaRPr lang="de-DE" sz="1400" dirty="0" smtClean="0">
              <a:latin typeface="Arial" pitchFamily="34" charset="0"/>
              <a:cs typeface="Arial" pitchFamily="34" charset="0"/>
            </a:endParaRPr>
          </a:p>
        </p:txBody>
      </p:sp>
      <p:pic>
        <p:nvPicPr>
          <p:cNvPr id="6147" name="Picture 3"/>
          <p:cNvPicPr>
            <a:picLocks noChangeAspect="1" noChangeArrowheads="1"/>
          </p:cNvPicPr>
          <p:nvPr/>
        </p:nvPicPr>
        <p:blipFill>
          <a:blip r:embed="rId2" cstate="print"/>
          <a:srcRect/>
          <a:stretch>
            <a:fillRect/>
          </a:stretch>
        </p:blipFill>
        <p:spPr bwMode="auto">
          <a:xfrm>
            <a:off x="395537" y="1628800"/>
            <a:ext cx="4276852" cy="1738607"/>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611560" y="3573016"/>
            <a:ext cx="4248472" cy="2352113"/>
          </a:xfrm>
          <a:prstGeom prst="rect">
            <a:avLst/>
          </a:prstGeom>
          <a:noFill/>
          <a:ln w="9525">
            <a:noFill/>
            <a:miter lim="800000"/>
            <a:headEnd/>
            <a:tailEnd/>
          </a:ln>
        </p:spPr>
      </p:pic>
      <p:pic>
        <p:nvPicPr>
          <p:cNvPr id="6151" name="Picture 7"/>
          <p:cNvPicPr>
            <a:picLocks noChangeAspect="1" noChangeArrowheads="1"/>
          </p:cNvPicPr>
          <p:nvPr/>
        </p:nvPicPr>
        <p:blipFill>
          <a:blip r:embed="rId4" cstate="print"/>
          <a:srcRect/>
          <a:stretch>
            <a:fillRect/>
          </a:stretch>
        </p:blipFill>
        <p:spPr bwMode="auto">
          <a:xfrm>
            <a:off x="5436096" y="3789040"/>
            <a:ext cx="3240360" cy="1926597"/>
          </a:xfrm>
          <a:prstGeom prst="rect">
            <a:avLst/>
          </a:prstGeom>
          <a:noFill/>
          <a:ln w="9525">
            <a:noFill/>
            <a:miter lim="800000"/>
            <a:headEnd/>
            <a:tailEnd/>
          </a:ln>
        </p:spPr>
      </p:pic>
      <p:sp>
        <p:nvSpPr>
          <p:cNvPr id="17" name="Rettangolo 16"/>
          <p:cNvSpPr/>
          <p:nvPr/>
        </p:nvSpPr>
        <p:spPr>
          <a:xfrm>
            <a:off x="5364088" y="3717032"/>
            <a:ext cx="1728192" cy="2088232"/>
          </a:xfrm>
          <a:prstGeom prst="rect">
            <a:avLst/>
          </a:prstGeom>
          <a:noFill/>
          <a:ln w="2222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CasellaDiTesto 17"/>
          <p:cNvSpPr txBox="1"/>
          <p:nvPr/>
        </p:nvSpPr>
        <p:spPr>
          <a:xfrm>
            <a:off x="5004048" y="2636912"/>
            <a:ext cx="273630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1400" smtClean="0">
                <a:latin typeface="Arial" pitchFamily="34" charset="0"/>
                <a:cs typeface="Arial" pitchFamily="34" charset="0"/>
              </a:rPr>
              <a:t>Alternativer Anschluss: CN9</a:t>
            </a:r>
          </a:p>
          <a:p>
            <a:pPr algn="ctr"/>
            <a:r>
              <a:rPr lang="de-DE" sz="1400" smtClean="0">
                <a:latin typeface="Arial" pitchFamily="34" charset="0"/>
                <a:cs typeface="Arial" pitchFamily="34" charset="0"/>
              </a:rPr>
              <a:t>110 –  120 V (umstecken)</a:t>
            </a:r>
            <a:endParaRPr lang="de-DE" sz="1400" dirty="0" smtClean="0">
              <a:latin typeface="Arial" pitchFamily="34" charset="0"/>
              <a:cs typeface="Arial" pitchFamily="34" charset="0"/>
            </a:endParaRPr>
          </a:p>
        </p:txBody>
      </p:sp>
      <p:sp>
        <p:nvSpPr>
          <p:cNvPr id="19" name="Rettangolo 18"/>
          <p:cNvSpPr/>
          <p:nvPr/>
        </p:nvSpPr>
        <p:spPr>
          <a:xfrm>
            <a:off x="7164288" y="3717032"/>
            <a:ext cx="1728192" cy="2088232"/>
          </a:xfrm>
          <a:prstGeom prst="rect">
            <a:avLst/>
          </a:prstGeom>
          <a:noFill/>
          <a:ln w="2222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1" name="Connettore 1 20"/>
          <p:cNvCxnSpPr>
            <a:stCxn id="18" idx="2"/>
            <a:endCxn id="17" idx="0"/>
          </p:cNvCxnSpPr>
          <p:nvPr/>
        </p:nvCxnSpPr>
        <p:spPr>
          <a:xfrm flipH="1">
            <a:off x="6228184" y="3160132"/>
            <a:ext cx="144016" cy="556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ttore 1 22"/>
          <p:cNvCxnSpPr>
            <a:endCxn id="19" idx="0"/>
          </p:cNvCxnSpPr>
          <p:nvPr/>
        </p:nvCxnSpPr>
        <p:spPr>
          <a:xfrm flipH="1">
            <a:off x="8028384" y="2080012"/>
            <a:ext cx="405611" cy="163702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4" name="CasellaDiTesto 23"/>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cs typeface="Arial" pitchFamily="34" charset="0"/>
              </a:rPr>
              <a:t>Zul. Spannungsversorgung: 220 – 240 V oder 110 – 120 V</a:t>
            </a:r>
            <a:endParaRPr lang="de-DE" dirty="0">
              <a:latin typeface="Arial" pitchFamily="34" charset="0"/>
              <a:cs typeface="Arial" pitchFamily="34" charset="0"/>
            </a:endParaRPr>
          </a:p>
        </p:txBody>
      </p:sp>
      <p:sp>
        <p:nvSpPr>
          <p:cNvPr id="13" name="Rettangolo arrotondato 12"/>
          <p:cNvSpPr/>
          <p:nvPr/>
        </p:nvSpPr>
        <p:spPr>
          <a:xfrm>
            <a:off x="1876425" y="4733925"/>
            <a:ext cx="285750" cy="504825"/>
          </a:xfrm>
          <a:prstGeom prst="roundRect">
            <a:avLst/>
          </a:prstGeom>
          <a:noFill/>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4" name="Rettangolo arrotondato 13"/>
          <p:cNvSpPr/>
          <p:nvPr/>
        </p:nvSpPr>
        <p:spPr>
          <a:xfrm>
            <a:off x="1514475" y="4438650"/>
            <a:ext cx="285750" cy="657225"/>
          </a:xfrm>
          <a:prstGeom prst="roundRect">
            <a:avLst/>
          </a:prstGeom>
          <a:noFill/>
          <a:ln>
            <a:solidFill>
              <a:srgbClr val="C00000"/>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ítulo 9"/>
          <p:cNvSpPr>
            <a:spLocks noGrp="1"/>
          </p:cNvSpPr>
          <p:nvPr>
            <p:ph type="title"/>
          </p:nvPr>
        </p:nvSpPr>
        <p:spPr/>
        <p:txBody>
          <a:bodyPr>
            <a:normAutofit/>
          </a:bodyPr>
          <a:lstStyle/>
          <a:p>
            <a:pPr defTabSz="914400" eaLnBrk="0" hangingPunct="0"/>
            <a:r>
              <a:rPr lang="de-DE" altLang="ja-JP" dirty="0" smtClean="0">
                <a:ea typeface="ヒラギノ角ゴ Pro W3" pitchFamily="28" charset="-128"/>
              </a:rPr>
              <a:t>Kommunikation</a:t>
            </a:r>
            <a:r>
              <a:rPr lang="de-DE" altLang="ja-JP" dirty="0" smtClean="0">
                <a:solidFill>
                  <a:srgbClr val="000066"/>
                </a:solidFill>
                <a:ea typeface="ヒラギノ角ゴ Pro W3" pitchFamily="28" charset="-128"/>
              </a:rPr>
              <a:t/>
            </a:r>
            <a:br>
              <a:rPr lang="de-DE" altLang="ja-JP" dirty="0" smtClean="0">
                <a:solidFill>
                  <a:srgbClr val="000066"/>
                </a:solidFill>
                <a:ea typeface="ヒラギノ角ゴ Pro W3" pitchFamily="28" charset="-128"/>
              </a:rPr>
            </a:br>
            <a:r>
              <a:rPr lang="de-DE" altLang="ja-JP" dirty="0" smtClean="0">
                <a:solidFill>
                  <a:srgbClr val="C00000"/>
                </a:solidFill>
                <a:ea typeface="ヒラギノ角ゴ Pro W3" pitchFamily="28" charset="-128"/>
              </a:rPr>
              <a:t>für externe Regelungen – ECOi und </a:t>
            </a:r>
            <a:r>
              <a:rPr lang="de-DE" altLang="ja-JP" dirty="0" err="1" smtClean="0">
                <a:solidFill>
                  <a:srgbClr val="C00000"/>
                </a:solidFill>
                <a:ea typeface="ヒラギノ角ゴ Pro W3" pitchFamily="28" charset="-128"/>
              </a:rPr>
              <a:t>PACi</a:t>
            </a:r>
            <a:endParaRPr lang="de-DE" altLang="ja-JP" dirty="0">
              <a:solidFill>
                <a:srgbClr val="000066"/>
              </a:solidFill>
              <a:ea typeface="ヒラギノ角ゴ Pro W3" pitchFamily="28" charset="-128"/>
            </a:endParaRPr>
          </a:p>
        </p:txBody>
      </p:sp>
      <p:sp>
        <p:nvSpPr>
          <p:cNvPr id="20" name="CasellaDiTesto 19"/>
          <p:cNvSpPr txBox="1"/>
          <p:nvPr/>
        </p:nvSpPr>
        <p:spPr>
          <a:xfrm>
            <a:off x="395536" y="1065510"/>
            <a:ext cx="8352928" cy="646331"/>
          </a:xfrm>
          <a:prstGeom prst="rect">
            <a:avLst/>
          </a:prstGeom>
          <a:noFill/>
        </p:spPr>
        <p:txBody>
          <a:bodyPr wrap="square" rtlCol="0">
            <a:spAutoFit/>
          </a:bodyPr>
          <a:lstStyle/>
          <a:p>
            <a:pPr algn="ctr"/>
            <a:r>
              <a:rPr lang="de-DE" dirty="0" smtClean="0">
                <a:latin typeface="Arial" pitchFamily="34" charset="0"/>
                <a:cs typeface="Arial" pitchFamily="34" charset="0"/>
              </a:rPr>
              <a:t>Zur Ansteuerung der Klimasysteme durch externe Steuer- und Regeleinrichtungen ist immer ein Interface erforderlich. </a:t>
            </a:r>
            <a:endParaRPr lang="de-DE" dirty="0">
              <a:latin typeface="Arial" pitchFamily="34" charset="0"/>
              <a:cs typeface="Arial" pitchFamily="34" charset="0"/>
            </a:endParaRPr>
          </a:p>
        </p:txBody>
      </p:sp>
      <p:sp>
        <p:nvSpPr>
          <p:cNvPr id="24" name="Rettangolo arrotondato 23"/>
          <p:cNvSpPr/>
          <p:nvPr/>
        </p:nvSpPr>
        <p:spPr>
          <a:xfrm>
            <a:off x="277034" y="2564904"/>
            <a:ext cx="2088232" cy="3528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a:latin typeface="Arial" pitchFamily="34" charset="0"/>
              <a:cs typeface="Arial" pitchFamily="34" charset="0"/>
            </a:endParaRPr>
          </a:p>
        </p:txBody>
      </p:sp>
      <p:sp>
        <p:nvSpPr>
          <p:cNvPr id="25" name="CasellaDiTesto 24"/>
          <p:cNvSpPr txBox="1"/>
          <p:nvPr/>
        </p:nvSpPr>
        <p:spPr>
          <a:xfrm>
            <a:off x="277034" y="1844824"/>
            <a:ext cx="223224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lang="de-DE" sz="1600" smtClean="0">
                <a:latin typeface="Arial" pitchFamily="34" charset="0"/>
                <a:cs typeface="Arial" pitchFamily="34" charset="0"/>
              </a:rPr>
              <a:t>Externe Steuerung durch Dritte (GLT)</a:t>
            </a:r>
            <a:endParaRPr lang="de-DE" sz="1600" dirty="0">
              <a:latin typeface="Arial" pitchFamily="34" charset="0"/>
              <a:cs typeface="Arial" pitchFamily="34" charset="0"/>
            </a:endParaRPr>
          </a:p>
        </p:txBody>
      </p:sp>
      <p:sp>
        <p:nvSpPr>
          <p:cNvPr id="26" name="Rettangolo arrotondato 25"/>
          <p:cNvSpPr/>
          <p:nvPr/>
        </p:nvSpPr>
        <p:spPr>
          <a:xfrm>
            <a:off x="2797314" y="2564904"/>
            <a:ext cx="3816424" cy="3528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a:latin typeface="Arial" pitchFamily="34" charset="0"/>
              <a:cs typeface="Arial" pitchFamily="34" charset="0"/>
            </a:endParaRPr>
          </a:p>
        </p:txBody>
      </p:sp>
      <p:sp>
        <p:nvSpPr>
          <p:cNvPr id="27" name="Rettangolo arrotondato 26"/>
          <p:cNvSpPr/>
          <p:nvPr/>
        </p:nvSpPr>
        <p:spPr>
          <a:xfrm>
            <a:off x="6901770" y="2564904"/>
            <a:ext cx="2088232" cy="3528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a:latin typeface="Arial" pitchFamily="34" charset="0"/>
              <a:cs typeface="Arial" pitchFamily="34" charset="0"/>
            </a:endParaRPr>
          </a:p>
        </p:txBody>
      </p:sp>
      <p:sp>
        <p:nvSpPr>
          <p:cNvPr id="28" name="CasellaDiTesto 27"/>
          <p:cNvSpPr txBox="1"/>
          <p:nvPr/>
        </p:nvSpPr>
        <p:spPr>
          <a:xfrm>
            <a:off x="3517394" y="1844824"/>
            <a:ext cx="2232248" cy="62658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r>
              <a:rPr lang="de-DE" sz="1600" dirty="0" smtClean="0">
                <a:latin typeface="Arial" pitchFamily="34" charset="0"/>
                <a:cs typeface="Arial" pitchFamily="34" charset="0"/>
              </a:rPr>
              <a:t>Interfaces</a:t>
            </a:r>
            <a:endParaRPr lang="de-DE" sz="1600" dirty="0">
              <a:latin typeface="Arial" pitchFamily="34" charset="0"/>
              <a:cs typeface="Arial" pitchFamily="34" charset="0"/>
            </a:endParaRPr>
          </a:p>
        </p:txBody>
      </p:sp>
      <p:sp>
        <p:nvSpPr>
          <p:cNvPr id="29" name="CasellaDiTesto 28"/>
          <p:cNvSpPr txBox="1"/>
          <p:nvPr/>
        </p:nvSpPr>
        <p:spPr>
          <a:xfrm>
            <a:off x="6757754" y="1844824"/>
            <a:ext cx="2232248" cy="617294"/>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r>
              <a:rPr lang="de-DE" sz="1600" dirty="0" smtClean="0">
                <a:latin typeface="Arial" pitchFamily="34" charset="0"/>
                <a:cs typeface="Arial" pitchFamily="34" charset="0"/>
              </a:rPr>
              <a:t>Klimasysteme</a:t>
            </a:r>
            <a:endParaRPr lang="de-DE" sz="1600"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t="1745"/>
          <a:stretch>
            <a:fillRect/>
          </a:stretch>
        </p:blipFill>
        <p:spPr bwMode="auto">
          <a:xfrm>
            <a:off x="349042" y="4437112"/>
            <a:ext cx="1368000" cy="1373345"/>
          </a:xfrm>
          <a:prstGeom prst="ellipse">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21050" y="2852936"/>
            <a:ext cx="1368152" cy="1380545"/>
          </a:xfrm>
          <a:prstGeom prst="ellipse">
            <a:avLst/>
          </a:prstGeom>
          <a:noFill/>
          <a:ln w="9525">
            <a:noFill/>
            <a:miter lim="800000"/>
            <a:headEnd/>
            <a:tailEnd/>
          </a:ln>
        </p:spPr>
      </p:pic>
      <p:sp>
        <p:nvSpPr>
          <p:cNvPr id="32" name="Freccia in giù 31"/>
          <p:cNvSpPr/>
          <p:nvPr/>
        </p:nvSpPr>
        <p:spPr>
          <a:xfrm rot="5400000">
            <a:off x="4309482" y="4005064"/>
            <a:ext cx="504056" cy="792088"/>
          </a:xfrm>
          <a:prstGeom prst="downArrow">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de-DE" sz="1200" smtClean="0">
                <a:latin typeface="Arial" pitchFamily="34" charset="0"/>
                <a:cs typeface="Arial" pitchFamily="34" charset="0"/>
              </a:rPr>
              <a:t>EIA 485</a:t>
            </a:r>
            <a:endParaRPr lang="de-DE" sz="1200" dirty="0">
              <a:latin typeface="Arial" pitchFamily="34" charset="0"/>
              <a:cs typeface="Arial" pitchFamily="34" charset="0"/>
            </a:endParaRPr>
          </a:p>
        </p:txBody>
      </p:sp>
      <p:sp>
        <p:nvSpPr>
          <p:cNvPr id="33" name="Parentesi graffa aperta 32"/>
          <p:cNvSpPr/>
          <p:nvPr/>
        </p:nvSpPr>
        <p:spPr>
          <a:xfrm>
            <a:off x="4736225" y="2636912"/>
            <a:ext cx="237807" cy="1368000"/>
          </a:xfrm>
          <a:prstGeom prst="leftBrace">
            <a:avLst>
              <a:gd name="adj1" fmla="val 8333"/>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de-DE" sz="1600">
              <a:latin typeface="Arial" pitchFamily="34" charset="0"/>
              <a:cs typeface="Arial" pitchFamily="34" charset="0"/>
            </a:endParaRPr>
          </a:p>
        </p:txBody>
      </p:sp>
      <p:sp>
        <p:nvSpPr>
          <p:cNvPr id="34" name="Freccia in giù 33"/>
          <p:cNvSpPr/>
          <p:nvPr/>
        </p:nvSpPr>
        <p:spPr>
          <a:xfrm rot="5400000">
            <a:off x="3240253" y="2193972"/>
            <a:ext cx="504056" cy="2254031"/>
          </a:xfrm>
          <a:prstGeom prst="downArrow">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de-DE" sz="1200" smtClean="0">
                <a:latin typeface="Arial" pitchFamily="34" charset="0"/>
                <a:cs typeface="Arial" pitchFamily="34" charset="0"/>
              </a:rPr>
              <a:t>analog und digital</a:t>
            </a:r>
            <a:endParaRPr lang="de-DE" sz="1200" dirty="0">
              <a:latin typeface="Arial" pitchFamily="34" charset="0"/>
              <a:cs typeface="Arial" pitchFamily="34" charset="0"/>
            </a:endParaRPr>
          </a:p>
        </p:txBody>
      </p:sp>
      <p:sp>
        <p:nvSpPr>
          <p:cNvPr id="35" name="Rettangolo arrotondato 34"/>
          <p:cNvSpPr/>
          <p:nvPr/>
        </p:nvSpPr>
        <p:spPr>
          <a:xfrm>
            <a:off x="1861210" y="2708920"/>
            <a:ext cx="377493" cy="3240360"/>
          </a:xfrm>
          <a:prstGeom prst="roundRect">
            <a:avLst/>
          </a:prstGeom>
        </p:spPr>
        <p:style>
          <a:lnRef idx="1">
            <a:schemeClr val="accent2"/>
          </a:lnRef>
          <a:fillRef idx="2">
            <a:schemeClr val="accent2"/>
          </a:fillRef>
          <a:effectRef idx="1">
            <a:schemeClr val="accent2"/>
          </a:effectRef>
          <a:fontRef idx="minor">
            <a:schemeClr val="dk1"/>
          </a:fontRef>
        </p:style>
        <p:txBody>
          <a:bodyPr vert="wordArtVert" rtlCol="0" anchor="ctr"/>
          <a:lstStyle/>
          <a:p>
            <a:pPr algn="ctr"/>
            <a:r>
              <a:rPr lang="de-DE" sz="1200" dirty="0" smtClean="0">
                <a:latin typeface="Arial" pitchFamily="34" charset="0"/>
                <a:cs typeface="Arial" pitchFamily="34" charset="0"/>
              </a:rPr>
              <a:t>Externe GLT</a:t>
            </a:r>
          </a:p>
        </p:txBody>
      </p:sp>
      <p:pic>
        <p:nvPicPr>
          <p:cNvPr id="1031" name="Picture 7"/>
          <p:cNvPicPr>
            <a:picLocks noChangeAspect="1" noChangeArrowheads="1"/>
          </p:cNvPicPr>
          <p:nvPr/>
        </p:nvPicPr>
        <p:blipFill>
          <a:blip r:embed="rId4" cstate="print"/>
          <a:srcRect/>
          <a:stretch>
            <a:fillRect/>
          </a:stretch>
        </p:blipFill>
        <p:spPr bwMode="auto">
          <a:xfrm>
            <a:off x="5245586" y="5445224"/>
            <a:ext cx="360040" cy="416296"/>
          </a:xfrm>
          <a:prstGeom prst="rect">
            <a:avLst/>
          </a:prstGeom>
          <a:noFill/>
          <a:ln w="9525">
            <a:noFill/>
            <a:miter lim="800000"/>
            <a:headEnd/>
            <a:tailEnd/>
          </a:ln>
        </p:spPr>
      </p:pic>
      <p:sp>
        <p:nvSpPr>
          <p:cNvPr id="38" name="Freccia in giù 37"/>
          <p:cNvSpPr/>
          <p:nvPr/>
        </p:nvSpPr>
        <p:spPr>
          <a:xfrm rot="5400000">
            <a:off x="3517394" y="4221088"/>
            <a:ext cx="504056" cy="2808312"/>
          </a:xfrm>
          <a:prstGeom prst="downArrow">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de-DE" sz="1200" smtClean="0">
                <a:latin typeface="Arial" pitchFamily="34" charset="0"/>
                <a:cs typeface="Arial" pitchFamily="34" charset="0"/>
              </a:rPr>
              <a:t>RS485</a:t>
            </a:r>
            <a:endParaRPr lang="de-DE" sz="1200" dirty="0">
              <a:latin typeface="Arial" pitchFamily="34" charset="0"/>
              <a:cs typeface="Arial" pitchFamily="34" charset="0"/>
            </a:endParaRPr>
          </a:p>
        </p:txBody>
      </p:sp>
      <p:pic>
        <p:nvPicPr>
          <p:cNvPr id="1033" name="Picture 9"/>
          <p:cNvPicPr>
            <a:picLocks noChangeAspect="1" noChangeArrowheads="1"/>
          </p:cNvPicPr>
          <p:nvPr/>
        </p:nvPicPr>
        <p:blipFill>
          <a:blip r:embed="rId5" cstate="print"/>
          <a:srcRect/>
          <a:stretch>
            <a:fillRect/>
          </a:stretch>
        </p:blipFill>
        <p:spPr bwMode="auto">
          <a:xfrm>
            <a:off x="7765866" y="5517232"/>
            <a:ext cx="714375" cy="342900"/>
          </a:xfrm>
          <a:prstGeom prst="rect">
            <a:avLst/>
          </a:prstGeom>
          <a:noFill/>
          <a:ln w="9525">
            <a:noFill/>
            <a:miter lim="800000"/>
            <a:headEnd/>
            <a:tailEnd/>
          </a:ln>
        </p:spPr>
      </p:pic>
      <p:pic>
        <p:nvPicPr>
          <p:cNvPr id="44" name="Picture 9"/>
          <p:cNvPicPr>
            <a:picLocks noChangeAspect="1" noChangeArrowheads="1"/>
          </p:cNvPicPr>
          <p:nvPr/>
        </p:nvPicPr>
        <p:blipFill>
          <a:blip r:embed="rId5" cstate="print"/>
          <a:srcRect/>
          <a:stretch>
            <a:fillRect/>
          </a:stretch>
        </p:blipFill>
        <p:spPr bwMode="auto">
          <a:xfrm>
            <a:off x="8053898" y="3717032"/>
            <a:ext cx="714375" cy="342900"/>
          </a:xfrm>
          <a:prstGeom prst="rect">
            <a:avLst/>
          </a:prstGeom>
          <a:noFill/>
          <a:ln w="9525">
            <a:noFill/>
            <a:miter lim="800000"/>
            <a:headEnd/>
            <a:tailEnd/>
          </a:ln>
        </p:spPr>
      </p:pic>
      <p:sp>
        <p:nvSpPr>
          <p:cNvPr id="55" name="Freccia in giù 54"/>
          <p:cNvSpPr/>
          <p:nvPr/>
        </p:nvSpPr>
        <p:spPr>
          <a:xfrm rot="5400000">
            <a:off x="6469722" y="4725144"/>
            <a:ext cx="504056" cy="1944216"/>
          </a:xfrm>
          <a:prstGeom prst="downArrow">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de-DE" sz="1200" smtClean="0">
                <a:latin typeface="Arial" pitchFamily="34" charset="0"/>
                <a:cs typeface="Arial" pitchFamily="34" charset="0"/>
              </a:rPr>
              <a:t>R1/R2 LINK</a:t>
            </a:r>
            <a:endParaRPr lang="de-DE" sz="1200" dirty="0">
              <a:latin typeface="Arial" pitchFamily="34" charset="0"/>
              <a:cs typeface="Arial" pitchFamily="34" charset="0"/>
            </a:endParaRPr>
          </a:p>
        </p:txBody>
      </p:sp>
      <p:grpSp>
        <p:nvGrpSpPr>
          <p:cNvPr id="2" name="Gruppo 66"/>
          <p:cNvGrpSpPr>
            <a:grpSpLocks noChangeAspect="1"/>
          </p:cNvGrpSpPr>
          <p:nvPr/>
        </p:nvGrpSpPr>
        <p:grpSpPr>
          <a:xfrm>
            <a:off x="5029562" y="2636912"/>
            <a:ext cx="1152128" cy="2736304"/>
            <a:chOff x="4499992" y="-891480"/>
            <a:chExt cx="3672408" cy="8850637"/>
          </a:xfrm>
        </p:grpSpPr>
        <p:grpSp>
          <p:nvGrpSpPr>
            <p:cNvPr id="3" name="Gruppo 63"/>
            <p:cNvGrpSpPr>
              <a:grpSpLocks noChangeAspect="1"/>
            </p:cNvGrpSpPr>
            <p:nvPr/>
          </p:nvGrpSpPr>
          <p:grpSpPr>
            <a:xfrm>
              <a:off x="4499992" y="-891480"/>
              <a:ext cx="3672408" cy="8850637"/>
              <a:chOff x="2547938" y="-459432"/>
              <a:chExt cx="4055963" cy="9774882"/>
            </a:xfrm>
          </p:grpSpPr>
          <p:pic>
            <p:nvPicPr>
              <p:cNvPr id="1036" name="Picture 12"/>
              <p:cNvPicPr>
                <a:picLocks noChangeAspect="1" noChangeArrowheads="1"/>
              </p:cNvPicPr>
              <p:nvPr/>
            </p:nvPicPr>
            <p:blipFill>
              <a:blip r:embed="rId6" cstate="print"/>
              <a:srcRect t="26146"/>
              <a:stretch>
                <a:fillRect/>
              </a:stretch>
            </p:blipFill>
            <p:spPr bwMode="auto">
              <a:xfrm>
                <a:off x="2547938" y="620688"/>
                <a:ext cx="4048125" cy="8694762"/>
              </a:xfrm>
              <a:prstGeom prst="rect">
                <a:avLst/>
              </a:prstGeom>
              <a:noFill/>
              <a:ln w="9525">
                <a:noFill/>
                <a:miter lim="800000"/>
                <a:headEnd/>
                <a:tailEnd/>
              </a:ln>
            </p:spPr>
          </p:pic>
          <p:pic>
            <p:nvPicPr>
              <p:cNvPr id="63" name="Picture 12"/>
              <p:cNvPicPr>
                <a:picLocks noChangeAspect="1" noChangeArrowheads="1"/>
              </p:cNvPicPr>
              <p:nvPr/>
            </p:nvPicPr>
            <p:blipFill>
              <a:blip r:embed="rId6" cstate="print"/>
              <a:srcRect b="73699"/>
              <a:stretch>
                <a:fillRect/>
              </a:stretch>
            </p:blipFill>
            <p:spPr bwMode="auto">
              <a:xfrm>
                <a:off x="2555776" y="-459432"/>
                <a:ext cx="4048125" cy="3096344"/>
              </a:xfrm>
              <a:prstGeom prst="rect">
                <a:avLst/>
              </a:prstGeom>
              <a:noFill/>
              <a:ln w="9525">
                <a:noFill/>
                <a:miter lim="800000"/>
                <a:headEnd/>
                <a:tailEnd/>
              </a:ln>
            </p:spPr>
          </p:pic>
        </p:grpSp>
        <p:pic>
          <p:nvPicPr>
            <p:cNvPr id="1038" name="Picture 14"/>
            <p:cNvPicPr>
              <a:picLocks noChangeAspect="1" noChangeArrowheads="1"/>
            </p:cNvPicPr>
            <p:nvPr/>
          </p:nvPicPr>
          <p:blipFill>
            <a:blip r:embed="rId7" cstate="print"/>
            <a:srcRect/>
            <a:stretch>
              <a:fillRect/>
            </a:stretch>
          </p:blipFill>
          <p:spPr bwMode="auto">
            <a:xfrm>
              <a:off x="6768384" y="-560674"/>
              <a:ext cx="1260000" cy="317266"/>
            </a:xfrm>
            <a:prstGeom prst="rect">
              <a:avLst/>
            </a:prstGeom>
            <a:noFill/>
            <a:ln w="9525">
              <a:noFill/>
              <a:miter lim="800000"/>
              <a:headEnd/>
              <a:tailEnd/>
            </a:ln>
          </p:spPr>
        </p:pic>
      </p:grpSp>
      <p:sp>
        <p:nvSpPr>
          <p:cNvPr id="68" name="Freccia in giù 67"/>
          <p:cNvSpPr/>
          <p:nvPr/>
        </p:nvSpPr>
        <p:spPr>
          <a:xfrm rot="5400000">
            <a:off x="3409382" y="3753036"/>
            <a:ext cx="504056" cy="2592288"/>
          </a:xfrm>
          <a:prstGeom prst="downArrow">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de-DE" sz="1200" dirty="0" smtClean="0">
                <a:latin typeface="Arial" pitchFamily="34" charset="0"/>
                <a:cs typeface="Arial" pitchFamily="34" charset="0"/>
              </a:rPr>
              <a:t>LON-Kommunikation</a:t>
            </a:r>
            <a:endParaRPr lang="de-DE" sz="1200" dirty="0">
              <a:latin typeface="Arial" pitchFamily="34" charset="0"/>
              <a:cs typeface="Arial" pitchFamily="34" charset="0"/>
            </a:endParaRPr>
          </a:p>
        </p:txBody>
      </p:sp>
      <p:sp>
        <p:nvSpPr>
          <p:cNvPr id="69" name="Parentesi graffa aperta 68"/>
          <p:cNvSpPr/>
          <p:nvPr/>
        </p:nvSpPr>
        <p:spPr>
          <a:xfrm rot="10800000">
            <a:off x="6181690" y="4185207"/>
            <a:ext cx="288032" cy="1116000"/>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de-DE" sz="1600">
              <a:latin typeface="Arial" pitchFamily="34" charset="0"/>
              <a:cs typeface="Arial" pitchFamily="34" charset="0"/>
            </a:endParaRPr>
          </a:p>
        </p:txBody>
      </p:sp>
      <p:sp>
        <p:nvSpPr>
          <p:cNvPr id="70" name="Freccia in giù 69"/>
          <p:cNvSpPr/>
          <p:nvPr/>
        </p:nvSpPr>
        <p:spPr>
          <a:xfrm rot="5400000">
            <a:off x="6757754" y="2924944"/>
            <a:ext cx="504056" cy="1944216"/>
          </a:xfrm>
          <a:prstGeom prst="downArrow">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de-DE" sz="1200" smtClean="0">
                <a:latin typeface="Arial" pitchFamily="34" charset="0"/>
                <a:cs typeface="Arial" pitchFamily="34" charset="0"/>
              </a:rPr>
              <a:t>R1/R2 - T10</a:t>
            </a:r>
            <a:endParaRPr lang="de-DE" sz="1200" dirty="0">
              <a:latin typeface="Arial" pitchFamily="34" charset="0"/>
              <a:cs typeface="Arial" pitchFamily="34" charset="0"/>
            </a:endParaRPr>
          </a:p>
        </p:txBody>
      </p:sp>
      <p:pic>
        <p:nvPicPr>
          <p:cNvPr id="1040" name="Picture 16"/>
          <p:cNvPicPr>
            <a:picLocks noChangeAspect="1" noChangeArrowheads="1"/>
          </p:cNvPicPr>
          <p:nvPr/>
        </p:nvPicPr>
        <p:blipFill>
          <a:blip r:embed="rId8" cstate="print"/>
          <a:srcRect/>
          <a:stretch>
            <a:fillRect/>
          </a:stretch>
        </p:blipFill>
        <p:spPr bwMode="auto">
          <a:xfrm>
            <a:off x="7477834" y="4365104"/>
            <a:ext cx="1368152" cy="571264"/>
          </a:xfrm>
          <a:prstGeom prst="rect">
            <a:avLst/>
          </a:prstGeom>
          <a:noFill/>
          <a:ln w="9525">
            <a:noFill/>
            <a:miter lim="800000"/>
            <a:headEnd/>
            <a:tailEnd/>
          </a:ln>
        </p:spPr>
      </p:pic>
      <p:sp>
        <p:nvSpPr>
          <p:cNvPr id="56" name="Freccia in giù 55"/>
          <p:cNvSpPr/>
          <p:nvPr/>
        </p:nvSpPr>
        <p:spPr>
          <a:xfrm rot="5400000">
            <a:off x="6869177" y="4141197"/>
            <a:ext cx="504056" cy="1224136"/>
          </a:xfrm>
          <a:prstGeom prst="downArrow">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de-DE" sz="1200" dirty="0" smtClean="0">
                <a:latin typeface="Arial" pitchFamily="34" charset="0"/>
                <a:cs typeface="Arial" pitchFamily="34" charset="0"/>
              </a:rPr>
              <a:t>U1/U2 P-LINK</a:t>
            </a:r>
            <a:endParaRPr lang="de-DE" sz="1200" dirty="0">
              <a:latin typeface="Arial" pitchFamily="34" charset="0"/>
              <a:cs typeface="Arial" pitchFamily="34" charset="0"/>
            </a:endParaRPr>
          </a:p>
        </p:txBody>
      </p:sp>
      <p:pic>
        <p:nvPicPr>
          <p:cNvPr id="75" name="Picture 16"/>
          <p:cNvPicPr>
            <a:picLocks noChangeAspect="1" noChangeArrowheads="1"/>
          </p:cNvPicPr>
          <p:nvPr/>
        </p:nvPicPr>
        <p:blipFill>
          <a:blip r:embed="rId8" cstate="print"/>
          <a:srcRect/>
          <a:stretch>
            <a:fillRect/>
          </a:stretch>
        </p:blipFill>
        <p:spPr bwMode="auto">
          <a:xfrm>
            <a:off x="7261810" y="2780928"/>
            <a:ext cx="1368152" cy="571264"/>
          </a:xfrm>
          <a:prstGeom prst="rect">
            <a:avLst/>
          </a:prstGeom>
          <a:noFill/>
          <a:ln w="9525">
            <a:noFill/>
            <a:miter lim="800000"/>
            <a:headEnd/>
            <a:tailEnd/>
          </a:ln>
        </p:spPr>
      </p:pic>
      <p:sp>
        <p:nvSpPr>
          <p:cNvPr id="72" name="Freccia in giù 71"/>
          <p:cNvSpPr/>
          <p:nvPr/>
        </p:nvSpPr>
        <p:spPr>
          <a:xfrm rot="5400000">
            <a:off x="6433718" y="2528900"/>
            <a:ext cx="504056" cy="1296144"/>
          </a:xfrm>
          <a:prstGeom prst="downArrow">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de-DE" sz="1200" smtClean="0">
                <a:latin typeface="Arial" pitchFamily="34" charset="0"/>
                <a:cs typeface="Arial" pitchFamily="34" charset="0"/>
              </a:rPr>
              <a:t>U1/U2 P-LINK</a:t>
            </a:r>
            <a:endParaRPr lang="de-DE" sz="1200" dirty="0">
              <a:latin typeface="Arial" pitchFamily="34" charset="0"/>
              <a:cs typeface="Arial" pitchFamily="34" charset="0"/>
            </a:endParaRPr>
          </a:p>
        </p:txBody>
      </p:sp>
      <p:grpSp>
        <p:nvGrpSpPr>
          <p:cNvPr id="4" name="Gruppo 76"/>
          <p:cNvGrpSpPr/>
          <p:nvPr/>
        </p:nvGrpSpPr>
        <p:grpSpPr>
          <a:xfrm>
            <a:off x="3359066" y="3687415"/>
            <a:ext cx="813600" cy="1071770"/>
            <a:chOff x="3405560" y="3975447"/>
            <a:chExt cx="813600" cy="1071770"/>
          </a:xfrm>
        </p:grpSpPr>
        <p:pic>
          <p:nvPicPr>
            <p:cNvPr id="1030" name="Picture 6"/>
            <p:cNvPicPr>
              <a:picLocks noChangeAspect="1" noChangeArrowheads="1"/>
            </p:cNvPicPr>
            <p:nvPr/>
          </p:nvPicPr>
          <p:blipFill>
            <a:blip r:embed="rId9" cstate="print"/>
            <a:srcRect/>
            <a:stretch>
              <a:fillRect/>
            </a:stretch>
          </p:blipFill>
          <p:spPr bwMode="auto">
            <a:xfrm>
              <a:off x="3419872" y="4365104"/>
              <a:ext cx="792000" cy="682113"/>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76" name="CasellaDiTesto 75"/>
            <p:cNvSpPr txBox="1"/>
            <p:nvPr/>
          </p:nvSpPr>
          <p:spPr>
            <a:xfrm>
              <a:off x="3405560" y="3975447"/>
              <a:ext cx="8136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700" dirty="0" smtClean="0">
                  <a:latin typeface="Arial" pitchFamily="34" charset="0"/>
                  <a:cs typeface="Arial" pitchFamily="34" charset="0"/>
                </a:rPr>
                <a:t>KNX MODBUS BACNET</a:t>
              </a:r>
              <a:endParaRPr lang="en-GB" sz="700" dirty="0">
                <a:latin typeface="Arial" pitchFamily="34" charset="0"/>
                <a:cs typeface="Arial" pitchFamily="34" charset="0"/>
              </a:endParaRPr>
            </a:p>
          </p:txBody>
        </p:sp>
      </p:grpSp>
      <p:sp>
        <p:nvSpPr>
          <p:cNvPr id="36" name="Freccia in giù 35"/>
          <p:cNvSpPr/>
          <p:nvPr/>
        </p:nvSpPr>
        <p:spPr>
          <a:xfrm rot="5400000">
            <a:off x="2617294" y="3897052"/>
            <a:ext cx="504056" cy="1008112"/>
          </a:xfrm>
          <a:prstGeom prst="downArrow">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de-DE" sz="1200" smtClean="0">
                <a:latin typeface="Arial" pitchFamily="34" charset="0"/>
                <a:cs typeface="Arial" pitchFamily="34" charset="0"/>
              </a:rPr>
              <a:t>Ethernet</a:t>
            </a:r>
            <a:endParaRPr lang="de-DE"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lstStyle/>
          <a:p>
            <a:pPr marL="361950" indent="-361950" defTabSz="9144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CZ-CAPDC2</a:t>
            </a:r>
            <a:r>
              <a:rPr lang="de-DE" altLang="ja-JP" dirty="0" smtClean="0">
                <a:sym typeface="Wingdings" pitchFamily="2" charset="2"/>
              </a:rPr>
              <a:t> – Adresseneinstellung</a:t>
            </a:r>
            <a:endParaRPr lang="de-DE" altLang="ja-JP" dirty="0"/>
          </a:p>
        </p:txBody>
      </p:sp>
      <p:pic>
        <p:nvPicPr>
          <p:cNvPr id="5122" name="Picture 2"/>
          <p:cNvPicPr>
            <a:picLocks noChangeAspect="1" noChangeArrowheads="1"/>
          </p:cNvPicPr>
          <p:nvPr/>
        </p:nvPicPr>
        <p:blipFill>
          <a:blip r:embed="rId2" cstate="print"/>
          <a:srcRect/>
          <a:stretch>
            <a:fillRect/>
          </a:stretch>
        </p:blipFill>
        <p:spPr bwMode="auto">
          <a:xfrm>
            <a:off x="2051720" y="1268760"/>
            <a:ext cx="792088" cy="864096"/>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475656" y="3717032"/>
            <a:ext cx="1828601" cy="1439241"/>
          </a:xfrm>
          <a:prstGeom prst="rect">
            <a:avLst/>
          </a:prstGeom>
          <a:noFill/>
          <a:ln w="9525">
            <a:noFill/>
            <a:miter lim="800000"/>
            <a:headEnd/>
            <a:tailEnd/>
          </a:ln>
        </p:spPr>
      </p:pic>
      <p:pic>
        <p:nvPicPr>
          <p:cNvPr id="5124" name="Picture 4"/>
          <p:cNvPicPr>
            <a:picLocks noChangeAspect="1" noChangeArrowheads="1"/>
          </p:cNvPicPr>
          <p:nvPr/>
        </p:nvPicPr>
        <p:blipFill rotWithShape="1">
          <a:blip r:embed="rId4" cstate="print"/>
          <a:srcRect l="6060" t="10316" b="9201"/>
          <a:stretch/>
        </p:blipFill>
        <p:spPr bwMode="auto">
          <a:xfrm>
            <a:off x="2915815" y="2132856"/>
            <a:ext cx="5178633" cy="1584177"/>
          </a:xfrm>
          <a:prstGeom prst="rect">
            <a:avLst/>
          </a:prstGeom>
          <a:noFill/>
          <a:ln w="9525">
            <a:noFill/>
            <a:miter lim="800000"/>
            <a:headEnd/>
            <a:tailEnd/>
          </a:ln>
        </p:spPr>
      </p:pic>
      <p:sp>
        <p:nvSpPr>
          <p:cNvPr id="8" name="CasellaDiTesto 7"/>
          <p:cNvSpPr txBox="1"/>
          <p:nvPr/>
        </p:nvSpPr>
        <p:spPr>
          <a:xfrm>
            <a:off x="2915816" y="1319847"/>
            <a:ext cx="5178632" cy="761921"/>
          </a:xfrm>
          <a:prstGeom prst="rect">
            <a:avLst/>
          </a:prstGeom>
        </p:spPr>
        <p:style>
          <a:lnRef idx="2">
            <a:schemeClr val="accent2"/>
          </a:lnRef>
          <a:fillRef idx="1">
            <a:schemeClr val="lt1"/>
          </a:fillRef>
          <a:effectRef idx="0">
            <a:schemeClr val="accent2"/>
          </a:effectRef>
          <a:fontRef idx="minor">
            <a:schemeClr val="dk1"/>
          </a:fontRef>
        </p:style>
        <p:txBody>
          <a:bodyPr wrap="square" rtlCol="0">
            <a:noAutofit/>
          </a:bodyPr>
          <a:lstStyle/>
          <a:p>
            <a:pPr algn="ctr"/>
            <a:endParaRPr lang="de-DE" sz="1600" dirty="0" smtClean="0">
              <a:latin typeface="Arial" pitchFamily="34" charset="0"/>
              <a:cs typeface="Arial" pitchFamily="34" charset="0"/>
            </a:endParaRPr>
          </a:p>
          <a:p>
            <a:pPr algn="ctr"/>
            <a:r>
              <a:rPr lang="de-DE" sz="1600" dirty="0" smtClean="0">
                <a:latin typeface="Arial" pitchFamily="34" charset="0"/>
                <a:cs typeface="Arial" pitchFamily="34" charset="0"/>
              </a:rPr>
              <a:t>S02 </a:t>
            </a:r>
            <a:r>
              <a:rPr lang="de-DE" sz="1600" dirty="0" smtClean="0">
                <a:latin typeface="Arial" pitchFamily="34" charset="0"/>
                <a:cs typeface="Arial" pitchFamily="34" charset="0"/>
                <a:sym typeface="Wingdings" pitchFamily="2" charset="2"/>
              </a:rPr>
              <a:t></a:t>
            </a:r>
            <a:r>
              <a:rPr lang="de-DE" sz="1600" dirty="0" smtClean="0">
                <a:latin typeface="Arial" pitchFamily="34" charset="0"/>
                <a:cs typeface="Arial" pitchFamily="34" charset="0"/>
              </a:rPr>
              <a:t> Adresse des CZ-CAPDC2 von 1 bis 8 </a:t>
            </a:r>
            <a:endParaRPr lang="de-DE" sz="1600" dirty="0">
              <a:latin typeface="Arial" pitchFamily="34" charset="0"/>
              <a:cs typeface="Arial" pitchFamily="34" charset="0"/>
            </a:endParaRPr>
          </a:p>
        </p:txBody>
      </p:sp>
      <p:cxnSp>
        <p:nvCxnSpPr>
          <p:cNvPr id="27" name="Connettore 2 26"/>
          <p:cNvCxnSpPr>
            <a:endCxn id="5123" idx="0"/>
          </p:cNvCxnSpPr>
          <p:nvPr/>
        </p:nvCxnSpPr>
        <p:spPr>
          <a:xfrm flipH="1">
            <a:off x="2389957" y="3068960"/>
            <a:ext cx="525859" cy="648072"/>
          </a:xfrm>
          <a:prstGeom prst="straightConnector1">
            <a:avLst/>
          </a:prstGeom>
          <a:ln w="31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Connettore 2 32"/>
          <p:cNvCxnSpPr>
            <a:endCxn id="5122" idx="2"/>
          </p:cNvCxnSpPr>
          <p:nvPr/>
        </p:nvCxnSpPr>
        <p:spPr>
          <a:xfrm flipH="1" flipV="1">
            <a:off x="2447764" y="2132856"/>
            <a:ext cx="468052" cy="936104"/>
          </a:xfrm>
          <a:prstGeom prst="straightConnector1">
            <a:avLst/>
          </a:prstGeom>
          <a:ln w="3175">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5125" name="Picture 5"/>
          <p:cNvPicPr>
            <a:picLocks noChangeAspect="1" noChangeArrowheads="1"/>
          </p:cNvPicPr>
          <p:nvPr/>
        </p:nvPicPr>
        <p:blipFill>
          <a:blip r:embed="rId5" cstate="print"/>
          <a:srcRect/>
          <a:stretch>
            <a:fillRect/>
          </a:stretch>
        </p:blipFill>
        <p:spPr bwMode="auto">
          <a:xfrm>
            <a:off x="4283968" y="4365104"/>
            <a:ext cx="2664296" cy="1959838"/>
          </a:xfrm>
          <a:prstGeom prst="rect">
            <a:avLst/>
          </a:prstGeom>
          <a:noFill/>
          <a:ln w="9525">
            <a:noFill/>
            <a:miter lim="800000"/>
            <a:headEnd/>
            <a:tailEnd/>
          </a:ln>
        </p:spPr>
      </p:pic>
      <p:sp>
        <p:nvSpPr>
          <p:cNvPr id="35" name="CasellaDiTesto 34"/>
          <p:cNvSpPr txBox="1"/>
          <p:nvPr/>
        </p:nvSpPr>
        <p:spPr>
          <a:xfrm>
            <a:off x="755576" y="1249355"/>
            <a:ext cx="360040" cy="507831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cs typeface="Arial" pitchFamily="34" charset="0"/>
              </a:rPr>
              <a:t>Adresseneinstellung</a:t>
            </a:r>
            <a:endParaRPr lang="de-DE" dirty="0">
              <a:latin typeface="Arial" pitchFamily="34" charset="0"/>
              <a:cs typeface="Arial" pitchFamily="34" charset="0"/>
            </a:endParaRPr>
          </a:p>
        </p:txBody>
      </p:sp>
      <p:sp>
        <p:nvSpPr>
          <p:cNvPr id="12" name="CasellaDiTesto 11"/>
          <p:cNvSpPr txBox="1"/>
          <p:nvPr/>
        </p:nvSpPr>
        <p:spPr>
          <a:xfrm>
            <a:off x="3419871" y="4005064"/>
            <a:ext cx="5391619"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smtClean="0">
                <a:latin typeface="Arial" pitchFamily="34" charset="0"/>
                <a:cs typeface="Arial" pitchFamily="34" charset="0"/>
              </a:rPr>
              <a:t>S03 </a:t>
            </a:r>
            <a:r>
              <a:rPr lang="de-DE" sz="1600" smtClean="0">
                <a:latin typeface="Arial" pitchFamily="34" charset="0"/>
                <a:cs typeface="Arial" pitchFamily="34" charset="0"/>
                <a:sym typeface="Wingdings" pitchFamily="2" charset="2"/>
              </a:rPr>
              <a:t></a:t>
            </a:r>
            <a:r>
              <a:rPr lang="de-DE" sz="1600" smtClean="0">
                <a:latin typeface="Arial" pitchFamily="34" charset="0"/>
                <a:cs typeface="Arial" pitchFamily="34" charset="0"/>
              </a:rPr>
              <a:t> Einstellung der angeschlossenen Außengeräte</a:t>
            </a:r>
            <a:endParaRPr lang="de-DE" sz="16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CZ-CAPDC2</a:t>
            </a:r>
            <a:r>
              <a:rPr lang="de-DE" altLang="ja-JP" dirty="0" smtClean="0">
                <a:sym typeface="Wingdings" pitchFamily="2" charset="2"/>
              </a:rPr>
              <a:t> – Eingänge</a:t>
            </a:r>
            <a:endParaRPr lang="de-DE" altLang="ja-JP" dirty="0"/>
          </a:p>
        </p:txBody>
      </p:sp>
      <p:sp>
        <p:nvSpPr>
          <p:cNvPr id="14" name="CasellaDiTesto 13"/>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cs typeface="Arial" pitchFamily="34" charset="0"/>
              </a:rPr>
              <a:t>Eingänge </a:t>
            </a:r>
            <a:r>
              <a:rPr lang="de-DE" smtClean="0">
                <a:latin typeface="Arial" pitchFamily="34" charset="0"/>
                <a:cs typeface="Arial" pitchFamily="34" charset="0"/>
                <a:sym typeface="Wingdings" pitchFamily="2" charset="2"/>
              </a:rPr>
              <a:t> Ein/Aus, Betriebsart, Lastabwurf, Thermo AUS, FB-Sperre</a:t>
            </a:r>
            <a:endParaRPr lang="de-DE">
              <a:latin typeface="Arial" pitchFamily="34" charset="0"/>
              <a:cs typeface="Arial" pitchFamily="34" charset="0"/>
            </a:endParaRPr>
          </a:p>
        </p:txBody>
      </p:sp>
      <p:pic>
        <p:nvPicPr>
          <p:cNvPr id="2060" name="Picture 12"/>
          <p:cNvPicPr>
            <a:picLocks noChangeAspect="1" noChangeArrowheads="1"/>
          </p:cNvPicPr>
          <p:nvPr/>
        </p:nvPicPr>
        <p:blipFill>
          <a:blip r:embed="rId2" cstate="print"/>
          <a:srcRect/>
          <a:stretch>
            <a:fillRect/>
          </a:stretch>
        </p:blipFill>
        <p:spPr bwMode="auto">
          <a:xfrm>
            <a:off x="576179" y="1992634"/>
            <a:ext cx="755461" cy="1004318"/>
          </a:xfrm>
          <a:prstGeom prst="rect">
            <a:avLst/>
          </a:prstGeom>
          <a:noFill/>
          <a:ln w="9525">
            <a:noFill/>
            <a:miter lim="800000"/>
            <a:headEnd/>
            <a:tailEnd/>
          </a:ln>
        </p:spPr>
      </p:pic>
      <p:grpSp>
        <p:nvGrpSpPr>
          <p:cNvPr id="2" name="Gruppo 48"/>
          <p:cNvGrpSpPr/>
          <p:nvPr/>
        </p:nvGrpSpPr>
        <p:grpSpPr>
          <a:xfrm>
            <a:off x="1763688" y="2132856"/>
            <a:ext cx="7101632" cy="4176464"/>
            <a:chOff x="971600" y="1556792"/>
            <a:chExt cx="7101632" cy="4176464"/>
          </a:xfrm>
        </p:grpSpPr>
        <p:pic>
          <p:nvPicPr>
            <p:cNvPr id="2059" name="Picture 11"/>
            <p:cNvPicPr>
              <a:picLocks noChangeAspect="1" noChangeArrowheads="1"/>
            </p:cNvPicPr>
            <p:nvPr/>
          </p:nvPicPr>
          <p:blipFill>
            <a:blip r:embed="rId3" cstate="print"/>
            <a:srcRect/>
            <a:stretch>
              <a:fillRect/>
            </a:stretch>
          </p:blipFill>
          <p:spPr bwMode="auto">
            <a:xfrm>
              <a:off x="971600" y="1556792"/>
              <a:ext cx="7101632" cy="1980767"/>
            </a:xfrm>
            <a:prstGeom prst="rect">
              <a:avLst/>
            </a:prstGeom>
            <a:noFill/>
            <a:ln w="9525">
              <a:noFill/>
              <a:miter lim="800000"/>
              <a:headEnd/>
              <a:tailEnd/>
            </a:ln>
          </p:spPr>
        </p:pic>
        <p:sp>
          <p:nvSpPr>
            <p:cNvPr id="21" name="Rettangolo 20"/>
            <p:cNvSpPr/>
            <p:nvPr/>
          </p:nvSpPr>
          <p:spPr>
            <a:xfrm>
              <a:off x="1043608" y="2780928"/>
              <a:ext cx="792088" cy="1008112"/>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200" smtClean="0">
                <a:solidFill>
                  <a:srgbClr val="C00000"/>
                </a:solidFill>
                <a:latin typeface="Arial" pitchFamily="34" charset="0"/>
                <a:cs typeface="Arial" pitchFamily="34" charset="0"/>
              </a:endParaRPr>
            </a:p>
            <a:p>
              <a:pPr algn="ctr"/>
              <a:endParaRPr lang="de-DE" sz="1200" smtClean="0">
                <a:solidFill>
                  <a:srgbClr val="C00000"/>
                </a:solidFill>
                <a:latin typeface="Arial" pitchFamily="34" charset="0"/>
                <a:cs typeface="Arial" pitchFamily="34" charset="0"/>
              </a:endParaRPr>
            </a:p>
            <a:p>
              <a:pPr algn="ctr"/>
              <a:endParaRPr lang="de-DE" sz="1200" smtClean="0">
                <a:solidFill>
                  <a:srgbClr val="C00000"/>
                </a:solidFill>
                <a:latin typeface="Arial" pitchFamily="34" charset="0"/>
                <a:cs typeface="Arial" pitchFamily="34" charset="0"/>
              </a:endParaRPr>
            </a:p>
            <a:p>
              <a:pPr algn="ctr"/>
              <a:r>
                <a:rPr lang="de-DE" sz="1200" smtClean="0">
                  <a:solidFill>
                    <a:srgbClr val="C00000"/>
                  </a:solidFill>
                  <a:latin typeface="Arial" pitchFamily="34" charset="0"/>
                  <a:cs typeface="Arial" pitchFamily="34" charset="0"/>
                </a:rPr>
                <a:t>Ein / Aus</a:t>
              </a:r>
              <a:endParaRPr lang="de-DE" sz="1200">
                <a:solidFill>
                  <a:srgbClr val="C00000"/>
                </a:solidFill>
                <a:latin typeface="Arial" pitchFamily="34" charset="0"/>
                <a:cs typeface="Arial" pitchFamily="34" charset="0"/>
              </a:endParaRPr>
            </a:p>
          </p:txBody>
        </p:sp>
        <p:sp>
          <p:nvSpPr>
            <p:cNvPr id="22" name="Rettangolo 21"/>
            <p:cNvSpPr/>
            <p:nvPr/>
          </p:nvSpPr>
          <p:spPr>
            <a:xfrm>
              <a:off x="1907704" y="2780928"/>
              <a:ext cx="792088" cy="1008112"/>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sz="1200" dirty="0" smtClean="0">
                <a:solidFill>
                  <a:srgbClr val="C00000"/>
                </a:solidFill>
                <a:latin typeface="Arial" pitchFamily="34" charset="0"/>
                <a:cs typeface="Arial" pitchFamily="34" charset="0"/>
              </a:endParaRPr>
            </a:p>
            <a:p>
              <a:pPr algn="ctr"/>
              <a:endParaRPr lang="de-DE" sz="1200" dirty="0" smtClean="0">
                <a:solidFill>
                  <a:srgbClr val="C00000"/>
                </a:solidFill>
                <a:latin typeface="Arial" pitchFamily="34" charset="0"/>
                <a:cs typeface="Arial" pitchFamily="34" charset="0"/>
              </a:endParaRPr>
            </a:p>
            <a:p>
              <a:pPr algn="ctr"/>
              <a:endParaRPr lang="de-DE" sz="1200" dirty="0" smtClean="0">
                <a:solidFill>
                  <a:srgbClr val="C00000"/>
                </a:solidFill>
                <a:latin typeface="Arial" pitchFamily="34" charset="0"/>
                <a:cs typeface="Arial" pitchFamily="34" charset="0"/>
              </a:endParaRPr>
            </a:p>
            <a:p>
              <a:pPr algn="ctr"/>
              <a:r>
                <a:rPr lang="de-DE" sz="1200" dirty="0" smtClean="0">
                  <a:solidFill>
                    <a:srgbClr val="C00000"/>
                  </a:solidFill>
                  <a:latin typeface="Arial" pitchFamily="34" charset="0"/>
                  <a:cs typeface="Arial" pitchFamily="34" charset="0"/>
                </a:rPr>
                <a:t>Betriebs-</a:t>
              </a:r>
              <a:r>
                <a:rPr lang="de-DE" sz="1200" dirty="0" err="1" smtClean="0">
                  <a:solidFill>
                    <a:srgbClr val="C00000"/>
                  </a:solidFill>
                  <a:latin typeface="Arial" pitchFamily="34" charset="0"/>
                  <a:cs typeface="Arial" pitchFamily="34" charset="0"/>
                </a:rPr>
                <a:t>art</a:t>
              </a:r>
              <a:endParaRPr lang="de-DE" sz="1200" dirty="0">
                <a:solidFill>
                  <a:srgbClr val="C00000"/>
                </a:solidFill>
                <a:latin typeface="Arial" pitchFamily="34" charset="0"/>
                <a:cs typeface="Arial" pitchFamily="34" charset="0"/>
              </a:endParaRPr>
            </a:p>
          </p:txBody>
        </p:sp>
        <p:sp>
          <p:nvSpPr>
            <p:cNvPr id="23" name="Rettangolo 22"/>
            <p:cNvSpPr/>
            <p:nvPr/>
          </p:nvSpPr>
          <p:spPr>
            <a:xfrm>
              <a:off x="2771800" y="2780928"/>
              <a:ext cx="882098" cy="1008112"/>
            </a:xfrm>
            <a:prstGeom prst="rect">
              <a:avLst/>
            </a:prstGeom>
            <a:noFill/>
            <a:ln>
              <a:solidFill>
                <a:schemeClr val="accent6"/>
              </a:solidFill>
            </a:ln>
          </p:spPr>
          <p:style>
            <a:lnRef idx="2">
              <a:schemeClr val="dk1"/>
            </a:lnRef>
            <a:fillRef idx="1">
              <a:schemeClr val="lt1"/>
            </a:fillRef>
            <a:effectRef idx="0">
              <a:schemeClr val="dk1"/>
            </a:effectRef>
            <a:fontRef idx="minor">
              <a:schemeClr val="dk1"/>
            </a:fontRef>
          </p:style>
          <p:txBody>
            <a:bodyPr lIns="36000" rIns="36000" rtlCol="0" anchor="ctr"/>
            <a:lstStyle/>
            <a:p>
              <a:pPr algn="ctr"/>
              <a:endParaRPr lang="de-DE" sz="1200" smtClean="0">
                <a:solidFill>
                  <a:srgbClr val="C00000"/>
                </a:solidFill>
                <a:latin typeface="Arial" pitchFamily="34" charset="0"/>
                <a:cs typeface="Arial" pitchFamily="34" charset="0"/>
              </a:endParaRPr>
            </a:p>
            <a:p>
              <a:pPr algn="ctr"/>
              <a:endParaRPr lang="de-DE" sz="1200" smtClean="0">
                <a:solidFill>
                  <a:srgbClr val="C00000"/>
                </a:solidFill>
                <a:latin typeface="Arial" pitchFamily="34" charset="0"/>
                <a:cs typeface="Arial" pitchFamily="34" charset="0"/>
              </a:endParaRPr>
            </a:p>
            <a:p>
              <a:pPr algn="ctr"/>
              <a:endParaRPr lang="de-DE" sz="1200" smtClean="0">
                <a:solidFill>
                  <a:srgbClr val="C00000"/>
                </a:solidFill>
                <a:latin typeface="Arial" pitchFamily="34" charset="0"/>
                <a:cs typeface="Arial" pitchFamily="34" charset="0"/>
              </a:endParaRPr>
            </a:p>
            <a:p>
              <a:pPr algn="ctr"/>
              <a:r>
                <a:rPr lang="de-DE" sz="1200" smtClean="0">
                  <a:solidFill>
                    <a:srgbClr val="C00000"/>
                  </a:solidFill>
                  <a:latin typeface="Arial" pitchFamily="34" charset="0"/>
                  <a:cs typeface="Arial" pitchFamily="34" charset="0"/>
                </a:rPr>
                <a:t>Lastabwurf</a:t>
              </a:r>
              <a:endParaRPr lang="de-DE" sz="1200">
                <a:solidFill>
                  <a:srgbClr val="C00000"/>
                </a:solidFill>
                <a:latin typeface="Arial" pitchFamily="34" charset="0"/>
                <a:cs typeface="Arial" pitchFamily="34" charset="0"/>
              </a:endParaRPr>
            </a:p>
          </p:txBody>
        </p:sp>
        <p:sp>
          <p:nvSpPr>
            <p:cNvPr id="24" name="Rettangolo 23"/>
            <p:cNvSpPr/>
            <p:nvPr/>
          </p:nvSpPr>
          <p:spPr>
            <a:xfrm>
              <a:off x="4572000" y="2780928"/>
              <a:ext cx="792088" cy="1008112"/>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200" dirty="0" smtClean="0">
                <a:solidFill>
                  <a:srgbClr val="C00000"/>
                </a:solidFill>
                <a:latin typeface="Arial" pitchFamily="34" charset="0"/>
                <a:cs typeface="Arial" pitchFamily="34" charset="0"/>
              </a:endParaRPr>
            </a:p>
            <a:p>
              <a:pPr algn="ctr"/>
              <a:endParaRPr lang="de-DE" sz="1200" dirty="0" smtClean="0">
                <a:solidFill>
                  <a:srgbClr val="C00000"/>
                </a:solidFill>
                <a:latin typeface="Arial" pitchFamily="34" charset="0"/>
                <a:cs typeface="Arial" pitchFamily="34" charset="0"/>
              </a:endParaRPr>
            </a:p>
            <a:p>
              <a:pPr algn="ctr"/>
              <a:endParaRPr lang="de-DE" sz="1200" dirty="0" smtClean="0">
                <a:solidFill>
                  <a:srgbClr val="C00000"/>
                </a:solidFill>
                <a:latin typeface="Arial" pitchFamily="34" charset="0"/>
                <a:cs typeface="Arial" pitchFamily="34" charset="0"/>
              </a:endParaRPr>
            </a:p>
            <a:p>
              <a:pPr algn="ctr"/>
              <a:r>
                <a:rPr lang="de-DE" sz="1200" dirty="0" smtClean="0">
                  <a:solidFill>
                    <a:srgbClr val="C00000"/>
                  </a:solidFill>
                  <a:latin typeface="Arial" pitchFamily="34" charset="0"/>
                  <a:cs typeface="Arial" pitchFamily="34" charset="0"/>
                </a:rPr>
                <a:t>Ein / Aus</a:t>
              </a:r>
              <a:endParaRPr lang="de-DE" sz="1200" dirty="0">
                <a:solidFill>
                  <a:srgbClr val="C00000"/>
                </a:solidFill>
                <a:latin typeface="Arial" pitchFamily="34" charset="0"/>
                <a:cs typeface="Arial" pitchFamily="34" charset="0"/>
              </a:endParaRPr>
            </a:p>
          </p:txBody>
        </p:sp>
        <p:sp>
          <p:nvSpPr>
            <p:cNvPr id="25" name="Rettangolo 24"/>
            <p:cNvSpPr/>
            <p:nvPr/>
          </p:nvSpPr>
          <p:spPr>
            <a:xfrm>
              <a:off x="5508104" y="2780928"/>
              <a:ext cx="792088" cy="1008112"/>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sz="1200" dirty="0" smtClean="0">
                <a:solidFill>
                  <a:srgbClr val="C00000"/>
                </a:solidFill>
                <a:latin typeface="Arial" pitchFamily="34" charset="0"/>
                <a:cs typeface="Arial" pitchFamily="34" charset="0"/>
              </a:endParaRPr>
            </a:p>
            <a:p>
              <a:pPr algn="ctr"/>
              <a:endParaRPr lang="de-DE" sz="1200" dirty="0" smtClean="0">
                <a:solidFill>
                  <a:srgbClr val="C00000"/>
                </a:solidFill>
                <a:latin typeface="Arial" pitchFamily="34" charset="0"/>
                <a:cs typeface="Arial" pitchFamily="34" charset="0"/>
              </a:endParaRPr>
            </a:p>
            <a:p>
              <a:pPr algn="ctr"/>
              <a:endParaRPr lang="de-DE" sz="1200" dirty="0" smtClean="0">
                <a:solidFill>
                  <a:srgbClr val="C00000"/>
                </a:solidFill>
                <a:latin typeface="Arial" pitchFamily="34" charset="0"/>
                <a:cs typeface="Arial" pitchFamily="34" charset="0"/>
              </a:endParaRPr>
            </a:p>
            <a:p>
              <a:pPr algn="ctr"/>
              <a:r>
                <a:rPr lang="de-DE" sz="1200" dirty="0" smtClean="0">
                  <a:solidFill>
                    <a:srgbClr val="C00000"/>
                  </a:solidFill>
                  <a:latin typeface="Arial" pitchFamily="34" charset="0"/>
                  <a:cs typeface="Arial" pitchFamily="34" charset="0"/>
                </a:rPr>
                <a:t>Betriebs-</a:t>
              </a:r>
              <a:r>
                <a:rPr lang="de-DE" sz="1200" dirty="0" err="1" smtClean="0">
                  <a:solidFill>
                    <a:srgbClr val="C00000"/>
                  </a:solidFill>
                  <a:latin typeface="Arial" pitchFamily="34" charset="0"/>
                  <a:cs typeface="Arial" pitchFamily="34" charset="0"/>
                </a:rPr>
                <a:t>art</a:t>
              </a:r>
              <a:endParaRPr lang="de-DE" sz="1200" dirty="0">
                <a:solidFill>
                  <a:srgbClr val="C00000"/>
                </a:solidFill>
                <a:latin typeface="Arial" pitchFamily="34" charset="0"/>
                <a:cs typeface="Arial" pitchFamily="34" charset="0"/>
              </a:endParaRPr>
            </a:p>
          </p:txBody>
        </p:sp>
        <p:sp>
          <p:nvSpPr>
            <p:cNvPr id="26" name="Rettangolo 25"/>
            <p:cNvSpPr/>
            <p:nvPr/>
          </p:nvSpPr>
          <p:spPr>
            <a:xfrm>
              <a:off x="6372200" y="2780928"/>
              <a:ext cx="936104" cy="1008112"/>
            </a:xfrm>
            <a:prstGeom prst="rect">
              <a:avLst/>
            </a:prstGeom>
            <a:noFill/>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sz="1200" dirty="0" smtClean="0">
                <a:solidFill>
                  <a:srgbClr val="C00000"/>
                </a:solidFill>
                <a:latin typeface="Arial" pitchFamily="34" charset="0"/>
                <a:cs typeface="Arial" pitchFamily="34" charset="0"/>
              </a:endParaRPr>
            </a:p>
            <a:p>
              <a:pPr algn="ctr"/>
              <a:endParaRPr lang="de-DE" sz="1200" dirty="0" smtClean="0">
                <a:solidFill>
                  <a:srgbClr val="C00000"/>
                </a:solidFill>
                <a:latin typeface="Arial" pitchFamily="34" charset="0"/>
                <a:cs typeface="Arial" pitchFamily="34" charset="0"/>
              </a:endParaRPr>
            </a:p>
            <a:p>
              <a:pPr algn="ctr"/>
              <a:endParaRPr lang="de-DE" sz="1200" dirty="0" smtClean="0">
                <a:solidFill>
                  <a:srgbClr val="C00000"/>
                </a:solidFill>
                <a:latin typeface="Arial" pitchFamily="34" charset="0"/>
                <a:cs typeface="Arial" pitchFamily="34" charset="0"/>
              </a:endParaRPr>
            </a:p>
            <a:p>
              <a:pPr algn="ctr"/>
              <a:r>
                <a:rPr lang="de-DE" sz="1200" dirty="0" smtClean="0">
                  <a:solidFill>
                    <a:srgbClr val="C00000"/>
                  </a:solidFill>
                  <a:latin typeface="Arial" pitchFamily="34" charset="0"/>
                  <a:cs typeface="Arial" pitchFamily="34" charset="0"/>
                </a:rPr>
                <a:t>Lastabwurf</a:t>
              </a:r>
              <a:endParaRPr lang="de-DE" sz="1200" dirty="0">
                <a:solidFill>
                  <a:srgbClr val="C00000"/>
                </a:solidFill>
                <a:latin typeface="Arial" pitchFamily="34" charset="0"/>
                <a:cs typeface="Arial" pitchFamily="34" charset="0"/>
              </a:endParaRPr>
            </a:p>
          </p:txBody>
        </p:sp>
        <p:sp>
          <p:nvSpPr>
            <p:cNvPr id="27" name="Rettangolo 26"/>
            <p:cNvSpPr/>
            <p:nvPr/>
          </p:nvSpPr>
          <p:spPr>
            <a:xfrm>
              <a:off x="6383200" y="3789040"/>
              <a:ext cx="288032" cy="1944216"/>
            </a:xfrm>
            <a:prstGeom prst="rect">
              <a:avLst/>
            </a:prstGeom>
            <a:ln>
              <a:solidFill>
                <a:schemeClr val="accent4">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100" smtClean="0">
                  <a:solidFill>
                    <a:srgbClr val="C00000"/>
                  </a:solidFill>
                  <a:latin typeface="Arial" pitchFamily="34" charset="0"/>
                  <a:cs typeface="Arial" pitchFamily="34" charset="0"/>
                </a:rPr>
                <a:t>Thermo </a:t>
              </a:r>
            </a:p>
            <a:p>
              <a:pPr algn="ctr"/>
              <a:endParaRPr lang="de-DE" sz="1100" smtClean="0">
                <a:solidFill>
                  <a:srgbClr val="C00000"/>
                </a:solidFill>
                <a:latin typeface="Arial" pitchFamily="34" charset="0"/>
                <a:cs typeface="Arial" pitchFamily="34" charset="0"/>
              </a:endParaRPr>
            </a:p>
            <a:p>
              <a:pPr algn="ctr"/>
              <a:r>
                <a:rPr lang="de-DE" sz="1100" smtClean="0">
                  <a:solidFill>
                    <a:srgbClr val="C00000"/>
                  </a:solidFill>
                  <a:latin typeface="Arial" pitchFamily="34" charset="0"/>
                  <a:cs typeface="Arial" pitchFamily="34" charset="0"/>
                </a:rPr>
                <a:t>AUS</a:t>
              </a:r>
              <a:endParaRPr lang="de-DE" sz="1100">
                <a:solidFill>
                  <a:srgbClr val="C00000"/>
                </a:solidFill>
                <a:latin typeface="Arial" pitchFamily="34" charset="0"/>
                <a:cs typeface="Arial" pitchFamily="34" charset="0"/>
              </a:endParaRPr>
            </a:p>
          </p:txBody>
        </p:sp>
        <p:sp>
          <p:nvSpPr>
            <p:cNvPr id="28" name="Rettangolo 27"/>
            <p:cNvSpPr/>
            <p:nvPr/>
          </p:nvSpPr>
          <p:spPr>
            <a:xfrm>
              <a:off x="6671232" y="3789040"/>
              <a:ext cx="288032" cy="1944216"/>
            </a:xfrm>
            <a:prstGeom prst="rect">
              <a:avLst/>
            </a:prstGeom>
          </p:spPr>
          <p:style>
            <a:lnRef idx="2">
              <a:schemeClr val="accent4"/>
            </a:lnRef>
            <a:fillRef idx="1">
              <a:schemeClr val="lt1"/>
            </a:fillRef>
            <a:effectRef idx="0">
              <a:schemeClr val="accent4"/>
            </a:effectRef>
            <a:fontRef idx="minor">
              <a:schemeClr val="dk1"/>
            </a:fontRef>
          </p:style>
          <p:txBody>
            <a:bodyPr lIns="108000" rIns="108000" rtlCol="0" anchor="ctr"/>
            <a:lstStyle/>
            <a:p>
              <a:pPr algn="ctr"/>
              <a:r>
                <a:rPr lang="de-DE" sz="1100" smtClean="0">
                  <a:solidFill>
                    <a:srgbClr val="C00000"/>
                  </a:solidFill>
                  <a:latin typeface="Arial" pitchFamily="34" charset="0"/>
                  <a:cs typeface="Arial" pitchFamily="34" charset="0"/>
                </a:rPr>
                <a:t>FB-Sperre</a:t>
              </a:r>
              <a:endParaRPr lang="de-DE" sz="1100">
                <a:solidFill>
                  <a:srgbClr val="C00000"/>
                </a:solidFill>
                <a:latin typeface="Arial" pitchFamily="34" charset="0"/>
                <a:cs typeface="Arial" pitchFamily="34" charset="0"/>
              </a:endParaRPr>
            </a:p>
          </p:txBody>
        </p:sp>
        <p:sp>
          <p:nvSpPr>
            <p:cNvPr id="29" name="Rettangolo 28"/>
            <p:cNvSpPr/>
            <p:nvPr/>
          </p:nvSpPr>
          <p:spPr>
            <a:xfrm>
              <a:off x="2771800" y="3789040"/>
              <a:ext cx="288032" cy="1944216"/>
            </a:xfrm>
            <a:prstGeom prst="rect">
              <a:avLst/>
            </a:prstGeom>
            <a:ln>
              <a:solidFill>
                <a:schemeClr val="accent4">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100" smtClean="0">
                  <a:solidFill>
                    <a:srgbClr val="C00000"/>
                  </a:solidFill>
                  <a:latin typeface="Arial" pitchFamily="34" charset="0"/>
                  <a:cs typeface="Arial" pitchFamily="34" charset="0"/>
                </a:rPr>
                <a:t>Thermo </a:t>
              </a:r>
            </a:p>
            <a:p>
              <a:pPr algn="ctr"/>
              <a:endParaRPr lang="de-DE" sz="1100" smtClean="0">
                <a:solidFill>
                  <a:srgbClr val="C00000"/>
                </a:solidFill>
                <a:latin typeface="Arial" pitchFamily="34" charset="0"/>
                <a:cs typeface="Arial" pitchFamily="34" charset="0"/>
              </a:endParaRPr>
            </a:p>
            <a:p>
              <a:pPr algn="ctr"/>
              <a:r>
                <a:rPr lang="de-DE" sz="1100" smtClean="0">
                  <a:solidFill>
                    <a:srgbClr val="C00000"/>
                  </a:solidFill>
                  <a:latin typeface="Arial" pitchFamily="34" charset="0"/>
                  <a:cs typeface="Arial" pitchFamily="34" charset="0"/>
                </a:rPr>
                <a:t>AUS</a:t>
              </a:r>
              <a:endParaRPr lang="de-DE" sz="1100">
                <a:solidFill>
                  <a:srgbClr val="C00000"/>
                </a:solidFill>
                <a:latin typeface="Arial" pitchFamily="34" charset="0"/>
                <a:cs typeface="Arial" pitchFamily="34" charset="0"/>
              </a:endParaRPr>
            </a:p>
          </p:txBody>
        </p:sp>
        <p:sp>
          <p:nvSpPr>
            <p:cNvPr id="30" name="Rettangolo 29"/>
            <p:cNvSpPr/>
            <p:nvPr/>
          </p:nvSpPr>
          <p:spPr>
            <a:xfrm>
              <a:off x="3059832" y="3789040"/>
              <a:ext cx="288032" cy="1944216"/>
            </a:xfrm>
            <a:prstGeom prst="rect">
              <a:avLst/>
            </a:prstGeom>
          </p:spPr>
          <p:style>
            <a:lnRef idx="2">
              <a:schemeClr val="accent4"/>
            </a:lnRef>
            <a:fillRef idx="1">
              <a:schemeClr val="lt1"/>
            </a:fillRef>
            <a:effectRef idx="0">
              <a:schemeClr val="accent4"/>
            </a:effectRef>
            <a:fontRef idx="minor">
              <a:schemeClr val="dk1"/>
            </a:fontRef>
          </p:style>
          <p:txBody>
            <a:bodyPr lIns="108000" rIns="108000" rtlCol="0" anchor="ctr"/>
            <a:lstStyle/>
            <a:p>
              <a:pPr algn="ctr"/>
              <a:r>
                <a:rPr lang="de-DE" sz="1100" dirty="0" smtClean="0">
                  <a:solidFill>
                    <a:srgbClr val="C00000"/>
                  </a:solidFill>
                  <a:latin typeface="Arial" pitchFamily="34" charset="0"/>
                  <a:cs typeface="Arial" pitchFamily="34" charset="0"/>
                </a:rPr>
                <a:t>FB-Sperre</a:t>
              </a:r>
              <a:endParaRPr lang="de-DE" sz="1100" dirty="0">
                <a:solidFill>
                  <a:srgbClr val="C00000"/>
                </a:solidFill>
                <a:latin typeface="Arial" pitchFamily="34" charset="0"/>
                <a:cs typeface="Arial" pitchFamily="34" charset="0"/>
              </a:endParaRPr>
            </a:p>
          </p:txBody>
        </p:sp>
        <p:grpSp>
          <p:nvGrpSpPr>
            <p:cNvPr id="3" name="Gruppo 38"/>
            <p:cNvGrpSpPr>
              <a:grpSpLocks noChangeAspect="1"/>
            </p:cNvGrpSpPr>
            <p:nvPr/>
          </p:nvGrpSpPr>
          <p:grpSpPr>
            <a:xfrm>
              <a:off x="7632384" y="1628800"/>
              <a:ext cx="396000" cy="636000"/>
              <a:chOff x="5215996" y="5373216"/>
              <a:chExt cx="495581" cy="795933"/>
            </a:xfrm>
          </p:grpSpPr>
          <p:pic>
            <p:nvPicPr>
              <p:cNvPr id="2061" name="Picture 13"/>
              <p:cNvPicPr>
                <a:picLocks noChangeAspect="1" noChangeArrowheads="1"/>
              </p:cNvPicPr>
              <p:nvPr/>
            </p:nvPicPr>
            <p:blipFill>
              <a:blip r:embed="rId4" cstate="print"/>
              <a:srcRect/>
              <a:stretch>
                <a:fillRect/>
              </a:stretch>
            </p:blipFill>
            <p:spPr bwMode="auto">
              <a:xfrm>
                <a:off x="5215996" y="5373216"/>
                <a:ext cx="495581" cy="795933"/>
              </a:xfrm>
              <a:prstGeom prst="rect">
                <a:avLst/>
              </a:prstGeom>
              <a:noFill/>
              <a:ln w="9525">
                <a:noFill/>
                <a:miter lim="800000"/>
                <a:headEnd/>
                <a:tailEnd/>
              </a:ln>
            </p:spPr>
          </p:pic>
          <p:sp>
            <p:nvSpPr>
              <p:cNvPr id="36" name="Rettangolo 35"/>
              <p:cNvSpPr/>
              <p:nvPr/>
            </p:nvSpPr>
            <p:spPr>
              <a:xfrm>
                <a:off x="5220072" y="5517232"/>
                <a:ext cx="468000"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de-DE" b="1" smtClean="0">
                    <a:solidFill>
                      <a:srgbClr val="C00000"/>
                    </a:solidFill>
                    <a:latin typeface="Arial" pitchFamily="34" charset="0"/>
                    <a:cs typeface="Arial" pitchFamily="34" charset="0"/>
                  </a:rPr>
                  <a:t>1</a:t>
                </a:r>
                <a:endParaRPr lang="de-DE" b="1">
                  <a:solidFill>
                    <a:srgbClr val="C00000"/>
                  </a:solidFill>
                  <a:latin typeface="Arial" pitchFamily="34" charset="0"/>
                  <a:cs typeface="Arial" pitchFamily="34" charset="0"/>
                </a:endParaRPr>
              </a:p>
            </p:txBody>
          </p:sp>
        </p:grpSp>
        <p:grpSp>
          <p:nvGrpSpPr>
            <p:cNvPr id="4" name="Gruppo 39"/>
            <p:cNvGrpSpPr>
              <a:grpSpLocks noChangeAspect="1"/>
            </p:cNvGrpSpPr>
            <p:nvPr/>
          </p:nvGrpSpPr>
          <p:grpSpPr>
            <a:xfrm>
              <a:off x="7632384" y="2276872"/>
              <a:ext cx="396000" cy="636000"/>
              <a:chOff x="5215996" y="5373216"/>
              <a:chExt cx="495581" cy="795933"/>
            </a:xfrm>
          </p:grpSpPr>
          <p:pic>
            <p:nvPicPr>
              <p:cNvPr id="41" name="Picture 13"/>
              <p:cNvPicPr>
                <a:picLocks noChangeAspect="1" noChangeArrowheads="1"/>
              </p:cNvPicPr>
              <p:nvPr/>
            </p:nvPicPr>
            <p:blipFill>
              <a:blip r:embed="rId4" cstate="print"/>
              <a:srcRect/>
              <a:stretch>
                <a:fillRect/>
              </a:stretch>
            </p:blipFill>
            <p:spPr bwMode="auto">
              <a:xfrm>
                <a:off x="5215996" y="5373216"/>
                <a:ext cx="495581" cy="795933"/>
              </a:xfrm>
              <a:prstGeom prst="rect">
                <a:avLst/>
              </a:prstGeom>
              <a:noFill/>
              <a:ln w="9525">
                <a:noFill/>
                <a:miter lim="800000"/>
                <a:headEnd/>
                <a:tailEnd/>
              </a:ln>
            </p:spPr>
          </p:pic>
          <p:sp>
            <p:nvSpPr>
              <p:cNvPr id="42" name="Rettangolo 41"/>
              <p:cNvSpPr/>
              <p:nvPr/>
            </p:nvSpPr>
            <p:spPr>
              <a:xfrm>
                <a:off x="5220072" y="5517232"/>
                <a:ext cx="468000"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de-DE" b="1" smtClean="0">
                    <a:solidFill>
                      <a:schemeClr val="accent3">
                        <a:lumMod val="50000"/>
                      </a:schemeClr>
                    </a:solidFill>
                    <a:latin typeface="Arial" pitchFamily="34" charset="0"/>
                    <a:cs typeface="Arial" pitchFamily="34" charset="0"/>
                  </a:rPr>
                  <a:t>2</a:t>
                </a:r>
                <a:endParaRPr lang="de-DE" b="1">
                  <a:solidFill>
                    <a:schemeClr val="accent3">
                      <a:lumMod val="50000"/>
                    </a:schemeClr>
                  </a:solidFill>
                  <a:latin typeface="Arial" pitchFamily="34" charset="0"/>
                  <a:cs typeface="Arial" pitchFamily="34" charset="0"/>
                </a:endParaRPr>
              </a:p>
            </p:txBody>
          </p:sp>
        </p:grpSp>
        <p:grpSp>
          <p:nvGrpSpPr>
            <p:cNvPr id="6" name="Gruppo 42"/>
            <p:cNvGrpSpPr>
              <a:grpSpLocks noChangeAspect="1"/>
            </p:cNvGrpSpPr>
            <p:nvPr/>
          </p:nvGrpSpPr>
          <p:grpSpPr>
            <a:xfrm>
              <a:off x="3995936" y="1700808"/>
              <a:ext cx="396000" cy="636000"/>
              <a:chOff x="5215996" y="5373216"/>
              <a:chExt cx="495581" cy="795933"/>
            </a:xfrm>
          </p:grpSpPr>
          <p:pic>
            <p:nvPicPr>
              <p:cNvPr id="44" name="Picture 13"/>
              <p:cNvPicPr>
                <a:picLocks noChangeAspect="1" noChangeArrowheads="1"/>
              </p:cNvPicPr>
              <p:nvPr/>
            </p:nvPicPr>
            <p:blipFill>
              <a:blip r:embed="rId4" cstate="print"/>
              <a:srcRect/>
              <a:stretch>
                <a:fillRect/>
              </a:stretch>
            </p:blipFill>
            <p:spPr bwMode="auto">
              <a:xfrm>
                <a:off x="5215996" y="5373216"/>
                <a:ext cx="495581" cy="795933"/>
              </a:xfrm>
              <a:prstGeom prst="rect">
                <a:avLst/>
              </a:prstGeom>
              <a:noFill/>
              <a:ln w="9525">
                <a:noFill/>
                <a:miter lim="800000"/>
                <a:headEnd/>
                <a:tailEnd/>
              </a:ln>
            </p:spPr>
          </p:pic>
          <p:sp>
            <p:nvSpPr>
              <p:cNvPr id="45" name="Rettangolo 44"/>
              <p:cNvSpPr/>
              <p:nvPr/>
            </p:nvSpPr>
            <p:spPr>
              <a:xfrm>
                <a:off x="5220072" y="5517232"/>
                <a:ext cx="468000"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de-DE" b="1" smtClean="0">
                    <a:solidFill>
                      <a:srgbClr val="0070C0"/>
                    </a:solidFill>
                    <a:latin typeface="Arial" pitchFamily="34" charset="0"/>
                    <a:cs typeface="Arial" pitchFamily="34" charset="0"/>
                  </a:rPr>
                  <a:t>3</a:t>
                </a:r>
                <a:endParaRPr lang="de-DE" b="1">
                  <a:solidFill>
                    <a:srgbClr val="0070C0"/>
                  </a:solidFill>
                  <a:latin typeface="Arial" pitchFamily="34" charset="0"/>
                  <a:cs typeface="Arial" pitchFamily="34" charset="0"/>
                </a:endParaRPr>
              </a:p>
            </p:txBody>
          </p:sp>
        </p:grpSp>
        <p:grpSp>
          <p:nvGrpSpPr>
            <p:cNvPr id="7" name="Gruppo 45"/>
            <p:cNvGrpSpPr>
              <a:grpSpLocks noChangeAspect="1"/>
            </p:cNvGrpSpPr>
            <p:nvPr/>
          </p:nvGrpSpPr>
          <p:grpSpPr>
            <a:xfrm>
              <a:off x="3995936" y="2348880"/>
              <a:ext cx="396000" cy="636000"/>
              <a:chOff x="5215996" y="5373216"/>
              <a:chExt cx="495581" cy="795933"/>
            </a:xfrm>
          </p:grpSpPr>
          <p:pic>
            <p:nvPicPr>
              <p:cNvPr id="47" name="Picture 13"/>
              <p:cNvPicPr>
                <a:picLocks noChangeAspect="1" noChangeArrowheads="1"/>
              </p:cNvPicPr>
              <p:nvPr/>
            </p:nvPicPr>
            <p:blipFill>
              <a:blip r:embed="rId4" cstate="print"/>
              <a:srcRect/>
              <a:stretch>
                <a:fillRect/>
              </a:stretch>
            </p:blipFill>
            <p:spPr bwMode="auto">
              <a:xfrm>
                <a:off x="5215996" y="5373216"/>
                <a:ext cx="495581" cy="795933"/>
              </a:xfrm>
              <a:prstGeom prst="rect">
                <a:avLst/>
              </a:prstGeom>
              <a:noFill/>
              <a:ln w="9525">
                <a:noFill/>
                <a:miter lim="800000"/>
                <a:headEnd/>
                <a:tailEnd/>
              </a:ln>
            </p:spPr>
          </p:pic>
          <p:sp>
            <p:nvSpPr>
              <p:cNvPr id="48" name="Rettangolo 47"/>
              <p:cNvSpPr/>
              <p:nvPr/>
            </p:nvSpPr>
            <p:spPr>
              <a:xfrm>
                <a:off x="5220072" y="5517232"/>
                <a:ext cx="468000"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de-DE" b="1" smtClean="0">
                    <a:solidFill>
                      <a:schemeClr val="accent6">
                        <a:lumMod val="75000"/>
                      </a:schemeClr>
                    </a:solidFill>
                    <a:latin typeface="Arial" pitchFamily="34" charset="0"/>
                    <a:cs typeface="Arial" pitchFamily="34" charset="0"/>
                  </a:rPr>
                  <a:t>4</a:t>
                </a:r>
                <a:endParaRPr lang="de-DE" b="1">
                  <a:solidFill>
                    <a:schemeClr val="accent6">
                      <a:lumMod val="75000"/>
                    </a:schemeClr>
                  </a:solidFill>
                  <a:latin typeface="Arial" pitchFamily="34" charset="0"/>
                  <a:cs typeface="Arial" pitchFamily="34" charset="0"/>
                </a:endParaRPr>
              </a:p>
            </p:txBody>
          </p:sp>
        </p:grpSp>
      </p:grpSp>
      <p:sp>
        <p:nvSpPr>
          <p:cNvPr id="50" name="Rettangolo 49"/>
          <p:cNvSpPr/>
          <p:nvPr/>
        </p:nvSpPr>
        <p:spPr>
          <a:xfrm>
            <a:off x="251520" y="4005064"/>
            <a:ext cx="1368152" cy="1656184"/>
          </a:xfrm>
          <a:prstGeom prst="rect">
            <a:avLst/>
          </a:prstGeom>
          <a:ln>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de-DE" sz="1400" smtClean="0">
                <a:latin typeface="Arial" pitchFamily="34" charset="0"/>
                <a:cs typeface="Arial" pitchFamily="34" charset="0"/>
              </a:rPr>
              <a:t>S01: Einstellen des Eingangstyps:</a:t>
            </a:r>
          </a:p>
          <a:p>
            <a:pPr algn="ctr"/>
            <a:endParaRPr lang="de-DE" sz="1400" smtClean="0">
              <a:latin typeface="Arial" pitchFamily="34" charset="0"/>
              <a:cs typeface="Arial" pitchFamily="34" charset="0"/>
            </a:endParaRPr>
          </a:p>
          <a:p>
            <a:pPr>
              <a:buFontTx/>
              <a:buChar char="-"/>
            </a:pPr>
            <a:r>
              <a:rPr lang="de-DE" sz="1400" b="1" smtClean="0">
                <a:latin typeface="Arial" pitchFamily="34" charset="0"/>
                <a:cs typeface="Arial" pitchFamily="34" charset="0"/>
              </a:rPr>
              <a:t> potenzialfrei </a:t>
            </a:r>
          </a:p>
          <a:p>
            <a:pPr>
              <a:buFontTx/>
              <a:buChar char="-"/>
            </a:pPr>
            <a:r>
              <a:rPr lang="de-DE" sz="1400" b="1" smtClean="0">
                <a:solidFill>
                  <a:srgbClr val="C00000"/>
                </a:solidFill>
                <a:latin typeface="Arial" pitchFamily="34" charset="0"/>
                <a:cs typeface="Arial" pitchFamily="34" charset="0"/>
              </a:rPr>
              <a:t> 24 V DC </a:t>
            </a:r>
          </a:p>
        </p:txBody>
      </p:sp>
      <p:cxnSp>
        <p:nvCxnSpPr>
          <p:cNvPr id="58" name="Connettore 2 57"/>
          <p:cNvCxnSpPr>
            <a:stCxn id="50" idx="0"/>
            <a:endCxn id="2060" idx="2"/>
          </p:cNvCxnSpPr>
          <p:nvPr/>
        </p:nvCxnSpPr>
        <p:spPr>
          <a:xfrm flipV="1">
            <a:off x="935596" y="2996952"/>
            <a:ext cx="18314" cy="1008112"/>
          </a:xfrm>
          <a:prstGeom prst="straightConnector1">
            <a:avLst/>
          </a:prstGeom>
          <a:ln w="317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3" name="Parentesi graffa aperta 62"/>
          <p:cNvSpPr/>
          <p:nvPr/>
        </p:nvSpPr>
        <p:spPr>
          <a:xfrm>
            <a:off x="1475656" y="2492896"/>
            <a:ext cx="216024" cy="648072"/>
          </a:xfrm>
          <a:prstGeom prst="leftBrace">
            <a:avLst/>
          </a:prstGeom>
          <a:ln w="31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latin typeface="Arial" pitchFamily="34" charset="0"/>
              <a:cs typeface="Arial" pitchFamily="34" charset="0"/>
            </a:endParaRPr>
          </a:p>
        </p:txBody>
      </p:sp>
      <p:cxnSp>
        <p:nvCxnSpPr>
          <p:cNvPr id="65" name="Connettore 2 64"/>
          <p:cNvCxnSpPr>
            <a:stCxn id="50" idx="0"/>
            <a:endCxn id="63" idx="1"/>
          </p:cNvCxnSpPr>
          <p:nvPr/>
        </p:nvCxnSpPr>
        <p:spPr>
          <a:xfrm flipV="1">
            <a:off x="935596" y="2816932"/>
            <a:ext cx="540060" cy="1188132"/>
          </a:xfrm>
          <a:prstGeom prst="straightConnector1">
            <a:avLst/>
          </a:prstGeom>
          <a:ln w="3175">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062" name="Picture 14"/>
          <p:cNvPicPr>
            <a:picLocks noChangeAspect="1" noChangeArrowheads="1"/>
          </p:cNvPicPr>
          <p:nvPr/>
        </p:nvPicPr>
        <p:blipFill>
          <a:blip r:embed="rId5" cstate="print"/>
          <a:srcRect/>
          <a:stretch>
            <a:fillRect/>
          </a:stretch>
        </p:blipFill>
        <p:spPr bwMode="auto">
          <a:xfrm>
            <a:off x="4788024" y="4583211"/>
            <a:ext cx="1667451" cy="1006029"/>
          </a:xfrm>
          <a:prstGeom prst="rect">
            <a:avLst/>
          </a:prstGeom>
          <a:noFill/>
          <a:ln w="9525">
            <a:solidFill>
              <a:schemeClr val="accent4">
                <a:lumMod val="50000"/>
              </a:schemeClr>
            </a:solidFill>
            <a:miter lim="800000"/>
            <a:headEnd/>
            <a:tailEnd/>
          </a:ln>
        </p:spPr>
      </p:pic>
      <p:pic>
        <p:nvPicPr>
          <p:cNvPr id="2063" name="Picture 15"/>
          <p:cNvPicPr>
            <a:picLocks noChangeAspect="1" noChangeArrowheads="1"/>
          </p:cNvPicPr>
          <p:nvPr/>
        </p:nvPicPr>
        <p:blipFill>
          <a:blip r:embed="rId6" cstate="print"/>
          <a:srcRect/>
          <a:stretch>
            <a:fillRect/>
          </a:stretch>
        </p:blipFill>
        <p:spPr bwMode="auto">
          <a:xfrm>
            <a:off x="4355976" y="5589240"/>
            <a:ext cx="2592288" cy="479255"/>
          </a:xfrm>
          <a:prstGeom prst="rect">
            <a:avLst/>
          </a:prstGeom>
          <a:noFill/>
          <a:ln w="9525">
            <a:solidFill>
              <a:schemeClr val="accent4">
                <a:lumMod val="50000"/>
              </a:schemeClr>
            </a:solidFill>
            <a:miter lim="800000"/>
            <a:headEnd/>
            <a:tailEnd/>
          </a:ln>
        </p:spPr>
      </p:pic>
      <p:cxnSp>
        <p:nvCxnSpPr>
          <p:cNvPr id="77" name="Connettore 2 76"/>
          <p:cNvCxnSpPr>
            <a:stCxn id="80" idx="0"/>
          </p:cNvCxnSpPr>
          <p:nvPr/>
        </p:nvCxnSpPr>
        <p:spPr>
          <a:xfrm flipH="1" flipV="1">
            <a:off x="4355976" y="4365104"/>
            <a:ext cx="180020" cy="1224136"/>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9" name="Connettore 2 78"/>
          <p:cNvCxnSpPr>
            <a:stCxn id="83" idx="0"/>
            <a:endCxn id="30" idx="3"/>
          </p:cNvCxnSpPr>
          <p:nvPr/>
        </p:nvCxnSpPr>
        <p:spPr>
          <a:xfrm flipH="1" flipV="1">
            <a:off x="4139952" y="5337212"/>
            <a:ext cx="396044" cy="468052"/>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80" name="Rettangolo arrotondato 79"/>
          <p:cNvSpPr/>
          <p:nvPr/>
        </p:nvSpPr>
        <p:spPr>
          <a:xfrm>
            <a:off x="4355976" y="5589240"/>
            <a:ext cx="360040" cy="216024"/>
          </a:xfrm>
          <a:prstGeom prst="round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pitchFamily="34" charset="0"/>
              <a:cs typeface="Arial" pitchFamily="34" charset="0"/>
            </a:endParaRPr>
          </a:p>
        </p:txBody>
      </p:sp>
      <p:sp>
        <p:nvSpPr>
          <p:cNvPr id="83" name="Rettangolo arrotondato 82"/>
          <p:cNvSpPr/>
          <p:nvPr/>
        </p:nvSpPr>
        <p:spPr>
          <a:xfrm>
            <a:off x="4355976" y="5805264"/>
            <a:ext cx="360040" cy="216024"/>
          </a:xfrm>
          <a:prstGeom prst="roundRect">
            <a:avLst/>
          </a:prstGeom>
          <a:noFill/>
          <a:ln w="190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Arial" pitchFamily="34" charset="0"/>
              <a:cs typeface="Arial" pitchFamily="34" charset="0"/>
            </a:endParaRPr>
          </a:p>
        </p:txBody>
      </p:sp>
      <p:sp>
        <p:nvSpPr>
          <p:cNvPr id="86" name="CasellaDiTesto 85"/>
          <p:cNvSpPr txBox="1"/>
          <p:nvPr/>
        </p:nvSpPr>
        <p:spPr>
          <a:xfrm>
            <a:off x="3347864" y="1821175"/>
            <a:ext cx="3096344"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de-DE" sz="1600" smtClean="0">
                <a:latin typeface="Arial" pitchFamily="34" charset="0"/>
                <a:cs typeface="Arial" pitchFamily="34" charset="0"/>
              </a:rPr>
              <a:t>Dauer- / Wischkontakt</a:t>
            </a:r>
            <a:endParaRPr lang="de-DE" sz="160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2060"/>
                                        </p:tgtEl>
                                        <p:attrNameLst>
                                          <p:attrName>style.visibility</p:attrName>
                                        </p:attrNameLst>
                                      </p:cBhvr>
                                      <p:to>
                                        <p:strVal val="visible"/>
                                      </p:to>
                                    </p:set>
                                    <p:animEffect transition="in" filter="fade">
                                      <p:cBhvr>
                                        <p:cTn id="10" dur="500"/>
                                        <p:tgtEl>
                                          <p:spTgt spid="20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63"/>
                                        </p:tgtEl>
                                        <p:attrNameLst>
                                          <p:attrName>style.visibility</p:attrName>
                                        </p:attrNameLst>
                                      </p:cBhvr>
                                      <p:to>
                                        <p:strVal val="visible"/>
                                      </p:to>
                                    </p:set>
                                    <p:animEffect transition="in" filter="fade">
                                      <p:cBhvr>
                                        <p:cTn id="24" dur="500"/>
                                        <p:tgtEl>
                                          <p:spTgt spid="2063"/>
                                        </p:tgtEl>
                                      </p:cBhvr>
                                    </p:animEffect>
                                  </p:childTnLst>
                                </p:cTn>
                              </p:par>
                              <p:par>
                                <p:cTn id="25" presetID="10" presetClass="entr" presetSubtype="0" fill="hold" nodeType="withEffect">
                                  <p:stCondLst>
                                    <p:cond delay="0"/>
                                  </p:stCondLst>
                                  <p:childTnLst>
                                    <p:set>
                                      <p:cBhvr>
                                        <p:cTn id="26" dur="1" fill="hold">
                                          <p:stCondLst>
                                            <p:cond delay="0"/>
                                          </p:stCondLst>
                                        </p:cTn>
                                        <p:tgtEl>
                                          <p:spTgt spid="2062"/>
                                        </p:tgtEl>
                                        <p:attrNameLst>
                                          <p:attrName>style.visibility</p:attrName>
                                        </p:attrNameLst>
                                      </p:cBhvr>
                                      <p:to>
                                        <p:strVal val="visible"/>
                                      </p:to>
                                    </p:set>
                                    <p:animEffect transition="in" filter="fade">
                                      <p:cBhvr>
                                        <p:cTn id="27" dur="500"/>
                                        <p:tgtEl>
                                          <p:spTgt spid="20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77"/>
                                        </p:tgtEl>
                                      </p:cBhvr>
                                    </p:animEffect>
                                    <p:set>
                                      <p:cBhvr>
                                        <p:cTn id="40" dur="1" fill="hold">
                                          <p:stCondLst>
                                            <p:cond delay="499"/>
                                          </p:stCondLst>
                                        </p:cTn>
                                        <p:tgtEl>
                                          <p:spTgt spid="7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0"/>
                                        </p:tgtEl>
                                      </p:cBhvr>
                                    </p:animEffect>
                                    <p:set>
                                      <p:cBhvr>
                                        <p:cTn id="43" dur="1" fill="hold">
                                          <p:stCondLst>
                                            <p:cond delay="499"/>
                                          </p:stCondLst>
                                        </p:cTn>
                                        <p:tgtEl>
                                          <p:spTgt spid="80"/>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fade">
                                      <p:cBhvr>
                                        <p:cTn id="47" dur="500"/>
                                        <p:tgtEl>
                                          <p:spTgt spid="7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fade">
                                      <p:cBhvr>
                                        <p:cTn id="5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3" grpId="0" animBg="1"/>
      <p:bldP spid="80" grpId="0" animBg="1"/>
      <p:bldP spid="80" grpId="1" animBg="1"/>
      <p:bldP spid="8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CZ-CAPDC2</a:t>
            </a:r>
            <a:r>
              <a:rPr lang="de-DE" altLang="ja-JP" dirty="0" smtClean="0">
                <a:sym typeface="Wingdings" pitchFamily="2" charset="2"/>
              </a:rPr>
              <a:t> – Ausgänge</a:t>
            </a:r>
            <a:endParaRPr lang="de-DE" altLang="ja-JP" dirty="0"/>
          </a:p>
        </p:txBody>
      </p:sp>
      <p:sp>
        <p:nvSpPr>
          <p:cNvPr id="14" name="CasellaDiTesto 13"/>
          <p:cNvSpPr txBox="1"/>
          <p:nvPr/>
        </p:nvSpPr>
        <p:spPr>
          <a:xfrm>
            <a:off x="1907704" y="1124744"/>
            <a:ext cx="633670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de-DE" smtClean="0">
                <a:latin typeface="Arial" pitchFamily="34" charset="0"/>
                <a:cs typeface="Arial" pitchFamily="34" charset="0"/>
              </a:rPr>
              <a:t>Ausgänge </a:t>
            </a:r>
            <a:r>
              <a:rPr lang="de-DE" smtClean="0">
                <a:latin typeface="Arial" pitchFamily="34" charset="0"/>
                <a:cs typeface="Arial" pitchFamily="34" charset="0"/>
                <a:sym typeface="Wingdings" pitchFamily="2" charset="2"/>
              </a:rPr>
              <a:t> Betrieb, Alarm</a:t>
            </a:r>
            <a:endParaRPr lang="de-DE" dirty="0">
              <a:latin typeface="Arial" pitchFamily="34" charset="0"/>
              <a:cs typeface="Arial" pitchFamily="34" charset="0"/>
            </a:endParaRPr>
          </a:p>
        </p:txBody>
      </p:sp>
      <p:grpSp>
        <p:nvGrpSpPr>
          <p:cNvPr id="2" name="Gruppo 38"/>
          <p:cNvGrpSpPr>
            <a:grpSpLocks noChangeAspect="1"/>
          </p:cNvGrpSpPr>
          <p:nvPr/>
        </p:nvGrpSpPr>
        <p:grpSpPr>
          <a:xfrm>
            <a:off x="7308304" y="1556792"/>
            <a:ext cx="396000" cy="636000"/>
            <a:chOff x="5215996" y="5373216"/>
            <a:chExt cx="495581" cy="795933"/>
          </a:xfrm>
        </p:grpSpPr>
        <p:pic>
          <p:nvPicPr>
            <p:cNvPr id="2061" name="Picture 13"/>
            <p:cNvPicPr>
              <a:picLocks noChangeAspect="1" noChangeArrowheads="1"/>
            </p:cNvPicPr>
            <p:nvPr/>
          </p:nvPicPr>
          <p:blipFill>
            <a:blip r:embed="rId2" cstate="print"/>
            <a:srcRect/>
            <a:stretch>
              <a:fillRect/>
            </a:stretch>
          </p:blipFill>
          <p:spPr bwMode="auto">
            <a:xfrm>
              <a:off x="5215996" y="5373216"/>
              <a:ext cx="495581" cy="795933"/>
            </a:xfrm>
            <a:prstGeom prst="rect">
              <a:avLst/>
            </a:prstGeom>
            <a:noFill/>
            <a:ln w="9525">
              <a:noFill/>
              <a:miter lim="800000"/>
              <a:headEnd/>
              <a:tailEnd/>
            </a:ln>
          </p:spPr>
        </p:pic>
        <p:sp>
          <p:nvSpPr>
            <p:cNvPr id="36" name="Rettangolo 35"/>
            <p:cNvSpPr/>
            <p:nvPr/>
          </p:nvSpPr>
          <p:spPr>
            <a:xfrm>
              <a:off x="5220072" y="5517232"/>
              <a:ext cx="468000"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rgbClr val="C00000"/>
                  </a:solidFill>
                  <a:latin typeface="Arial" pitchFamily="34" charset="0"/>
                  <a:cs typeface="Arial" pitchFamily="34" charset="0"/>
                </a:rPr>
                <a:t>1</a:t>
              </a:r>
              <a:endParaRPr lang="en-GB" b="1" dirty="0">
                <a:solidFill>
                  <a:srgbClr val="C00000"/>
                </a:solidFill>
                <a:latin typeface="Arial" pitchFamily="34" charset="0"/>
                <a:cs typeface="Arial" pitchFamily="34" charset="0"/>
              </a:endParaRPr>
            </a:p>
          </p:txBody>
        </p:sp>
      </p:grpSp>
      <p:pic>
        <p:nvPicPr>
          <p:cNvPr id="3074" name="Picture 2"/>
          <p:cNvPicPr>
            <a:picLocks noChangeAspect="1" noChangeArrowheads="1"/>
          </p:cNvPicPr>
          <p:nvPr/>
        </p:nvPicPr>
        <p:blipFill>
          <a:blip r:embed="rId3" cstate="print"/>
          <a:srcRect/>
          <a:stretch>
            <a:fillRect/>
          </a:stretch>
        </p:blipFill>
        <p:spPr bwMode="auto">
          <a:xfrm>
            <a:off x="1979712" y="2462783"/>
            <a:ext cx="6410325" cy="1038225"/>
          </a:xfrm>
          <a:prstGeom prst="rect">
            <a:avLst/>
          </a:prstGeom>
          <a:noFill/>
          <a:ln w="9525">
            <a:noFill/>
            <a:miter lim="800000"/>
            <a:headEnd/>
            <a:tailEnd/>
          </a:ln>
        </p:spPr>
      </p:pic>
      <p:sp>
        <p:nvSpPr>
          <p:cNvPr id="34" name="Parentesi graffa aperta 33"/>
          <p:cNvSpPr/>
          <p:nvPr/>
        </p:nvSpPr>
        <p:spPr>
          <a:xfrm rot="5400000">
            <a:off x="2591780" y="1664804"/>
            <a:ext cx="504056" cy="1440160"/>
          </a:xfrm>
          <a:prstGeom prst="leftBrace">
            <a:avLst/>
          </a:prstGeom>
          <a:noFill/>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nvGrpSpPr>
          <p:cNvPr id="3" name="Gruppo 45"/>
          <p:cNvGrpSpPr>
            <a:grpSpLocks noChangeAspect="1"/>
          </p:cNvGrpSpPr>
          <p:nvPr/>
        </p:nvGrpSpPr>
        <p:grpSpPr>
          <a:xfrm>
            <a:off x="2627784" y="1568864"/>
            <a:ext cx="396000" cy="636000"/>
            <a:chOff x="5215996" y="5373216"/>
            <a:chExt cx="495581" cy="795933"/>
          </a:xfrm>
        </p:grpSpPr>
        <p:pic>
          <p:nvPicPr>
            <p:cNvPr id="47" name="Picture 13"/>
            <p:cNvPicPr>
              <a:picLocks noChangeAspect="1" noChangeArrowheads="1"/>
            </p:cNvPicPr>
            <p:nvPr/>
          </p:nvPicPr>
          <p:blipFill>
            <a:blip r:embed="rId2" cstate="print"/>
            <a:srcRect/>
            <a:stretch>
              <a:fillRect/>
            </a:stretch>
          </p:blipFill>
          <p:spPr bwMode="auto">
            <a:xfrm>
              <a:off x="5215996" y="5373216"/>
              <a:ext cx="495581" cy="795933"/>
            </a:xfrm>
            <a:prstGeom prst="rect">
              <a:avLst/>
            </a:prstGeom>
            <a:noFill/>
            <a:ln w="9525">
              <a:noFill/>
              <a:miter lim="800000"/>
              <a:headEnd/>
              <a:tailEnd/>
            </a:ln>
          </p:spPr>
        </p:pic>
        <p:sp>
          <p:nvSpPr>
            <p:cNvPr id="48" name="Rettangolo 47"/>
            <p:cNvSpPr/>
            <p:nvPr/>
          </p:nvSpPr>
          <p:spPr>
            <a:xfrm>
              <a:off x="5220072" y="5517232"/>
              <a:ext cx="468000"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chemeClr val="accent6">
                      <a:lumMod val="75000"/>
                    </a:schemeClr>
                  </a:solidFill>
                  <a:latin typeface="Arial" pitchFamily="34" charset="0"/>
                  <a:cs typeface="Arial" pitchFamily="34" charset="0"/>
                </a:rPr>
                <a:t>4</a:t>
              </a:r>
              <a:endParaRPr lang="en-GB" b="1" dirty="0">
                <a:solidFill>
                  <a:schemeClr val="accent6">
                    <a:lumMod val="75000"/>
                  </a:schemeClr>
                </a:solidFill>
                <a:latin typeface="Arial" pitchFamily="34" charset="0"/>
                <a:cs typeface="Arial" pitchFamily="34" charset="0"/>
              </a:endParaRPr>
            </a:p>
          </p:txBody>
        </p:sp>
      </p:grpSp>
      <p:sp>
        <p:nvSpPr>
          <p:cNvPr id="35" name="Parentesi graffa aperta 34"/>
          <p:cNvSpPr/>
          <p:nvPr/>
        </p:nvSpPr>
        <p:spPr>
          <a:xfrm rot="5400000">
            <a:off x="4103948" y="1664804"/>
            <a:ext cx="504056" cy="1440160"/>
          </a:xfrm>
          <a:prstGeom prst="leftBrace">
            <a:avLst/>
          </a:prstGeom>
          <a:noFill/>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7" name="Parentesi graffa aperta 36"/>
          <p:cNvSpPr/>
          <p:nvPr/>
        </p:nvSpPr>
        <p:spPr>
          <a:xfrm rot="5400000">
            <a:off x="5688124" y="1664804"/>
            <a:ext cx="504056" cy="1440160"/>
          </a:xfrm>
          <a:prstGeom prst="leftBrace">
            <a:avLst/>
          </a:prstGeom>
          <a:noFill/>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nvGrpSpPr>
          <p:cNvPr id="4" name="Gruppo 42"/>
          <p:cNvGrpSpPr>
            <a:grpSpLocks noChangeAspect="1"/>
          </p:cNvGrpSpPr>
          <p:nvPr/>
        </p:nvGrpSpPr>
        <p:grpSpPr>
          <a:xfrm>
            <a:off x="4139952" y="1568864"/>
            <a:ext cx="396000" cy="636000"/>
            <a:chOff x="5215996" y="5373216"/>
            <a:chExt cx="495581" cy="795933"/>
          </a:xfrm>
        </p:grpSpPr>
        <p:pic>
          <p:nvPicPr>
            <p:cNvPr id="44" name="Picture 13"/>
            <p:cNvPicPr>
              <a:picLocks noChangeAspect="1" noChangeArrowheads="1"/>
            </p:cNvPicPr>
            <p:nvPr/>
          </p:nvPicPr>
          <p:blipFill>
            <a:blip r:embed="rId2" cstate="print"/>
            <a:srcRect/>
            <a:stretch>
              <a:fillRect/>
            </a:stretch>
          </p:blipFill>
          <p:spPr bwMode="auto">
            <a:xfrm>
              <a:off x="5215996" y="5373216"/>
              <a:ext cx="495581" cy="795933"/>
            </a:xfrm>
            <a:prstGeom prst="rect">
              <a:avLst/>
            </a:prstGeom>
            <a:noFill/>
            <a:ln w="9525">
              <a:noFill/>
              <a:miter lim="800000"/>
              <a:headEnd/>
              <a:tailEnd/>
            </a:ln>
          </p:spPr>
        </p:pic>
        <p:sp>
          <p:nvSpPr>
            <p:cNvPr id="45" name="Rettangolo 44"/>
            <p:cNvSpPr/>
            <p:nvPr/>
          </p:nvSpPr>
          <p:spPr>
            <a:xfrm>
              <a:off x="5220072" y="5517232"/>
              <a:ext cx="468000"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chemeClr val="accent5">
                      <a:lumMod val="75000"/>
                    </a:schemeClr>
                  </a:solidFill>
                  <a:latin typeface="Arial" pitchFamily="34" charset="0"/>
                  <a:cs typeface="Arial" pitchFamily="34" charset="0"/>
                </a:rPr>
                <a:t>3</a:t>
              </a:r>
              <a:endParaRPr lang="en-GB" b="1" dirty="0">
                <a:solidFill>
                  <a:schemeClr val="accent5">
                    <a:lumMod val="75000"/>
                  </a:schemeClr>
                </a:solidFill>
                <a:latin typeface="Arial" pitchFamily="34" charset="0"/>
                <a:cs typeface="Arial" pitchFamily="34" charset="0"/>
              </a:endParaRPr>
            </a:p>
          </p:txBody>
        </p:sp>
      </p:grpSp>
      <p:grpSp>
        <p:nvGrpSpPr>
          <p:cNvPr id="6" name="Gruppo 39"/>
          <p:cNvGrpSpPr>
            <a:grpSpLocks noChangeAspect="1"/>
          </p:cNvGrpSpPr>
          <p:nvPr/>
        </p:nvGrpSpPr>
        <p:grpSpPr>
          <a:xfrm>
            <a:off x="5796136" y="1556792"/>
            <a:ext cx="396000" cy="636000"/>
            <a:chOff x="5215996" y="5373216"/>
            <a:chExt cx="495581" cy="795933"/>
          </a:xfrm>
        </p:grpSpPr>
        <p:pic>
          <p:nvPicPr>
            <p:cNvPr id="41" name="Picture 13"/>
            <p:cNvPicPr>
              <a:picLocks noChangeAspect="1" noChangeArrowheads="1"/>
            </p:cNvPicPr>
            <p:nvPr/>
          </p:nvPicPr>
          <p:blipFill>
            <a:blip r:embed="rId2" cstate="print"/>
            <a:srcRect/>
            <a:stretch>
              <a:fillRect/>
            </a:stretch>
          </p:blipFill>
          <p:spPr bwMode="auto">
            <a:xfrm>
              <a:off x="5215996" y="5373216"/>
              <a:ext cx="495581" cy="795933"/>
            </a:xfrm>
            <a:prstGeom prst="rect">
              <a:avLst/>
            </a:prstGeom>
            <a:noFill/>
            <a:ln w="9525">
              <a:noFill/>
              <a:miter lim="800000"/>
              <a:headEnd/>
              <a:tailEnd/>
            </a:ln>
          </p:spPr>
        </p:pic>
        <p:sp>
          <p:nvSpPr>
            <p:cNvPr id="42" name="Rettangolo 41"/>
            <p:cNvSpPr/>
            <p:nvPr/>
          </p:nvSpPr>
          <p:spPr>
            <a:xfrm>
              <a:off x="5220072" y="5517232"/>
              <a:ext cx="468000"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chemeClr val="accent3">
                      <a:lumMod val="50000"/>
                    </a:schemeClr>
                  </a:solidFill>
                  <a:latin typeface="Arial" pitchFamily="34" charset="0"/>
                  <a:cs typeface="Arial" pitchFamily="34" charset="0"/>
                </a:rPr>
                <a:t>2</a:t>
              </a:r>
              <a:endParaRPr lang="en-GB" b="1" dirty="0">
                <a:solidFill>
                  <a:schemeClr val="accent3">
                    <a:lumMod val="50000"/>
                  </a:schemeClr>
                </a:solidFill>
                <a:latin typeface="Arial" pitchFamily="34" charset="0"/>
                <a:cs typeface="Arial" pitchFamily="34" charset="0"/>
              </a:endParaRPr>
            </a:p>
          </p:txBody>
        </p:sp>
      </p:grpSp>
      <p:sp>
        <p:nvSpPr>
          <p:cNvPr id="38" name="Parentesi graffa aperta 37"/>
          <p:cNvSpPr/>
          <p:nvPr/>
        </p:nvSpPr>
        <p:spPr>
          <a:xfrm rot="5400000">
            <a:off x="7200292" y="1664804"/>
            <a:ext cx="504056" cy="1440160"/>
          </a:xfrm>
          <a:prstGeom prst="leftBrace">
            <a:avLst/>
          </a:prstGeom>
          <a:noFill/>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nvGrpSpPr>
          <p:cNvPr id="7" name="Gruppo 53"/>
          <p:cNvGrpSpPr/>
          <p:nvPr/>
        </p:nvGrpSpPr>
        <p:grpSpPr>
          <a:xfrm>
            <a:off x="1907704" y="3356992"/>
            <a:ext cx="1728192" cy="1728192"/>
            <a:chOff x="1907704" y="3356992"/>
            <a:chExt cx="1728192" cy="1728192"/>
          </a:xfrm>
        </p:grpSpPr>
        <p:sp>
          <p:nvSpPr>
            <p:cNvPr id="22" name="Rettangolo 21"/>
            <p:cNvSpPr/>
            <p:nvPr/>
          </p:nvSpPr>
          <p:spPr>
            <a:xfrm>
              <a:off x="2843808" y="3356992"/>
              <a:ext cx="792088" cy="1008112"/>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000" dirty="0" smtClean="0">
                <a:solidFill>
                  <a:srgbClr val="C00000"/>
                </a:solidFill>
                <a:latin typeface="Arial" pitchFamily="34" charset="0"/>
                <a:cs typeface="Arial" pitchFamily="34" charset="0"/>
              </a:endParaRPr>
            </a:p>
            <a:p>
              <a:pPr algn="ctr"/>
              <a:endParaRPr lang="en-GB" sz="1000" dirty="0" smtClean="0">
                <a:solidFill>
                  <a:srgbClr val="C00000"/>
                </a:solidFill>
                <a:latin typeface="Arial" pitchFamily="34" charset="0"/>
                <a:cs typeface="Arial" pitchFamily="34" charset="0"/>
              </a:endParaRPr>
            </a:p>
            <a:p>
              <a:pPr algn="ctr"/>
              <a:r>
                <a:rPr lang="en-GB" sz="1000" dirty="0" smtClean="0">
                  <a:solidFill>
                    <a:srgbClr val="C00000"/>
                  </a:solidFill>
                  <a:latin typeface="Arial" pitchFamily="34" charset="0"/>
                  <a:cs typeface="Arial" pitchFamily="34" charset="0"/>
                </a:rPr>
                <a:t>Alarm</a:t>
              </a:r>
              <a:endParaRPr lang="en-GB" sz="1000" dirty="0">
                <a:solidFill>
                  <a:srgbClr val="C00000"/>
                </a:solidFill>
                <a:latin typeface="Arial" pitchFamily="34" charset="0"/>
                <a:cs typeface="Arial" pitchFamily="34" charset="0"/>
              </a:endParaRPr>
            </a:p>
          </p:txBody>
        </p:sp>
        <p:sp>
          <p:nvSpPr>
            <p:cNvPr id="21" name="Rettangolo 20"/>
            <p:cNvSpPr/>
            <p:nvPr/>
          </p:nvSpPr>
          <p:spPr>
            <a:xfrm>
              <a:off x="1907704" y="3356992"/>
              <a:ext cx="864096" cy="1008112"/>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dirty="0" smtClean="0">
                <a:solidFill>
                  <a:srgbClr val="C00000"/>
                </a:solidFill>
                <a:latin typeface="Arial" pitchFamily="34" charset="0"/>
                <a:cs typeface="Arial" pitchFamily="34" charset="0"/>
              </a:endParaRPr>
            </a:p>
            <a:p>
              <a:pPr algn="ctr"/>
              <a:endParaRPr lang="en-GB" sz="1000" dirty="0" smtClean="0">
                <a:solidFill>
                  <a:srgbClr val="C00000"/>
                </a:solidFill>
                <a:latin typeface="Arial" pitchFamily="34" charset="0"/>
                <a:cs typeface="Arial" pitchFamily="34" charset="0"/>
              </a:endParaRPr>
            </a:p>
            <a:p>
              <a:pPr algn="ctr"/>
              <a:r>
                <a:rPr lang="en-GB" sz="1000" dirty="0" err="1" smtClean="0">
                  <a:solidFill>
                    <a:srgbClr val="C00000"/>
                  </a:solidFill>
                  <a:latin typeface="Arial" pitchFamily="34" charset="0"/>
                  <a:cs typeface="Arial" pitchFamily="34" charset="0"/>
                </a:rPr>
                <a:t>Betrieb</a:t>
              </a:r>
              <a:endParaRPr lang="en-GB" sz="1000" dirty="0">
                <a:solidFill>
                  <a:srgbClr val="C00000"/>
                </a:solidFill>
                <a:latin typeface="Arial" pitchFamily="34" charset="0"/>
                <a:cs typeface="Arial" pitchFamily="34" charset="0"/>
              </a:endParaRPr>
            </a:p>
          </p:txBody>
        </p:sp>
        <p:cxnSp>
          <p:nvCxnSpPr>
            <p:cNvPr id="43" name="Connettore 1 42"/>
            <p:cNvCxnSpPr/>
            <p:nvPr/>
          </p:nvCxnSpPr>
          <p:spPr>
            <a:xfrm>
              <a:off x="2195736" y="4365104"/>
              <a:ext cx="0" cy="720080"/>
            </a:xfrm>
            <a:prstGeom prst="lin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cxnSp>
        <p:cxnSp>
          <p:nvCxnSpPr>
            <p:cNvPr id="49" name="Connettore 1 48"/>
            <p:cNvCxnSpPr/>
            <p:nvPr/>
          </p:nvCxnSpPr>
          <p:spPr>
            <a:xfrm>
              <a:off x="2555776" y="4365104"/>
              <a:ext cx="0" cy="720080"/>
            </a:xfrm>
            <a:prstGeom prst="lin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cxnSp>
        <p:cxnSp>
          <p:nvCxnSpPr>
            <p:cNvPr id="51" name="Connettore 1 50"/>
            <p:cNvCxnSpPr/>
            <p:nvPr/>
          </p:nvCxnSpPr>
          <p:spPr>
            <a:xfrm>
              <a:off x="3059832" y="4365104"/>
              <a:ext cx="0" cy="720080"/>
            </a:xfrm>
            <a:prstGeom prst="line">
              <a:avLst/>
            </a:prstGeom>
            <a:noFill/>
            <a:ln/>
          </p:spPr>
          <p:style>
            <a:lnRef idx="2">
              <a:schemeClr val="dk1"/>
            </a:lnRef>
            <a:fillRef idx="1">
              <a:schemeClr val="lt1"/>
            </a:fillRef>
            <a:effectRef idx="0">
              <a:schemeClr val="dk1"/>
            </a:effectRef>
            <a:fontRef idx="minor">
              <a:schemeClr val="dk1"/>
            </a:fontRef>
          </p:style>
        </p:cxnSp>
        <p:cxnSp>
          <p:nvCxnSpPr>
            <p:cNvPr id="52" name="Connettore 1 51"/>
            <p:cNvCxnSpPr/>
            <p:nvPr/>
          </p:nvCxnSpPr>
          <p:spPr>
            <a:xfrm>
              <a:off x="3419872" y="4365104"/>
              <a:ext cx="0" cy="720080"/>
            </a:xfrm>
            <a:prstGeom prst="line">
              <a:avLst/>
            </a:prstGeom>
            <a:noFill/>
            <a:ln/>
          </p:spPr>
          <p:style>
            <a:lnRef idx="2">
              <a:schemeClr val="dk1"/>
            </a:lnRef>
            <a:fillRef idx="1">
              <a:schemeClr val="lt1"/>
            </a:fillRef>
            <a:effectRef idx="0">
              <a:schemeClr val="dk1"/>
            </a:effectRef>
            <a:fontRef idx="minor">
              <a:schemeClr val="dk1"/>
            </a:fontRef>
          </p:style>
        </p:cxnSp>
      </p:grpSp>
      <p:sp>
        <p:nvSpPr>
          <p:cNvPr id="53" name="CasellaDiTesto 52"/>
          <p:cNvSpPr txBox="1"/>
          <p:nvPr/>
        </p:nvSpPr>
        <p:spPr>
          <a:xfrm>
            <a:off x="2627783" y="5445224"/>
            <a:ext cx="4683777"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600" smtClean="0">
                <a:latin typeface="Arial" pitchFamily="34" charset="0"/>
                <a:cs typeface="Arial" pitchFamily="34" charset="0"/>
              </a:rPr>
              <a:t>- Potenzialfreie Ausgänge</a:t>
            </a:r>
          </a:p>
          <a:p>
            <a:r>
              <a:rPr lang="de-DE" sz="1600" smtClean="0">
                <a:latin typeface="Arial" pitchFamily="34" charset="0"/>
                <a:cs typeface="Arial" pitchFamily="34" charset="0"/>
              </a:rPr>
              <a:t>- Zulässige Kontaktspannung/strom 30 V, 1 A</a:t>
            </a:r>
          </a:p>
          <a:p>
            <a:r>
              <a:rPr lang="de-DE" sz="1600" smtClean="0">
                <a:latin typeface="Arial" pitchFamily="34" charset="0"/>
                <a:cs typeface="Arial" pitchFamily="34" charset="0"/>
              </a:rPr>
              <a:t>- Mindestlast: 1 V, 1 mA</a:t>
            </a:r>
            <a:endParaRPr lang="de-DE" sz="1600">
              <a:latin typeface="Arial" pitchFamily="34" charset="0"/>
              <a:cs typeface="Arial" pitchFamily="34" charset="0"/>
            </a:endParaRPr>
          </a:p>
        </p:txBody>
      </p:sp>
      <p:grpSp>
        <p:nvGrpSpPr>
          <p:cNvPr id="8" name="Gruppo 71"/>
          <p:cNvGrpSpPr/>
          <p:nvPr/>
        </p:nvGrpSpPr>
        <p:grpSpPr>
          <a:xfrm>
            <a:off x="5052306" y="3356992"/>
            <a:ext cx="1703684" cy="1728192"/>
            <a:chOff x="1955962" y="3356992"/>
            <a:chExt cx="1703684" cy="1728192"/>
          </a:xfrm>
        </p:grpSpPr>
        <p:sp>
          <p:nvSpPr>
            <p:cNvPr id="73" name="Rettangolo 72"/>
            <p:cNvSpPr/>
            <p:nvPr/>
          </p:nvSpPr>
          <p:spPr>
            <a:xfrm>
              <a:off x="2867558" y="3356992"/>
              <a:ext cx="792088" cy="1008112"/>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000" dirty="0" smtClean="0">
                <a:solidFill>
                  <a:srgbClr val="C00000"/>
                </a:solidFill>
                <a:latin typeface="Arial" pitchFamily="34" charset="0"/>
                <a:cs typeface="Arial" pitchFamily="34" charset="0"/>
              </a:endParaRPr>
            </a:p>
            <a:p>
              <a:pPr algn="ctr"/>
              <a:endParaRPr lang="en-GB" sz="1000" dirty="0" smtClean="0">
                <a:solidFill>
                  <a:srgbClr val="C00000"/>
                </a:solidFill>
                <a:latin typeface="Arial" pitchFamily="34" charset="0"/>
                <a:cs typeface="Arial" pitchFamily="34" charset="0"/>
              </a:endParaRPr>
            </a:p>
            <a:p>
              <a:pPr algn="ctr"/>
              <a:r>
                <a:rPr lang="en-GB" sz="1000" dirty="0" smtClean="0">
                  <a:solidFill>
                    <a:srgbClr val="C00000"/>
                  </a:solidFill>
                  <a:latin typeface="Arial" pitchFamily="34" charset="0"/>
                  <a:cs typeface="Arial" pitchFamily="34" charset="0"/>
                </a:rPr>
                <a:t>Alarm</a:t>
              </a:r>
              <a:endParaRPr lang="en-GB" sz="1000" dirty="0">
                <a:solidFill>
                  <a:srgbClr val="C00000"/>
                </a:solidFill>
                <a:latin typeface="Arial" pitchFamily="34" charset="0"/>
                <a:cs typeface="Arial" pitchFamily="34" charset="0"/>
              </a:endParaRPr>
            </a:p>
          </p:txBody>
        </p:sp>
        <p:sp>
          <p:nvSpPr>
            <p:cNvPr id="74" name="Rettangolo 73"/>
            <p:cNvSpPr/>
            <p:nvPr/>
          </p:nvSpPr>
          <p:spPr>
            <a:xfrm>
              <a:off x="1955962" y="3356992"/>
              <a:ext cx="864096" cy="1008112"/>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dirty="0" smtClean="0">
                <a:solidFill>
                  <a:srgbClr val="C00000"/>
                </a:solidFill>
                <a:latin typeface="Arial" pitchFamily="34" charset="0"/>
                <a:cs typeface="Arial" pitchFamily="34" charset="0"/>
              </a:endParaRPr>
            </a:p>
            <a:p>
              <a:pPr algn="ctr"/>
              <a:endParaRPr lang="en-GB" sz="1000" dirty="0" smtClean="0">
                <a:solidFill>
                  <a:srgbClr val="C00000"/>
                </a:solidFill>
                <a:latin typeface="Arial" pitchFamily="34" charset="0"/>
                <a:cs typeface="Arial" pitchFamily="34" charset="0"/>
              </a:endParaRPr>
            </a:p>
            <a:p>
              <a:pPr algn="ctr"/>
              <a:r>
                <a:rPr lang="en-GB" sz="1000" dirty="0" err="1" smtClean="0">
                  <a:solidFill>
                    <a:srgbClr val="C00000"/>
                  </a:solidFill>
                  <a:latin typeface="Arial" pitchFamily="34" charset="0"/>
                  <a:cs typeface="Arial" pitchFamily="34" charset="0"/>
                </a:rPr>
                <a:t>Betrieb</a:t>
              </a:r>
              <a:endParaRPr lang="en-GB" sz="1000" dirty="0">
                <a:solidFill>
                  <a:srgbClr val="C00000"/>
                </a:solidFill>
                <a:latin typeface="Arial" pitchFamily="34" charset="0"/>
                <a:cs typeface="Arial" pitchFamily="34" charset="0"/>
              </a:endParaRPr>
            </a:p>
          </p:txBody>
        </p:sp>
        <p:cxnSp>
          <p:nvCxnSpPr>
            <p:cNvPr id="75" name="Connettore 1 74"/>
            <p:cNvCxnSpPr/>
            <p:nvPr/>
          </p:nvCxnSpPr>
          <p:spPr>
            <a:xfrm>
              <a:off x="2195736" y="4365104"/>
              <a:ext cx="0" cy="720080"/>
            </a:xfrm>
            <a:prstGeom prst="lin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cxnSp>
        <p:cxnSp>
          <p:nvCxnSpPr>
            <p:cNvPr id="76" name="Connettore 1 75"/>
            <p:cNvCxnSpPr/>
            <p:nvPr/>
          </p:nvCxnSpPr>
          <p:spPr>
            <a:xfrm>
              <a:off x="2555776" y="4365104"/>
              <a:ext cx="0" cy="720080"/>
            </a:xfrm>
            <a:prstGeom prst="lin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cxnSp>
        <p:cxnSp>
          <p:nvCxnSpPr>
            <p:cNvPr id="77" name="Connettore 1 76"/>
            <p:cNvCxnSpPr/>
            <p:nvPr/>
          </p:nvCxnSpPr>
          <p:spPr>
            <a:xfrm>
              <a:off x="3059832" y="4365104"/>
              <a:ext cx="0" cy="720080"/>
            </a:xfrm>
            <a:prstGeom prst="line">
              <a:avLst/>
            </a:prstGeom>
            <a:noFill/>
            <a:ln/>
          </p:spPr>
          <p:style>
            <a:lnRef idx="2">
              <a:schemeClr val="dk1"/>
            </a:lnRef>
            <a:fillRef idx="1">
              <a:schemeClr val="lt1"/>
            </a:fillRef>
            <a:effectRef idx="0">
              <a:schemeClr val="dk1"/>
            </a:effectRef>
            <a:fontRef idx="minor">
              <a:schemeClr val="dk1"/>
            </a:fontRef>
          </p:style>
        </p:cxnSp>
        <p:cxnSp>
          <p:nvCxnSpPr>
            <p:cNvPr id="78" name="Connettore 1 77"/>
            <p:cNvCxnSpPr/>
            <p:nvPr/>
          </p:nvCxnSpPr>
          <p:spPr>
            <a:xfrm>
              <a:off x="3419872" y="4365104"/>
              <a:ext cx="0" cy="720080"/>
            </a:xfrm>
            <a:prstGeom prst="line">
              <a:avLst/>
            </a:prstGeom>
            <a:noFill/>
            <a:ln/>
          </p:spPr>
          <p:style>
            <a:lnRef idx="2">
              <a:schemeClr val="dk1"/>
            </a:lnRef>
            <a:fillRef idx="1">
              <a:schemeClr val="lt1"/>
            </a:fillRef>
            <a:effectRef idx="0">
              <a:schemeClr val="dk1"/>
            </a:effectRef>
            <a:fontRef idx="minor">
              <a:schemeClr val="dk1"/>
            </a:fontRef>
          </p:style>
        </p:cxnSp>
      </p:grpSp>
      <p:sp>
        <p:nvSpPr>
          <p:cNvPr id="79" name="Rettangolo 78"/>
          <p:cNvSpPr/>
          <p:nvPr/>
        </p:nvSpPr>
        <p:spPr>
          <a:xfrm>
            <a:off x="7452320" y="3356992"/>
            <a:ext cx="432048"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9" name="Textfeld 38"/>
          <p:cNvSpPr txBox="1"/>
          <p:nvPr/>
        </p:nvSpPr>
        <p:spPr>
          <a:xfrm>
            <a:off x="388714" y="4225168"/>
            <a:ext cx="1409700" cy="646331"/>
          </a:xfrm>
          <a:prstGeom prst="rect">
            <a:avLst/>
          </a:prstGeom>
          <a:noFill/>
          <a:ln w="19050">
            <a:solidFill>
              <a:schemeClr val="tx1"/>
            </a:solidFill>
          </a:ln>
        </p:spPr>
        <p:txBody>
          <a:bodyPr wrap="square" rtlCol="0">
            <a:spAutoFit/>
          </a:bodyPr>
          <a:lstStyle/>
          <a:p>
            <a:r>
              <a:rPr lang="de-DE" sz="1200" smtClean="0"/>
              <a:t>Reaktionszeit bei Ein/Aus-Eingang: max. 20 s</a:t>
            </a:r>
            <a:endParaRPr lang="de-DE" sz="12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1950" indent="-361950" defTabSz="9144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CZ-CAPDC2</a:t>
            </a:r>
            <a:r>
              <a:rPr lang="de-DE" altLang="ja-JP" dirty="0" smtClean="0">
                <a:sym typeface="Wingdings" pitchFamily="2" charset="2"/>
              </a:rPr>
              <a:t> – Ausgänge</a:t>
            </a:r>
            <a:endParaRPr lang="de-DE" altLang="ja-JP" dirty="0"/>
          </a:p>
        </p:txBody>
      </p:sp>
      <p:pic>
        <p:nvPicPr>
          <p:cNvPr id="8195" name="Picture 3"/>
          <p:cNvPicPr>
            <a:picLocks noChangeAspect="1" noChangeArrowheads="1"/>
          </p:cNvPicPr>
          <p:nvPr/>
        </p:nvPicPr>
        <p:blipFill>
          <a:blip r:embed="rId2" cstate="print"/>
          <a:srcRect/>
          <a:stretch>
            <a:fillRect/>
          </a:stretch>
        </p:blipFill>
        <p:spPr bwMode="auto">
          <a:xfrm>
            <a:off x="765485" y="1661914"/>
            <a:ext cx="2942419" cy="1983110"/>
          </a:xfrm>
          <a:prstGeom prst="rect">
            <a:avLst/>
          </a:prstGeom>
          <a:noFill/>
          <a:ln w="9525">
            <a:noFill/>
            <a:miter lim="800000"/>
            <a:headEnd/>
            <a:tailEnd/>
          </a:ln>
        </p:spPr>
      </p:pic>
      <p:pic>
        <p:nvPicPr>
          <p:cNvPr id="8196" name="Picture 4"/>
          <p:cNvPicPr>
            <a:picLocks noChangeAspect="1" noChangeArrowheads="1"/>
          </p:cNvPicPr>
          <p:nvPr/>
        </p:nvPicPr>
        <p:blipFill>
          <a:blip r:embed="rId3" cstate="print"/>
          <a:srcRect/>
          <a:stretch>
            <a:fillRect/>
          </a:stretch>
        </p:blipFill>
        <p:spPr bwMode="auto">
          <a:xfrm>
            <a:off x="4355976" y="1539931"/>
            <a:ext cx="4536504" cy="1385013"/>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a:off x="4427984" y="2988188"/>
            <a:ext cx="4536504" cy="944868"/>
          </a:xfrm>
          <a:prstGeom prst="rect">
            <a:avLst/>
          </a:prstGeom>
          <a:noFill/>
          <a:ln w="9525">
            <a:noFill/>
            <a:miter lim="800000"/>
            <a:headEnd/>
            <a:tailEnd/>
          </a:ln>
        </p:spPr>
      </p:pic>
      <p:pic>
        <p:nvPicPr>
          <p:cNvPr id="8198" name="Picture 6"/>
          <p:cNvPicPr>
            <a:picLocks noChangeAspect="1" noChangeArrowheads="1"/>
          </p:cNvPicPr>
          <p:nvPr/>
        </p:nvPicPr>
        <p:blipFill>
          <a:blip r:embed="rId5" cstate="print"/>
          <a:srcRect/>
          <a:stretch>
            <a:fillRect/>
          </a:stretch>
        </p:blipFill>
        <p:spPr bwMode="auto">
          <a:xfrm>
            <a:off x="4860032" y="4221088"/>
            <a:ext cx="4027131" cy="1309768"/>
          </a:xfrm>
          <a:prstGeom prst="rect">
            <a:avLst/>
          </a:prstGeom>
          <a:noFill/>
          <a:ln w="9525">
            <a:noFill/>
            <a:miter lim="800000"/>
            <a:headEnd/>
            <a:tailEnd/>
          </a:ln>
        </p:spPr>
      </p:pic>
      <p:pic>
        <p:nvPicPr>
          <p:cNvPr id="8199" name="Picture 7"/>
          <p:cNvPicPr>
            <a:picLocks noChangeAspect="1" noChangeArrowheads="1"/>
          </p:cNvPicPr>
          <p:nvPr/>
        </p:nvPicPr>
        <p:blipFill>
          <a:blip r:embed="rId6" cstate="print"/>
          <a:srcRect/>
          <a:stretch>
            <a:fillRect/>
          </a:stretch>
        </p:blipFill>
        <p:spPr bwMode="auto">
          <a:xfrm>
            <a:off x="107504" y="3933056"/>
            <a:ext cx="4163540" cy="2376264"/>
          </a:xfrm>
          <a:prstGeom prst="rect">
            <a:avLst/>
          </a:prstGeom>
          <a:ln>
            <a:headEnd/>
            <a:tailEnd/>
          </a:ln>
        </p:spPr>
        <p:style>
          <a:lnRef idx="2">
            <a:schemeClr val="accent1"/>
          </a:lnRef>
          <a:fillRef idx="1">
            <a:schemeClr val="lt1"/>
          </a:fillRef>
          <a:effectRef idx="0">
            <a:schemeClr val="accent1"/>
          </a:effectRef>
          <a:fontRef idx="minor">
            <a:schemeClr val="dk1"/>
          </a:fontRef>
        </p:style>
      </p:pic>
      <p:cxnSp>
        <p:nvCxnSpPr>
          <p:cNvPr id="50" name="Connettore 2 49"/>
          <p:cNvCxnSpPr>
            <a:stCxn id="8199" idx="0"/>
          </p:cNvCxnSpPr>
          <p:nvPr/>
        </p:nvCxnSpPr>
        <p:spPr>
          <a:xfrm flipV="1">
            <a:off x="2189274" y="3068960"/>
            <a:ext cx="2310718"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Connettore 2 56"/>
          <p:cNvCxnSpPr>
            <a:stCxn id="8199" idx="3"/>
          </p:cNvCxnSpPr>
          <p:nvPr/>
        </p:nvCxnSpPr>
        <p:spPr>
          <a:xfrm flipV="1">
            <a:off x="4271044" y="4365104"/>
            <a:ext cx="733004" cy="7560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CasellaDiTesto 64"/>
          <p:cNvSpPr txBox="1"/>
          <p:nvPr/>
        </p:nvSpPr>
        <p:spPr>
          <a:xfrm>
            <a:off x="251520" y="1088361"/>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Eingangsstatus</a:t>
            </a:r>
            <a:r>
              <a:rPr lang="de-DE" dirty="0" smtClean="0">
                <a:latin typeface="Arial" pitchFamily="34" charset="0"/>
                <a:cs typeface="Arial" pitchFamily="34" charset="0"/>
                <a:sym typeface="Wingdings" pitchFamily="2" charset="2"/>
              </a:rPr>
              <a:t> LED-Anzeige</a:t>
            </a:r>
            <a:endParaRPr lang="de-DE"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43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42669" y="1436914"/>
            <a:ext cx="3883484" cy="25589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658436" name="Text Box 4"/>
          <p:cNvSpPr txBox="1">
            <a:spLocks noChangeArrowheads="1"/>
          </p:cNvSpPr>
          <p:nvPr/>
        </p:nvSpPr>
        <p:spPr bwMode="auto">
          <a:xfrm>
            <a:off x="300315" y="1205409"/>
            <a:ext cx="4356926"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s-ES_tradnl"/>
            </a:defPPr>
            <a:lvl1pPr>
              <a:spcBef>
                <a:spcPct val="50000"/>
              </a:spcBef>
              <a:defRPr sz="2400"/>
            </a:lvl1pPr>
          </a:lstStyle>
          <a:p>
            <a:r>
              <a:rPr lang="de-DE" sz="2000" b="1" dirty="0" smtClean="0">
                <a:solidFill>
                  <a:schemeClr val="accent6">
                    <a:lumMod val="75000"/>
                  </a:schemeClr>
                </a:solidFill>
              </a:rPr>
              <a:t>Lastabwurf (</a:t>
            </a:r>
            <a:r>
              <a:rPr lang="de-DE" sz="2000" b="1" dirty="0" err="1" smtClean="0">
                <a:solidFill>
                  <a:schemeClr val="accent6">
                    <a:lumMod val="75000"/>
                  </a:schemeClr>
                </a:solidFill>
              </a:rPr>
              <a:t>demand</a:t>
            </a:r>
            <a:r>
              <a:rPr lang="de-DE" sz="2000" b="1" dirty="0" smtClean="0">
                <a:solidFill>
                  <a:schemeClr val="accent6">
                    <a:lumMod val="75000"/>
                  </a:schemeClr>
                </a:solidFill>
              </a:rPr>
              <a:t> </a:t>
            </a:r>
            <a:r>
              <a:rPr lang="de-DE" sz="2000" b="1" dirty="0" err="1" smtClean="0">
                <a:solidFill>
                  <a:schemeClr val="accent6">
                    <a:lumMod val="75000"/>
                  </a:schemeClr>
                </a:solidFill>
              </a:rPr>
              <a:t>control</a:t>
            </a:r>
            <a:r>
              <a:rPr lang="de-DE" sz="2000" b="1" dirty="0" smtClean="0">
                <a:solidFill>
                  <a:schemeClr val="accent6">
                    <a:lumMod val="75000"/>
                  </a:schemeClr>
                </a:solidFill>
              </a:rPr>
              <a:t>)</a:t>
            </a:r>
          </a:p>
          <a:p>
            <a:r>
              <a:rPr lang="de-DE" sz="2000" dirty="0" smtClean="0"/>
              <a:t>CZ-CAPDC3 für den Lastabwurf (Strombegrenzung) </a:t>
            </a:r>
          </a:p>
          <a:p>
            <a:endParaRPr lang="de-DE" sz="2000" dirty="0" smtClean="0"/>
          </a:p>
          <a:p>
            <a:r>
              <a:rPr lang="de-DE" sz="2000" b="1" dirty="0" smtClean="0">
                <a:solidFill>
                  <a:schemeClr val="accent2">
                    <a:lumMod val="75000"/>
                  </a:schemeClr>
                </a:solidFill>
              </a:rPr>
              <a:t>Not-Aus-Ausgang</a:t>
            </a:r>
            <a:endParaRPr lang="de-DE" sz="2000" b="1" dirty="0">
              <a:solidFill>
                <a:schemeClr val="accent2">
                  <a:lumMod val="75000"/>
                </a:schemeClr>
              </a:solidFill>
            </a:endParaRPr>
          </a:p>
          <a:p>
            <a:r>
              <a:rPr lang="de-DE" sz="2000" dirty="0" smtClean="0"/>
              <a:t>Ausgang zum Weiterleiten eines </a:t>
            </a:r>
            <a:r>
              <a:rPr lang="de-DE" sz="2000" dirty="0" smtClean="0">
                <a:solidFill>
                  <a:schemeClr val="accent2">
                    <a:lumMod val="75000"/>
                  </a:schemeClr>
                </a:solidFill>
              </a:rPr>
              <a:t>Not-Aus-</a:t>
            </a:r>
            <a:r>
              <a:rPr lang="de-DE" sz="2000" dirty="0" smtClean="0"/>
              <a:t>Signals</a:t>
            </a:r>
            <a:endParaRPr lang="de-DE" sz="2000" dirty="0"/>
          </a:p>
        </p:txBody>
      </p:sp>
      <p:sp>
        <p:nvSpPr>
          <p:cNvPr id="658438" name="Line 6"/>
          <p:cNvSpPr>
            <a:spLocks noChangeShapeType="1"/>
          </p:cNvSpPr>
          <p:nvPr/>
        </p:nvSpPr>
        <p:spPr bwMode="auto">
          <a:xfrm>
            <a:off x="4021809" y="2162014"/>
            <a:ext cx="1055015" cy="213051"/>
          </a:xfrm>
          <a:prstGeom prst="line">
            <a:avLst/>
          </a:prstGeom>
          <a:noFill/>
          <a:ln w="38100">
            <a:solidFill>
              <a:srgbClr val="FF3300"/>
            </a:solidFill>
            <a:round/>
            <a:headEnd/>
            <a:tailEnd type="triangle" w="med" len="me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58439" name="Line 7"/>
          <p:cNvSpPr>
            <a:spLocks noChangeShapeType="1"/>
          </p:cNvSpPr>
          <p:nvPr/>
        </p:nvSpPr>
        <p:spPr bwMode="auto">
          <a:xfrm>
            <a:off x="2683823" y="3091912"/>
            <a:ext cx="3859481" cy="197553"/>
          </a:xfrm>
          <a:prstGeom prst="line">
            <a:avLst/>
          </a:prstGeom>
          <a:noFill/>
          <a:ln w="38100">
            <a:solidFill>
              <a:srgbClr val="FF3300"/>
            </a:solidFill>
            <a:round/>
            <a:headEnd/>
            <a:tailEnd type="triangle" w="med" len="med"/>
          </a:ln>
          <a:effectLst/>
          <a:extLst>
            <a:ext uri="{909E8E84-426E-40DD-AFC4-6F175D3DCCD1}">
              <a14:hiddenFill xmlns="" xmlns:a14="http://schemas.microsoft.com/office/drawing/2010/main">
                <a:noFill/>
              </a14:hiddenFill>
            </a:ext>
          </a:extLst>
        </p:spPr>
        <p:txBody>
          <a:bodyPr wrap="none" lIns="0" tIns="0" rIns="0" bIns="0" anchor="ctr"/>
          <a:lstStyle/>
          <a:p>
            <a:endParaRPr lang="de-DE"/>
          </a:p>
        </p:txBody>
      </p:sp>
      <p:sp>
        <p:nvSpPr>
          <p:cNvPr id="658440" name="Text Box 8"/>
          <p:cNvSpPr txBox="1">
            <a:spLocks noChangeArrowheads="1"/>
          </p:cNvSpPr>
          <p:nvPr/>
        </p:nvSpPr>
        <p:spPr bwMode="auto">
          <a:xfrm>
            <a:off x="5511876" y="5166359"/>
            <a:ext cx="2646472" cy="492443"/>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square" lIns="0" tIns="0" rIns="0" bIns="0">
            <a:spAutoFit/>
          </a:bodyPr>
          <a:lstStyle/>
          <a:p>
            <a:pPr>
              <a:spcBef>
                <a:spcPct val="50000"/>
              </a:spcBef>
            </a:pPr>
            <a:r>
              <a:rPr lang="de-DE" sz="3200" b="1" dirty="0" smtClean="0"/>
              <a:t>CZ-CAPDC3</a:t>
            </a:r>
            <a:endParaRPr lang="de-DE" sz="3200" b="1" dirty="0"/>
          </a:p>
        </p:txBody>
      </p:sp>
      <p:sp>
        <p:nvSpPr>
          <p:cNvPr id="9" name="Titel 8"/>
          <p:cNvSpPr>
            <a:spLocks noGrp="1"/>
          </p:cNvSpPr>
          <p:nvPr>
            <p:ph type="title"/>
          </p:nvPr>
        </p:nvSpPr>
        <p:spPr/>
        <p:txBody>
          <a:bodyPr/>
          <a:lstStyle/>
          <a:p>
            <a:pPr marL="357188" lvl="0" indent="-357188" defTabSz="914400" eaLnBrk="1" hangingPunct="1"/>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CZ-CAPDC3 – Lastabwurf &amp; Not-Aus</a:t>
            </a:r>
            <a:endParaRPr lang="de-DE" dirty="0">
              <a:solidFill>
                <a:srgbClr val="FF0000"/>
              </a:solidFill>
            </a:endParaRPr>
          </a:p>
        </p:txBody>
      </p:sp>
      <p:pic>
        <p:nvPicPr>
          <p:cNvPr id="5122" name="Picture 2" descr="E:\_ECOi\Zubehör\CZ-CAPDC3 - Mini ECOi optional terminal board.jpg"/>
          <p:cNvPicPr>
            <a:picLocks noChangeAspect="1" noChangeArrowheads="1"/>
          </p:cNvPicPr>
          <p:nvPr/>
        </p:nvPicPr>
        <p:blipFill>
          <a:blip r:embed="rId3"/>
          <a:srcRect/>
          <a:stretch>
            <a:fillRect/>
          </a:stretch>
        </p:blipFill>
        <p:spPr bwMode="auto">
          <a:xfrm>
            <a:off x="2195942" y="4067731"/>
            <a:ext cx="3122896" cy="2342329"/>
          </a:xfrm>
          <a:prstGeom prst="rect">
            <a:avLst/>
          </a:prstGeom>
          <a:noFill/>
        </p:spPr>
      </p:pic>
    </p:spTree>
    <p:extLst>
      <p:ext uri="{BB962C8B-B14F-4D97-AF65-F5344CB8AC3E}">
        <p14:creationId xmlns="" xmlns:p14="http://schemas.microsoft.com/office/powerpoint/2010/main" val="5615059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emand_Terminal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47650" y="1185863"/>
            <a:ext cx="2362200" cy="2733675"/>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1" name="Gruppieren 20"/>
          <p:cNvGrpSpPr/>
          <p:nvPr/>
        </p:nvGrpSpPr>
        <p:grpSpPr>
          <a:xfrm>
            <a:off x="565688" y="4072175"/>
            <a:ext cx="5747262" cy="2276894"/>
            <a:chOff x="247650" y="4062413"/>
            <a:chExt cx="6383338" cy="2528887"/>
          </a:xfrm>
        </p:grpSpPr>
        <p:pic>
          <p:nvPicPr>
            <p:cNvPr id="8" name="Picture 5" descr="Demand_Terminal"/>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47650" y="4062413"/>
              <a:ext cx="3219450" cy="252888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Demand_Terminal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851275" y="4076700"/>
              <a:ext cx="2779713" cy="247173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Oval 7"/>
            <p:cNvSpPr>
              <a:spLocks noChangeArrowheads="1"/>
            </p:cNvSpPr>
            <p:nvPr/>
          </p:nvSpPr>
          <p:spPr bwMode="auto">
            <a:xfrm>
              <a:off x="4364038" y="4962525"/>
              <a:ext cx="1685925" cy="1219200"/>
            </a:xfrm>
            <a:prstGeom prst="ellipse">
              <a:avLst/>
            </a:prstGeom>
            <a:noFill/>
            <a:ln w="31750">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s-ES">
                <a:solidFill>
                  <a:prstClr val="black"/>
                </a:solidFill>
              </a:endParaRPr>
            </a:p>
          </p:txBody>
        </p:sp>
        <p:sp>
          <p:nvSpPr>
            <p:cNvPr id="11" name="Line 8"/>
            <p:cNvSpPr>
              <a:spLocks noChangeShapeType="1"/>
            </p:cNvSpPr>
            <p:nvPr/>
          </p:nvSpPr>
          <p:spPr bwMode="auto">
            <a:xfrm flipH="1" flipV="1">
              <a:off x="1692275" y="5084763"/>
              <a:ext cx="2724150" cy="314325"/>
            </a:xfrm>
            <a:prstGeom prst="line">
              <a:avLst/>
            </a:prstGeom>
            <a:noFill/>
            <a:ln w="38100">
              <a:solidFill>
                <a:srgbClr val="EB19D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endParaRPr>
            </a:p>
          </p:txBody>
        </p:sp>
      </p:grpSp>
      <p:sp>
        <p:nvSpPr>
          <p:cNvPr id="13" name="Text Box 103"/>
          <p:cNvSpPr txBox="1">
            <a:spLocks noChangeArrowheads="1"/>
          </p:cNvSpPr>
          <p:nvPr/>
        </p:nvSpPr>
        <p:spPr bwMode="auto">
          <a:xfrm>
            <a:off x="2916238" y="1125538"/>
            <a:ext cx="569595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177800" indent="-177800">
              <a:spcBef>
                <a:spcPct val="50000"/>
              </a:spcBef>
              <a:buFontTx/>
              <a:buChar char="•"/>
            </a:pPr>
            <a:r>
              <a:rPr lang="de-DE" sz="1600" dirty="0" smtClean="0">
                <a:solidFill>
                  <a:prstClr val="black"/>
                </a:solidFill>
              </a:rPr>
              <a:t>Einfacher Anschluss</a:t>
            </a:r>
            <a:endParaRPr lang="de-DE" sz="1600" dirty="0">
              <a:solidFill>
                <a:prstClr val="black"/>
              </a:solidFill>
            </a:endParaRPr>
          </a:p>
          <a:p>
            <a:pPr marL="177800" indent="-177800">
              <a:spcBef>
                <a:spcPct val="50000"/>
              </a:spcBef>
              <a:buFontTx/>
              <a:buChar char="•"/>
            </a:pPr>
            <a:r>
              <a:rPr lang="de-DE" sz="1600" dirty="0" smtClean="0">
                <a:solidFill>
                  <a:prstClr val="black"/>
                </a:solidFill>
              </a:rPr>
              <a:t>Begrenzung der Stromaufnahme durch ext. Kontakte (z. B. auch durch EVU)</a:t>
            </a:r>
          </a:p>
          <a:p>
            <a:pPr marL="177800" indent="-177800">
              <a:spcBef>
                <a:spcPct val="50000"/>
              </a:spcBef>
              <a:buFontTx/>
              <a:buChar char="•"/>
            </a:pPr>
            <a:r>
              <a:rPr lang="de-DE" sz="1600" dirty="0" smtClean="0">
                <a:solidFill>
                  <a:prstClr val="black"/>
                </a:solidFill>
              </a:rPr>
              <a:t>Lastabwurf-Stufen einstellbar an AG von ECOi </a:t>
            </a:r>
            <a:r>
              <a:rPr lang="de-DE" sz="1600" smtClean="0">
                <a:solidFill>
                  <a:prstClr val="black"/>
                </a:solidFill>
              </a:rPr>
              <a:t>und PACi</a:t>
            </a:r>
            <a:endParaRPr lang="de-DE" sz="1600" dirty="0">
              <a:solidFill>
                <a:prstClr val="black"/>
              </a:solidFill>
            </a:endParaRPr>
          </a:p>
        </p:txBody>
      </p:sp>
      <p:sp>
        <p:nvSpPr>
          <p:cNvPr id="14" name="Line 104"/>
          <p:cNvSpPr>
            <a:spLocks noChangeShapeType="1"/>
          </p:cNvSpPr>
          <p:nvPr/>
        </p:nvSpPr>
        <p:spPr bwMode="auto">
          <a:xfrm>
            <a:off x="2268538" y="2420938"/>
            <a:ext cx="0" cy="720725"/>
          </a:xfrm>
          <a:prstGeom prst="line">
            <a:avLst/>
          </a:prstGeom>
          <a:noFill/>
          <a:ln w="28575">
            <a:solidFill>
              <a:schemeClr val="fo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5" name="Text Box 105"/>
          <p:cNvSpPr txBox="1">
            <a:spLocks noChangeArrowheads="1"/>
          </p:cNvSpPr>
          <p:nvPr/>
        </p:nvSpPr>
        <p:spPr bwMode="auto">
          <a:xfrm>
            <a:off x="1619250" y="3141663"/>
            <a:ext cx="115252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solidFill>
                <a:prstClr val="black"/>
              </a:solidFill>
            </a:endParaRPr>
          </a:p>
        </p:txBody>
      </p:sp>
      <p:sp>
        <p:nvSpPr>
          <p:cNvPr id="16" name="Text Box 106"/>
          <p:cNvSpPr txBox="1">
            <a:spLocks noChangeArrowheads="1"/>
          </p:cNvSpPr>
          <p:nvPr/>
        </p:nvSpPr>
        <p:spPr bwMode="auto">
          <a:xfrm>
            <a:off x="1845138" y="3114485"/>
            <a:ext cx="165576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200" dirty="0" smtClean="0">
                <a:solidFill>
                  <a:srgbClr val="800080"/>
                </a:solidFill>
              </a:rPr>
              <a:t>zum nächsten System </a:t>
            </a:r>
            <a:r>
              <a:rPr lang="de-DE" sz="1200" dirty="0">
                <a:solidFill>
                  <a:srgbClr val="800080"/>
                </a:solidFill>
              </a:rPr>
              <a:t>(max. 30 </a:t>
            </a:r>
            <a:r>
              <a:rPr lang="de-DE" sz="1200" dirty="0" smtClean="0">
                <a:solidFill>
                  <a:srgbClr val="800080"/>
                </a:solidFill>
              </a:rPr>
              <a:t>AG)</a:t>
            </a:r>
            <a:endParaRPr lang="de-DE" sz="1200" dirty="0">
              <a:solidFill>
                <a:srgbClr val="800080"/>
              </a:solidFill>
            </a:endParaRPr>
          </a:p>
        </p:txBody>
      </p:sp>
      <p:sp>
        <p:nvSpPr>
          <p:cNvPr id="17" name="Text Box 107"/>
          <p:cNvSpPr txBox="1">
            <a:spLocks noChangeArrowheads="1"/>
          </p:cNvSpPr>
          <p:nvPr/>
        </p:nvSpPr>
        <p:spPr bwMode="auto">
          <a:xfrm>
            <a:off x="900113" y="3626970"/>
            <a:ext cx="136842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177800" indent="-177800">
              <a:spcBef>
                <a:spcPct val="50000"/>
              </a:spcBef>
            </a:pPr>
            <a:r>
              <a:rPr lang="de-DE" sz="1200" dirty="0" smtClean="0">
                <a:solidFill>
                  <a:srgbClr val="1F497D"/>
                </a:solidFill>
              </a:rPr>
              <a:t>=	STOP</a:t>
            </a:r>
            <a:br>
              <a:rPr lang="de-DE" sz="1200" dirty="0" smtClean="0">
                <a:solidFill>
                  <a:srgbClr val="1F497D"/>
                </a:solidFill>
              </a:rPr>
            </a:br>
            <a:r>
              <a:rPr lang="de-DE" sz="1200" dirty="0" smtClean="0">
                <a:solidFill>
                  <a:srgbClr val="1F497D"/>
                </a:solidFill>
              </a:rPr>
              <a:t>(</a:t>
            </a:r>
            <a:r>
              <a:rPr lang="de-DE" sz="1200" dirty="0" err="1" smtClean="0">
                <a:solidFill>
                  <a:srgbClr val="1F497D"/>
                </a:solidFill>
              </a:rPr>
              <a:t>Thermo</a:t>
            </a:r>
            <a:r>
              <a:rPr lang="de-DE" sz="1200" dirty="0" smtClean="0">
                <a:solidFill>
                  <a:srgbClr val="1F497D"/>
                </a:solidFill>
              </a:rPr>
              <a:t> OFF)</a:t>
            </a:r>
            <a:endParaRPr lang="de-DE" sz="1200" dirty="0">
              <a:solidFill>
                <a:srgbClr val="1F497D"/>
              </a:solidFill>
            </a:endParaRPr>
          </a:p>
        </p:txBody>
      </p:sp>
      <p:pic>
        <p:nvPicPr>
          <p:cNvPr id="18" name="Picture 108"/>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948488" y="3573463"/>
            <a:ext cx="1708150" cy="2852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Line 109"/>
          <p:cNvSpPr>
            <a:spLocks noChangeShapeType="1"/>
          </p:cNvSpPr>
          <p:nvPr/>
        </p:nvSpPr>
        <p:spPr bwMode="auto">
          <a:xfrm flipV="1">
            <a:off x="1692275" y="2492375"/>
            <a:ext cx="0" cy="647700"/>
          </a:xfrm>
          <a:prstGeom prst="line">
            <a:avLst/>
          </a:prstGeom>
          <a:noFill/>
          <a:ln w="28575">
            <a:solidFill>
              <a:schemeClr val="fo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20" name="Título 9"/>
          <p:cNvSpPr>
            <a:spLocks noGrp="1"/>
          </p:cNvSpPr>
          <p:nvPr>
            <p:ph type="title"/>
          </p:nvPr>
        </p:nvSpPr>
        <p:spPr/>
        <p:txBody>
          <a:bodyPr/>
          <a:lstStyle/>
          <a:p>
            <a:pPr marL="357188" indent="-357188" defTabSz="9144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CZ-CAPDC3 – Lastabwurf &amp; Not-Aus</a:t>
            </a:r>
            <a:endParaRPr lang="de-DE" altLang="ja-JP" dirty="0">
              <a:solidFill>
                <a:srgbClr val="FF0000"/>
              </a:solidFill>
            </a:endParaRPr>
          </a:p>
        </p:txBody>
      </p:sp>
      <p:graphicFrame>
        <p:nvGraphicFramePr>
          <p:cNvPr id="12" name="Group 102"/>
          <p:cNvGraphicFramePr>
            <a:graphicFrameLocks/>
          </p:cNvGraphicFramePr>
          <p:nvPr>
            <p:extLst>
              <p:ext uri="{D42A27DB-BD31-4B8C-83A1-F6EECF244321}">
                <p14:modId xmlns="" xmlns:p14="http://schemas.microsoft.com/office/powerpoint/2010/main" val="3004524634"/>
              </p:ext>
            </p:extLst>
          </p:nvPr>
        </p:nvGraphicFramePr>
        <p:xfrm>
          <a:off x="3464332" y="2565398"/>
          <a:ext cx="3758272" cy="1383454"/>
        </p:xfrm>
        <a:graphic>
          <a:graphicData uri="http://schemas.openxmlformats.org/drawingml/2006/table">
            <a:tbl>
              <a:tblPr/>
              <a:tblGrid>
                <a:gridCol w="911880"/>
                <a:gridCol w="962954"/>
                <a:gridCol w="526942"/>
                <a:gridCol w="681926"/>
                <a:gridCol w="674570"/>
              </a:tblGrid>
              <a:tr h="543772">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AG-Parameter</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Werks-</a:t>
                      </a:r>
                      <a:r>
                        <a:rPr kumimoji="0" lang="de-DE" sz="11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einstellung</a:t>
                      </a:r>
                      <a:r>
                        <a:rPr kumimoji="0" lang="de-DE" sz="11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(ECOi )</a:t>
                      </a:r>
                      <a:br>
                        <a:rPr kumimoji="0" lang="de-DE" sz="11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br>
                      <a:r>
                        <a:rPr kumimoji="0" lang="de-DE" sz="11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Min.</a:t>
                      </a: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de-DE" sz="11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Max.</a:t>
                      </a: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10727">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100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40</a:t>
                      </a: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130</a:t>
                      </a: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10727">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1B</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70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40</a:t>
                      </a: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de-DE" sz="11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130</a:t>
                      </a: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 xmlns:p14="http://schemas.microsoft.com/office/powerpoint/2010/main" val="1394438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84213" y="1196975"/>
            <a:ext cx="4897437" cy="322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 Box 6"/>
          <p:cNvSpPr txBox="1">
            <a:spLocks noChangeArrowheads="1"/>
          </p:cNvSpPr>
          <p:nvPr/>
        </p:nvSpPr>
        <p:spPr bwMode="auto">
          <a:xfrm>
            <a:off x="5867400" y="1196975"/>
            <a:ext cx="3015343" cy="1985159"/>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de-DE" sz="1600" dirty="0" smtClean="0">
                <a:solidFill>
                  <a:prstClr val="black"/>
                </a:solidFill>
                <a:latin typeface="Arial" pitchFamily="34" charset="0"/>
                <a:cs typeface="Arial" pitchFamily="34" charset="0"/>
              </a:rPr>
              <a:t>Einstellungen im Außengerät bei Big </a:t>
            </a:r>
            <a:r>
              <a:rPr lang="de-DE" sz="1600" dirty="0" err="1" smtClean="0">
                <a:solidFill>
                  <a:prstClr val="black"/>
                </a:solidFill>
                <a:latin typeface="Arial" pitchFamily="34" charset="0"/>
                <a:cs typeface="Arial" pitchFamily="34" charset="0"/>
              </a:rPr>
              <a:t>PACi</a:t>
            </a:r>
            <a:r>
              <a:rPr lang="de-DE" sz="1600" dirty="0" smtClean="0">
                <a:solidFill>
                  <a:prstClr val="black"/>
                </a:solidFill>
                <a:latin typeface="Arial" pitchFamily="34" charset="0"/>
                <a:cs typeface="Arial" pitchFamily="34" charset="0"/>
              </a:rPr>
              <a:t> sowie 5- und 6-kW-Geräten:</a:t>
            </a:r>
          </a:p>
          <a:p>
            <a:pPr>
              <a:spcBef>
                <a:spcPct val="50000"/>
              </a:spcBef>
            </a:pPr>
            <a:r>
              <a:rPr lang="de-DE" sz="1600" dirty="0" smtClean="0">
                <a:solidFill>
                  <a:prstClr val="black"/>
                </a:solidFill>
                <a:latin typeface="Arial" pitchFamily="34" charset="0"/>
                <a:cs typeface="Arial" pitchFamily="34" charset="0"/>
              </a:rPr>
              <a:t>LV1 = Demand 1 („50“)</a:t>
            </a:r>
          </a:p>
          <a:p>
            <a:pPr>
              <a:spcBef>
                <a:spcPct val="50000"/>
              </a:spcBef>
            </a:pPr>
            <a:r>
              <a:rPr lang="de-DE" sz="1600" dirty="0" smtClean="0">
                <a:solidFill>
                  <a:prstClr val="black"/>
                </a:solidFill>
                <a:latin typeface="Arial" pitchFamily="34" charset="0"/>
                <a:cs typeface="Arial" pitchFamily="34" charset="0"/>
              </a:rPr>
              <a:t>LV2 = Demand 2 („51“)</a:t>
            </a:r>
          </a:p>
          <a:p>
            <a:pPr>
              <a:spcBef>
                <a:spcPct val="50000"/>
              </a:spcBef>
            </a:pPr>
            <a:r>
              <a:rPr lang="de-DE" sz="1600" dirty="0" smtClean="0">
                <a:solidFill>
                  <a:prstClr val="black"/>
                </a:solidFill>
                <a:latin typeface="Arial" pitchFamily="34" charset="0"/>
                <a:cs typeface="Arial" pitchFamily="34" charset="0"/>
              </a:rPr>
              <a:t>LV3 = </a:t>
            </a:r>
            <a:r>
              <a:rPr lang="de-DE" sz="1600" b="1" dirty="0" smtClean="0">
                <a:solidFill>
                  <a:prstClr val="black"/>
                </a:solidFill>
                <a:latin typeface="Arial" pitchFamily="34" charset="0"/>
                <a:cs typeface="Arial" pitchFamily="34" charset="0"/>
              </a:rPr>
              <a:t>STOP</a:t>
            </a:r>
            <a:endParaRPr lang="de-DE" sz="1600" b="1" dirty="0">
              <a:solidFill>
                <a:prstClr val="black"/>
              </a:solidFill>
              <a:latin typeface="Arial" pitchFamily="34" charset="0"/>
              <a:cs typeface="Arial" pitchFamily="34" charset="0"/>
            </a:endParaRPr>
          </a:p>
        </p:txBody>
      </p:sp>
      <p:sp>
        <p:nvSpPr>
          <p:cNvPr id="10" name="Text Box 7"/>
          <p:cNvSpPr txBox="1">
            <a:spLocks noChangeArrowheads="1"/>
          </p:cNvSpPr>
          <p:nvPr/>
        </p:nvSpPr>
        <p:spPr bwMode="auto">
          <a:xfrm>
            <a:off x="441075" y="5766413"/>
            <a:ext cx="8135938" cy="646331"/>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a:spcBef>
                <a:spcPct val="50000"/>
              </a:spcBef>
            </a:pPr>
            <a:r>
              <a:rPr lang="de-DE" b="1" dirty="0" smtClean="0">
                <a:solidFill>
                  <a:prstClr val="white"/>
                </a:solidFill>
                <a:latin typeface="Arial" pitchFamily="34" charset="0"/>
                <a:cs typeface="Arial" pitchFamily="34" charset="0"/>
              </a:rPr>
              <a:t>Hinweis: </a:t>
            </a:r>
            <a:r>
              <a:rPr lang="de-DE" b="1" dirty="0">
                <a:solidFill>
                  <a:prstClr val="white"/>
                </a:solidFill>
                <a:latin typeface="Arial" pitchFamily="34" charset="0"/>
                <a:cs typeface="Arial" pitchFamily="34" charset="0"/>
              </a:rPr>
              <a:t>Code </a:t>
            </a:r>
            <a:r>
              <a:rPr lang="de-DE" b="1" dirty="0" smtClean="0">
                <a:solidFill>
                  <a:prstClr val="white"/>
                </a:solidFill>
                <a:latin typeface="Arial" pitchFamily="34" charset="0"/>
                <a:cs typeface="Arial" pitchFamily="34" charset="0"/>
              </a:rPr>
              <a:t>„1D“ ist immer aktiv, unabhängig davon, was an den Klemmen ansteht.</a:t>
            </a:r>
            <a:endParaRPr lang="de-DE" b="1" dirty="0">
              <a:solidFill>
                <a:prstClr val="white"/>
              </a:solidFill>
              <a:latin typeface="Arial" pitchFamily="34" charset="0"/>
              <a:cs typeface="Arial" pitchFamily="34" charset="0"/>
            </a:endParaRPr>
          </a:p>
        </p:txBody>
      </p:sp>
      <p:sp>
        <p:nvSpPr>
          <p:cNvPr id="11" name="AutoShape 8"/>
          <p:cNvSpPr>
            <a:spLocks noChangeArrowheads="1"/>
          </p:cNvSpPr>
          <p:nvPr/>
        </p:nvSpPr>
        <p:spPr bwMode="auto">
          <a:xfrm>
            <a:off x="107950" y="3284538"/>
            <a:ext cx="936625" cy="288925"/>
          </a:xfrm>
          <a:prstGeom prst="rightArrow">
            <a:avLst>
              <a:gd name="adj1" fmla="val 50000"/>
              <a:gd name="adj2" fmla="val 81044"/>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 name="AutoShape 9"/>
          <p:cNvSpPr>
            <a:spLocks noChangeArrowheads="1"/>
          </p:cNvSpPr>
          <p:nvPr/>
        </p:nvSpPr>
        <p:spPr bwMode="auto">
          <a:xfrm rot="10800000">
            <a:off x="0" y="3644900"/>
            <a:ext cx="936625" cy="288925"/>
          </a:xfrm>
          <a:prstGeom prst="rightArrow">
            <a:avLst>
              <a:gd name="adj1" fmla="val 50000"/>
              <a:gd name="adj2" fmla="val 81044"/>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3" name="Text Box 10"/>
          <p:cNvSpPr txBox="1">
            <a:spLocks noChangeArrowheads="1"/>
          </p:cNvSpPr>
          <p:nvPr/>
        </p:nvSpPr>
        <p:spPr bwMode="auto">
          <a:xfrm>
            <a:off x="107949" y="2623919"/>
            <a:ext cx="1783373" cy="461665"/>
          </a:xfrm>
          <a:prstGeom prst="rect">
            <a:avLst/>
          </a:prstGeom>
          <a:solidFill>
            <a:srgbClr val="FF99CC">
              <a:alpha val="78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1200" b="1" dirty="0" smtClean="0">
                <a:solidFill>
                  <a:srgbClr val="1F497D"/>
                </a:solidFill>
              </a:rPr>
              <a:t>Von vorangehendem System </a:t>
            </a:r>
            <a:r>
              <a:rPr lang="de-DE" sz="1200" b="1" smtClean="0">
                <a:solidFill>
                  <a:srgbClr val="1F497D"/>
                </a:solidFill>
              </a:rPr>
              <a:t>oder EVU</a:t>
            </a:r>
            <a:endParaRPr lang="de-DE" sz="1200" b="1" dirty="0">
              <a:solidFill>
                <a:srgbClr val="1F497D"/>
              </a:solidFill>
            </a:endParaRPr>
          </a:p>
        </p:txBody>
      </p:sp>
      <p:sp>
        <p:nvSpPr>
          <p:cNvPr id="14" name="Título 9"/>
          <p:cNvSpPr>
            <a:spLocks noGrp="1"/>
          </p:cNvSpPr>
          <p:nvPr>
            <p:ph type="title"/>
          </p:nvPr>
        </p:nvSpPr>
        <p:spPr/>
        <p:txBody>
          <a:bodyPr/>
          <a:lstStyle/>
          <a:p>
            <a:pPr marL="358775" indent="-358775" defTabSz="9144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CZ-CAPDC3 – Lastabwurf &amp; Not-Aus</a:t>
            </a:r>
            <a:endParaRPr lang="de-DE" altLang="ja-JP" dirty="0"/>
          </a:p>
        </p:txBody>
      </p:sp>
      <p:sp>
        <p:nvSpPr>
          <p:cNvPr id="15" name="Text Box 7"/>
          <p:cNvSpPr txBox="1">
            <a:spLocks noChangeArrowheads="1"/>
          </p:cNvSpPr>
          <p:nvPr/>
        </p:nvSpPr>
        <p:spPr bwMode="auto">
          <a:xfrm>
            <a:off x="431800" y="4422775"/>
            <a:ext cx="8135938" cy="36671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a:spcBef>
                <a:spcPct val="50000"/>
              </a:spcBef>
            </a:pPr>
            <a:r>
              <a:rPr lang="de-DE" b="1" dirty="0" smtClean="0">
                <a:solidFill>
                  <a:prstClr val="white"/>
                </a:solidFill>
                <a:latin typeface="Arial" pitchFamily="34" charset="0"/>
                <a:cs typeface="Arial" pitchFamily="34" charset="0"/>
              </a:rPr>
              <a:t>PAC-i-Einstellungen sind anders als bei ECO-i: 75 % - 50 % - </a:t>
            </a:r>
            <a:r>
              <a:rPr lang="de-DE" b="1" smtClean="0">
                <a:solidFill>
                  <a:prstClr val="white"/>
                </a:solidFill>
                <a:latin typeface="Arial" pitchFamily="34" charset="0"/>
                <a:cs typeface="Arial" pitchFamily="34" charset="0"/>
              </a:rPr>
              <a:t>0 %</a:t>
            </a:r>
            <a:endParaRPr lang="de-DE" b="1" dirty="0">
              <a:solidFill>
                <a:prstClr val="white"/>
              </a:solidFill>
              <a:latin typeface="Arial" pitchFamily="34" charset="0"/>
              <a:cs typeface="Arial" pitchFamily="34" charset="0"/>
            </a:endParaRPr>
          </a:p>
        </p:txBody>
      </p:sp>
      <p:pic>
        <p:nvPicPr>
          <p:cNvPr id="18434" name="Picture 2"/>
          <p:cNvPicPr>
            <a:picLocks noChangeAspect="1" noChangeArrowheads="1"/>
          </p:cNvPicPr>
          <p:nvPr/>
        </p:nvPicPr>
        <p:blipFill>
          <a:blip r:embed="rId4"/>
          <a:srcRect/>
          <a:stretch>
            <a:fillRect/>
          </a:stretch>
        </p:blipFill>
        <p:spPr bwMode="auto">
          <a:xfrm>
            <a:off x="441075" y="4902950"/>
            <a:ext cx="8136410" cy="732436"/>
          </a:xfrm>
          <a:prstGeom prst="rect">
            <a:avLst/>
          </a:prstGeom>
          <a:noFill/>
          <a:ln w="9525">
            <a:noFill/>
            <a:miter lim="800000"/>
            <a:headEnd/>
            <a:tailEnd/>
          </a:ln>
        </p:spPr>
      </p:pic>
    </p:spTree>
    <p:extLst>
      <p:ext uri="{BB962C8B-B14F-4D97-AF65-F5344CB8AC3E}">
        <p14:creationId xmlns="" xmlns:p14="http://schemas.microsoft.com/office/powerpoint/2010/main" val="42268834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1" name="Text Box 3"/>
          <p:cNvSpPr txBox="1">
            <a:spLocks noChangeArrowheads="1"/>
          </p:cNvSpPr>
          <p:nvPr/>
        </p:nvSpPr>
        <p:spPr bwMode="auto">
          <a:xfrm>
            <a:off x="506454" y="1341438"/>
            <a:ext cx="3744912" cy="2092881"/>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s-ES_tradnl"/>
            </a:defPPr>
            <a:lvl1pPr>
              <a:spcBef>
                <a:spcPct val="50000"/>
              </a:spcBef>
              <a:buFontTx/>
              <a:buChar char="•"/>
              <a:defRPr sz="1600">
                <a:solidFill>
                  <a:prstClr val="black"/>
                </a:solidFill>
              </a:defRPr>
            </a:lvl1pPr>
          </a:lstStyle>
          <a:p>
            <a:pPr marL="177800" indent="-177800"/>
            <a:r>
              <a:rPr lang="de-DE" sz="2000" dirty="0"/>
              <a:t>Setting Mode 1 </a:t>
            </a:r>
            <a:r>
              <a:rPr lang="de-DE" sz="2000" dirty="0" smtClean="0"/>
              <a:t>im Außengerät:</a:t>
            </a:r>
            <a:endParaRPr lang="de-DE" sz="2000" dirty="0"/>
          </a:p>
          <a:p>
            <a:pPr marL="177800" indent="-177800"/>
            <a:r>
              <a:rPr lang="de-DE" sz="2000" b="1" dirty="0">
                <a:solidFill>
                  <a:srgbClr val="FF0000"/>
                </a:solidFill>
              </a:rPr>
              <a:t>LV1</a:t>
            </a:r>
            <a:r>
              <a:rPr lang="de-DE" sz="2000" dirty="0"/>
              <a:t> = Demand 1 (“1A“)</a:t>
            </a:r>
          </a:p>
          <a:p>
            <a:pPr marL="177800" indent="-177800"/>
            <a:r>
              <a:rPr lang="de-DE" sz="2000" b="1" dirty="0">
                <a:solidFill>
                  <a:srgbClr val="FF0000"/>
                </a:solidFill>
              </a:rPr>
              <a:t>LV2</a:t>
            </a:r>
            <a:r>
              <a:rPr lang="de-DE" sz="2000" dirty="0"/>
              <a:t> = Demand 2 (“1B“)</a:t>
            </a:r>
          </a:p>
          <a:p>
            <a:pPr marL="177800" indent="-177800"/>
            <a:r>
              <a:rPr lang="de-DE" sz="2000" b="1" dirty="0">
                <a:solidFill>
                  <a:srgbClr val="FF0000"/>
                </a:solidFill>
              </a:rPr>
              <a:t>LV3</a:t>
            </a:r>
            <a:r>
              <a:rPr lang="de-DE" sz="2000" dirty="0"/>
              <a:t> </a:t>
            </a:r>
            <a:r>
              <a:rPr lang="de-DE" sz="2000"/>
              <a:t>= </a:t>
            </a:r>
            <a:r>
              <a:rPr lang="de-DE" sz="2000" smtClean="0"/>
              <a:t>STOP</a:t>
            </a:r>
            <a:endParaRPr lang="de-DE" sz="2000" dirty="0"/>
          </a:p>
        </p:txBody>
      </p:sp>
      <p:sp>
        <p:nvSpPr>
          <p:cNvPr id="657412" name="Text Box 4"/>
          <p:cNvSpPr txBox="1">
            <a:spLocks noChangeArrowheads="1"/>
          </p:cNvSpPr>
          <p:nvPr/>
        </p:nvSpPr>
        <p:spPr bwMode="auto">
          <a:xfrm>
            <a:off x="506453" y="4035859"/>
            <a:ext cx="7984404" cy="2246769"/>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s-ES_tradnl"/>
            </a:defPPr>
            <a:lvl1pPr>
              <a:spcBef>
                <a:spcPct val="50000"/>
              </a:spcBef>
              <a:buFontTx/>
              <a:buChar char="•"/>
              <a:defRPr sz="1600">
                <a:solidFill>
                  <a:prstClr val="black"/>
                </a:solidFill>
              </a:defRPr>
            </a:lvl1pPr>
          </a:lstStyle>
          <a:p>
            <a:pPr marL="177800" indent="-177800"/>
            <a:r>
              <a:rPr lang="de-DE" sz="2000" dirty="0" smtClean="0"/>
              <a:t>Unterschied zwischen </a:t>
            </a:r>
            <a:r>
              <a:rPr lang="de-DE" sz="2000" b="1" dirty="0">
                <a:solidFill>
                  <a:srgbClr val="FF0000"/>
                </a:solidFill>
              </a:rPr>
              <a:t>LV3</a:t>
            </a:r>
            <a:r>
              <a:rPr lang="de-DE" sz="2000" dirty="0"/>
              <a:t> </a:t>
            </a:r>
            <a:r>
              <a:rPr lang="de-DE" sz="2000" dirty="0" smtClean="0"/>
              <a:t>und </a:t>
            </a:r>
            <a:r>
              <a:rPr lang="de-DE" sz="2000" b="1" dirty="0" smtClean="0">
                <a:solidFill>
                  <a:srgbClr val="FF0000"/>
                </a:solidFill>
              </a:rPr>
              <a:t>Not-Aus</a:t>
            </a:r>
            <a:r>
              <a:rPr lang="de-DE" sz="2000" dirty="0" smtClean="0"/>
              <a:t>:</a:t>
            </a:r>
            <a:endParaRPr lang="de-DE" sz="2000" dirty="0"/>
          </a:p>
          <a:p>
            <a:pPr marL="177800" indent="-177800"/>
            <a:r>
              <a:rPr lang="de-DE" sz="2000" b="1" dirty="0">
                <a:solidFill>
                  <a:srgbClr val="FF0000"/>
                </a:solidFill>
              </a:rPr>
              <a:t>LV3</a:t>
            </a:r>
            <a:r>
              <a:rPr lang="de-DE" sz="2000" dirty="0"/>
              <a:t> = </a:t>
            </a:r>
            <a:r>
              <a:rPr lang="de-DE" sz="2000" dirty="0" smtClean="0"/>
              <a:t>Thermostatische Ausschaltung (Innengerät läuft im </a:t>
            </a:r>
            <a:r>
              <a:rPr lang="de-DE" sz="2000" b="1" dirty="0" smtClean="0"/>
              <a:t>Ventilatorbetrieb weiter</a:t>
            </a:r>
            <a:r>
              <a:rPr lang="de-DE" sz="2000" dirty="0" smtClean="0"/>
              <a:t> und nimmt nach Öffnen des Kontakts den Betrieb wieder auf)</a:t>
            </a:r>
            <a:endParaRPr lang="de-DE" sz="2000" dirty="0"/>
          </a:p>
          <a:p>
            <a:pPr marL="177800" indent="-177800"/>
            <a:r>
              <a:rPr lang="de-DE" sz="2000" b="1" dirty="0" smtClean="0">
                <a:solidFill>
                  <a:srgbClr val="FF0000"/>
                </a:solidFill>
              </a:rPr>
              <a:t>Not-Aus </a:t>
            </a:r>
            <a:r>
              <a:rPr lang="de-DE" sz="2000" dirty="0"/>
              <a:t>= </a:t>
            </a:r>
            <a:r>
              <a:rPr lang="de-DE" sz="2000" b="1" dirty="0" smtClean="0"/>
              <a:t>Alle Innengeräte stoppen</a:t>
            </a:r>
            <a:r>
              <a:rPr lang="de-DE" sz="2000" dirty="0" smtClean="0"/>
              <a:t>, so als wäre die EIN/AUS-Taste gedrückt </a:t>
            </a:r>
            <a:r>
              <a:rPr lang="de-DE" sz="2000" smtClean="0"/>
              <a:t>worden.</a:t>
            </a:r>
            <a:endParaRPr lang="de-DE" sz="2000" dirty="0"/>
          </a:p>
        </p:txBody>
      </p:sp>
      <p:sp>
        <p:nvSpPr>
          <p:cNvPr id="5" name="Text Box 6"/>
          <p:cNvSpPr txBox="1">
            <a:spLocks noChangeArrowheads="1"/>
          </p:cNvSpPr>
          <p:nvPr/>
        </p:nvSpPr>
        <p:spPr bwMode="auto">
          <a:xfrm>
            <a:off x="4546155" y="1351350"/>
            <a:ext cx="4384089" cy="2092881"/>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de-DE" sz="2000" dirty="0" smtClean="0">
                <a:solidFill>
                  <a:prstClr val="black"/>
                </a:solidFill>
                <a:latin typeface="Arial" pitchFamily="34" charset="0"/>
                <a:cs typeface="Arial" pitchFamily="34" charset="0"/>
              </a:rPr>
              <a:t>Einstellungen im Außengerät bei Big </a:t>
            </a:r>
            <a:r>
              <a:rPr lang="de-DE" sz="2000" dirty="0" err="1" smtClean="0">
                <a:solidFill>
                  <a:prstClr val="black"/>
                </a:solidFill>
                <a:latin typeface="Arial" pitchFamily="34" charset="0"/>
                <a:cs typeface="Arial" pitchFamily="34" charset="0"/>
              </a:rPr>
              <a:t>PACi</a:t>
            </a:r>
            <a:r>
              <a:rPr lang="de-DE" sz="2000" dirty="0" smtClean="0">
                <a:solidFill>
                  <a:prstClr val="black"/>
                </a:solidFill>
                <a:latin typeface="Arial" pitchFamily="34" charset="0"/>
                <a:cs typeface="Arial" pitchFamily="34" charset="0"/>
              </a:rPr>
              <a:t> sowie 5- und 6-kW-Geräten:</a:t>
            </a:r>
          </a:p>
          <a:p>
            <a:pPr>
              <a:spcBef>
                <a:spcPct val="50000"/>
              </a:spcBef>
            </a:pPr>
            <a:r>
              <a:rPr lang="de-DE" sz="2000" dirty="0" smtClean="0">
                <a:solidFill>
                  <a:prstClr val="black"/>
                </a:solidFill>
                <a:latin typeface="Arial" pitchFamily="34" charset="0"/>
                <a:cs typeface="Arial" pitchFamily="34" charset="0"/>
              </a:rPr>
              <a:t>LV1 = Demand 1 („50“)</a:t>
            </a:r>
          </a:p>
          <a:p>
            <a:pPr>
              <a:spcBef>
                <a:spcPct val="50000"/>
              </a:spcBef>
            </a:pPr>
            <a:r>
              <a:rPr lang="de-DE" sz="2000" dirty="0" smtClean="0">
                <a:solidFill>
                  <a:prstClr val="black"/>
                </a:solidFill>
                <a:latin typeface="Arial" pitchFamily="34" charset="0"/>
                <a:cs typeface="Arial" pitchFamily="34" charset="0"/>
              </a:rPr>
              <a:t>LV2 = Demand 2 („51“)</a:t>
            </a:r>
          </a:p>
          <a:p>
            <a:pPr>
              <a:spcBef>
                <a:spcPct val="50000"/>
              </a:spcBef>
            </a:pPr>
            <a:r>
              <a:rPr lang="de-DE" sz="2000" dirty="0" smtClean="0">
                <a:solidFill>
                  <a:prstClr val="black"/>
                </a:solidFill>
                <a:latin typeface="Arial" pitchFamily="34" charset="0"/>
                <a:cs typeface="Arial" pitchFamily="34" charset="0"/>
              </a:rPr>
              <a:t>LV3 = </a:t>
            </a:r>
            <a:r>
              <a:rPr lang="de-DE" sz="2000" b="1" dirty="0" smtClean="0">
                <a:solidFill>
                  <a:prstClr val="black"/>
                </a:solidFill>
                <a:latin typeface="Arial" pitchFamily="34" charset="0"/>
                <a:cs typeface="Arial" pitchFamily="34" charset="0"/>
              </a:rPr>
              <a:t>STOP</a:t>
            </a:r>
            <a:endParaRPr lang="de-DE" sz="2000" b="1" dirty="0">
              <a:solidFill>
                <a:prstClr val="black"/>
              </a:solidFill>
              <a:latin typeface="Arial" pitchFamily="34" charset="0"/>
              <a:cs typeface="Arial" pitchFamily="34" charset="0"/>
            </a:endParaRPr>
          </a:p>
        </p:txBody>
      </p:sp>
      <p:sp>
        <p:nvSpPr>
          <p:cNvPr id="7" name="Título 9"/>
          <p:cNvSpPr>
            <a:spLocks noGrp="1"/>
          </p:cNvSpPr>
          <p:nvPr>
            <p:ph type="title"/>
          </p:nvPr>
        </p:nvSpPr>
        <p:spPr/>
        <p:txBody>
          <a:bodyPr/>
          <a:lstStyle/>
          <a:p>
            <a:pPr marL="355600" indent="-355600" defTabSz="914400"/>
            <a:r>
              <a:rPr lang="de-DE" dirty="0" smtClean="0"/>
              <a:t>2.	</a:t>
            </a:r>
            <a:r>
              <a:rPr lang="de-DE" altLang="ja-JP" dirty="0" smtClean="0"/>
              <a:t>Kontakte in externen Geräten </a:t>
            </a:r>
            <a:br>
              <a:rPr lang="de-DE" altLang="ja-JP" dirty="0" smtClean="0"/>
            </a:br>
            <a:r>
              <a:rPr lang="de-DE" altLang="ja-JP" dirty="0" smtClean="0">
                <a:solidFill>
                  <a:srgbClr val="FF0000"/>
                </a:solidFill>
                <a:sym typeface="Wingdings" pitchFamily="2" charset="2"/>
              </a:rPr>
              <a:t>CZ-CAPDC3 – Lastabwurf &amp; Not-Aus</a:t>
            </a:r>
            <a:endParaRPr lang="de-DE" altLang="ja-JP" dirty="0"/>
          </a:p>
        </p:txBody>
      </p:sp>
    </p:spTree>
    <p:extLst>
      <p:ext uri="{BB962C8B-B14F-4D97-AF65-F5344CB8AC3E}">
        <p14:creationId xmlns="" xmlns:p14="http://schemas.microsoft.com/office/powerpoint/2010/main" val="23746220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sellaDiTesto 22"/>
          <p:cNvSpPr txBox="1"/>
          <p:nvPr/>
        </p:nvSpPr>
        <p:spPr>
          <a:xfrm>
            <a:off x="899592" y="2060848"/>
            <a:ext cx="7344816" cy="3970318"/>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b="1" dirty="0" smtClean="0">
                <a:latin typeface="Arial" pitchFamily="34" charset="0"/>
              </a:rPr>
              <a:t>Innengerätesteuerung durch Digital-/Analogsignale</a:t>
            </a:r>
          </a:p>
          <a:p>
            <a:endParaRPr lang="de-DE" dirty="0" smtClean="0">
              <a:latin typeface="Arial" pitchFamily="34" charset="0"/>
              <a:cs typeface="Arial" pitchFamily="34" charset="0"/>
            </a:endParaRPr>
          </a:p>
          <a:p>
            <a:endParaRPr lang="de-DE" sz="1200" dirty="0" smtClean="0">
              <a:latin typeface="Arial" pitchFamily="34" charset="0"/>
              <a:cs typeface="Arial" pitchFamily="34" charset="0"/>
            </a:endParaRPr>
          </a:p>
          <a:p>
            <a:endParaRPr lang="de-DE" dirty="0" smtClean="0">
              <a:latin typeface="Arial" pitchFamily="34" charset="0"/>
              <a:cs typeface="Arial" pitchFamily="34" charset="0"/>
            </a:endParaRPr>
          </a:p>
          <a:p>
            <a:r>
              <a:rPr lang="de-DE" b="1" dirty="0" smtClean="0">
                <a:solidFill>
                  <a:schemeClr val="accent1">
                    <a:lumMod val="75000"/>
                  </a:schemeClr>
                </a:solidFill>
                <a:latin typeface="Arial" pitchFamily="34" charset="0"/>
              </a:rPr>
              <a:t>Digitaler            </a:t>
            </a:r>
            <a:r>
              <a:rPr lang="en-US" b="1" dirty="0" smtClean="0">
                <a:solidFill>
                  <a:schemeClr val="accent1">
                    <a:lumMod val="75000"/>
                  </a:schemeClr>
                </a:solidFill>
                <a:latin typeface="Arial" pitchFamily="34" charset="0"/>
              </a:rPr>
              <a:t>					</a:t>
            </a:r>
            <a:r>
              <a:rPr lang="de-DE" b="1" dirty="0" smtClean="0">
                <a:solidFill>
                  <a:schemeClr val="accent1">
                    <a:lumMod val="75000"/>
                  </a:schemeClr>
                </a:solidFill>
                <a:latin typeface="Arial" pitchFamily="34" charset="0"/>
              </a:rPr>
              <a:t>Analoger</a:t>
            </a:r>
          </a:p>
          <a:p>
            <a:r>
              <a:rPr lang="de-DE" b="1" dirty="0" smtClean="0">
                <a:solidFill>
                  <a:schemeClr val="accent1">
                    <a:lumMod val="75000"/>
                  </a:schemeClr>
                </a:solidFill>
                <a:latin typeface="Arial" pitchFamily="34" charset="0"/>
              </a:rPr>
              <a:t>Eingang</a:t>
            </a:r>
            <a:r>
              <a:rPr lang="en-US" b="1" dirty="0" smtClean="0">
                <a:solidFill>
                  <a:schemeClr val="accent1">
                    <a:lumMod val="75000"/>
                  </a:schemeClr>
                </a:solidFill>
                <a:latin typeface="Arial" pitchFamily="34" charset="0"/>
              </a:rPr>
              <a:t>		</a:t>
            </a:r>
            <a:r>
              <a:rPr lang="de-DE" b="1" dirty="0" smtClean="0">
                <a:solidFill>
                  <a:schemeClr val="accent1">
                    <a:lumMod val="75000"/>
                  </a:schemeClr>
                </a:solidFill>
                <a:latin typeface="Arial" pitchFamily="34" charset="0"/>
              </a:rPr>
              <a:t>                      </a:t>
            </a:r>
            <a:r>
              <a:rPr lang="en-US" b="1" dirty="0" smtClean="0">
                <a:solidFill>
                  <a:schemeClr val="accent1">
                    <a:lumMod val="75000"/>
                  </a:schemeClr>
                </a:solidFill>
                <a:latin typeface="Arial" pitchFamily="34" charset="0"/>
              </a:rPr>
              <a:t>		</a:t>
            </a:r>
            <a:r>
              <a:rPr lang="de-DE" b="1" dirty="0" smtClean="0">
                <a:solidFill>
                  <a:schemeClr val="accent1">
                    <a:lumMod val="75000"/>
                  </a:schemeClr>
                </a:solidFill>
                <a:latin typeface="Arial" pitchFamily="34" charset="0"/>
              </a:rPr>
              <a:t>Eingang</a:t>
            </a: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r>
              <a:rPr lang="de-DE" dirty="0" smtClean="0">
                <a:solidFill>
                  <a:srgbClr val="C00000"/>
                </a:solidFill>
                <a:latin typeface="Arial" pitchFamily="34" charset="0"/>
              </a:rPr>
              <a:t>Digitaler</a:t>
            </a:r>
            <a:r>
              <a:rPr lang="en-US" dirty="0" smtClean="0">
                <a:solidFill>
                  <a:srgbClr val="C00000"/>
                </a:solidFill>
                <a:latin typeface="Arial" pitchFamily="34" charset="0"/>
              </a:rPr>
              <a:t>							</a:t>
            </a:r>
            <a:r>
              <a:rPr lang="de-DE" dirty="0" smtClean="0">
                <a:solidFill>
                  <a:srgbClr val="C00000"/>
                </a:solidFill>
                <a:latin typeface="Arial" pitchFamily="34" charset="0"/>
              </a:rPr>
              <a:t>Analoger</a:t>
            </a:r>
          </a:p>
          <a:p>
            <a:r>
              <a:rPr lang="de-DE" dirty="0" smtClean="0">
                <a:solidFill>
                  <a:srgbClr val="C00000"/>
                </a:solidFill>
                <a:latin typeface="Arial" pitchFamily="34" charset="0"/>
              </a:rPr>
              <a:t>Ausgang</a:t>
            </a:r>
            <a:r>
              <a:rPr dirty="0" smtClean="0"/>
              <a:t> </a:t>
            </a:r>
            <a:r>
              <a:rPr lang="en-US" dirty="0" smtClean="0"/>
              <a:t>						</a:t>
            </a:r>
            <a:r>
              <a:rPr lang="de-DE" dirty="0" smtClean="0">
                <a:solidFill>
                  <a:srgbClr val="C00000"/>
                </a:solidFill>
                <a:latin typeface="Arial" pitchFamily="34" charset="0"/>
              </a:rPr>
              <a:t>Ausgang</a:t>
            </a:r>
            <a:r>
              <a:rPr dirty="0" smtClean="0"/>
              <a:t> </a:t>
            </a:r>
          </a:p>
          <a:p>
            <a:endParaRPr lang="de-DE" dirty="0">
              <a:latin typeface="Arial" pitchFamily="34" charset="0"/>
              <a:cs typeface="Arial" pitchFamily="34" charset="0"/>
            </a:endParaRPr>
          </a:p>
        </p:txBody>
      </p:sp>
      <p:sp>
        <p:nvSpPr>
          <p:cNvPr id="5" name="Título 9"/>
          <p:cNvSpPr>
            <a:spLocks noGrp="1"/>
          </p:cNvSpPr>
          <p:nvPr>
            <p:ph type="title"/>
          </p:nvPr>
        </p:nvSpPr>
        <p:spPr/>
        <p:txBody>
          <a:bodyPr>
            <a:normAutofit/>
          </a:bodyPr>
          <a:lstStyle/>
          <a:p>
            <a:pPr marL="360000" indent="-360000" defTabSz="914400"/>
            <a:r>
              <a:rPr lang="de-DE" altLang="ja-JP" sz="1800" dirty="0" smtClean="0"/>
              <a:t>2.	Kontakte in externen Geräten</a:t>
            </a:r>
            <a:br>
              <a:rPr lang="de-DE" altLang="ja-JP" sz="1800" dirty="0" smtClean="0"/>
            </a:br>
            <a:r>
              <a:rPr lang="de-DE" altLang="ja-JP" sz="1800" dirty="0" smtClean="0">
                <a:solidFill>
                  <a:srgbClr val="FF0000"/>
                </a:solidFill>
                <a:sym typeface="Wingdings" pitchFamily="2" charset="2"/>
              </a:rPr>
              <a:t>CZ-CAPBC2</a:t>
            </a:r>
            <a:r>
              <a:rPr lang="de-DE" altLang="ja-JP" sz="1800" dirty="0" smtClean="0">
                <a:sym typeface="Wingdings" pitchFamily="2" charset="2"/>
              </a:rPr>
              <a:t> – Schnittstellenadapter für Innengeräte</a:t>
            </a:r>
            <a:endParaRPr lang="de-DE" altLang="ja-JP" sz="1800" dirty="0">
              <a:ea typeface="ヒラギノ角ゴ Pro W3" pitchFamily="28" charset="-128"/>
            </a:endParaRPr>
          </a:p>
        </p:txBody>
      </p:sp>
      <p:sp>
        <p:nvSpPr>
          <p:cNvPr id="25" name="CasellaDiTesto 24"/>
          <p:cNvSpPr txBox="1"/>
          <p:nvPr/>
        </p:nvSpPr>
        <p:spPr>
          <a:xfrm>
            <a:off x="2386747" y="2818252"/>
            <a:ext cx="2045203" cy="1169551"/>
          </a:xfrm>
          <a:prstGeom prst="rect">
            <a:avLst/>
          </a:prstGeom>
          <a:noFill/>
        </p:spPr>
        <p:txBody>
          <a:bodyPr wrap="square" rtlCol="0">
            <a:spAutoFit/>
          </a:bodyPr>
          <a:lstStyle/>
          <a:p>
            <a:r>
              <a:rPr lang="de-DE" sz="1400" dirty="0" smtClean="0"/>
              <a:t>EIN/AUS</a:t>
            </a:r>
          </a:p>
          <a:p>
            <a:r>
              <a:rPr lang="de-DE" sz="1400" dirty="0" smtClean="0"/>
              <a:t>Betriebsart</a:t>
            </a:r>
          </a:p>
          <a:p>
            <a:r>
              <a:rPr lang="de-DE" sz="1400" dirty="0" smtClean="0"/>
              <a:t>Ventilatorsteuerung</a:t>
            </a:r>
          </a:p>
          <a:p>
            <a:r>
              <a:rPr lang="de-DE" sz="1400" dirty="0" smtClean="0"/>
              <a:t>Thermostat EIN/AUS</a:t>
            </a:r>
          </a:p>
          <a:p>
            <a:r>
              <a:rPr lang="de-DE" sz="1400" dirty="0" smtClean="0"/>
              <a:t> FB-Sperre</a:t>
            </a:r>
            <a:endParaRPr lang="de-DE" sz="1400" dirty="0"/>
          </a:p>
        </p:txBody>
      </p:sp>
      <p:sp>
        <p:nvSpPr>
          <p:cNvPr id="26" name="CasellaDiTesto 25"/>
          <p:cNvSpPr txBox="1"/>
          <p:nvPr/>
        </p:nvSpPr>
        <p:spPr>
          <a:xfrm>
            <a:off x="2387118" y="5016398"/>
            <a:ext cx="1632942" cy="523220"/>
          </a:xfrm>
          <a:prstGeom prst="rect">
            <a:avLst/>
          </a:prstGeom>
          <a:noFill/>
        </p:spPr>
        <p:txBody>
          <a:bodyPr wrap="square" rtlCol="0">
            <a:spAutoFit/>
          </a:bodyPr>
          <a:lstStyle/>
          <a:p>
            <a:r>
              <a:rPr lang="de-DE" sz="1400" dirty="0" smtClean="0"/>
              <a:t>Betriebsstatus</a:t>
            </a:r>
          </a:p>
          <a:p>
            <a:r>
              <a:rPr lang="de-DE" sz="1400" dirty="0" smtClean="0"/>
              <a:t>Störung</a:t>
            </a:r>
            <a:endParaRPr lang="de-DE" sz="1400" dirty="0"/>
          </a:p>
        </p:txBody>
      </p:sp>
      <p:sp>
        <p:nvSpPr>
          <p:cNvPr id="33" name="Parentesi graffa aperta 32"/>
          <p:cNvSpPr/>
          <p:nvPr/>
        </p:nvSpPr>
        <p:spPr>
          <a:xfrm>
            <a:off x="2222882" y="2818252"/>
            <a:ext cx="164236" cy="116955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4" name="Parentesi graffa aperta 33"/>
          <p:cNvSpPr/>
          <p:nvPr/>
        </p:nvSpPr>
        <p:spPr>
          <a:xfrm>
            <a:off x="2222883" y="4941168"/>
            <a:ext cx="164236" cy="648072"/>
          </a:xfrm>
          <a:prstGeom prst="lef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9219" name="Picture 3"/>
          <p:cNvPicPr>
            <a:picLocks noChangeAspect="1" noChangeArrowheads="1"/>
          </p:cNvPicPr>
          <p:nvPr/>
        </p:nvPicPr>
        <p:blipFill>
          <a:blip r:embed="rId2" cstate="print"/>
          <a:srcRect/>
          <a:stretch>
            <a:fillRect/>
          </a:stretch>
        </p:blipFill>
        <p:spPr bwMode="auto">
          <a:xfrm>
            <a:off x="48618" y="1599595"/>
            <a:ext cx="850974" cy="461253"/>
          </a:xfrm>
          <a:prstGeom prst="rect">
            <a:avLst/>
          </a:prstGeom>
          <a:noFill/>
          <a:ln w="9525">
            <a:noFill/>
            <a:miter lim="800000"/>
            <a:headEnd/>
            <a:tailEnd/>
          </a:ln>
        </p:spPr>
      </p:pic>
      <p:sp>
        <p:nvSpPr>
          <p:cNvPr id="16" name="Parentesi graffa aperta 15"/>
          <p:cNvSpPr/>
          <p:nvPr/>
        </p:nvSpPr>
        <p:spPr>
          <a:xfrm>
            <a:off x="5724128" y="2805726"/>
            <a:ext cx="184610" cy="130117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7" name="Parentesi graffa aperta 16"/>
          <p:cNvSpPr/>
          <p:nvPr/>
        </p:nvSpPr>
        <p:spPr>
          <a:xfrm>
            <a:off x="5724128" y="5013176"/>
            <a:ext cx="172324" cy="648072"/>
          </a:xfrm>
          <a:prstGeom prst="lef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8" name="CasellaDiTesto 17"/>
          <p:cNvSpPr txBox="1"/>
          <p:nvPr/>
        </p:nvSpPr>
        <p:spPr>
          <a:xfrm>
            <a:off x="5908738" y="2734436"/>
            <a:ext cx="1800200" cy="1384995"/>
          </a:xfrm>
          <a:prstGeom prst="rect">
            <a:avLst/>
          </a:prstGeom>
          <a:noFill/>
        </p:spPr>
        <p:txBody>
          <a:bodyPr wrap="square" rtlCol="0">
            <a:spAutoFit/>
          </a:bodyPr>
          <a:lstStyle/>
          <a:p>
            <a:r>
              <a:rPr lang="de-DE" sz="1400" dirty="0" smtClean="0"/>
              <a:t>Solltemperatur-</a:t>
            </a:r>
            <a:br>
              <a:rPr lang="de-DE" sz="1400" dirty="0" smtClean="0"/>
            </a:br>
            <a:r>
              <a:rPr lang="de-DE" sz="1400" dirty="0" err="1" smtClean="0"/>
              <a:t>einstellung</a:t>
            </a:r>
            <a:r>
              <a:rPr lang="de-DE" sz="1400" dirty="0" smtClean="0"/>
              <a:t> / </a:t>
            </a:r>
            <a:br>
              <a:rPr lang="de-DE" sz="1400" dirty="0" smtClean="0"/>
            </a:br>
            <a:r>
              <a:rPr lang="de-DE" sz="1400" dirty="0" smtClean="0"/>
              <a:t>Leistungssteuerung</a:t>
            </a:r>
          </a:p>
          <a:p>
            <a:endParaRPr lang="de-DE" sz="1400" dirty="0" smtClean="0"/>
          </a:p>
          <a:p>
            <a:pPr marL="180975" indent="-180975">
              <a:buFont typeface="Arial" pitchFamily="34" charset="0"/>
              <a:buChar char="•"/>
            </a:pPr>
            <a:r>
              <a:rPr lang="de-DE" sz="1400" dirty="0" smtClean="0"/>
              <a:t>0 – 10 V</a:t>
            </a:r>
          </a:p>
          <a:p>
            <a:pPr marL="180975" indent="-180975">
              <a:buFont typeface="Arial" pitchFamily="34" charset="0"/>
              <a:buChar char="•"/>
            </a:pPr>
            <a:r>
              <a:rPr lang="de-DE" sz="1400" dirty="0" smtClean="0"/>
              <a:t>0 – 140 Ω</a:t>
            </a:r>
            <a:endParaRPr lang="de-DE" sz="1400" dirty="0"/>
          </a:p>
        </p:txBody>
      </p:sp>
      <p:sp>
        <p:nvSpPr>
          <p:cNvPr id="19" name="CasellaDiTesto 18"/>
          <p:cNvSpPr txBox="1"/>
          <p:nvPr/>
        </p:nvSpPr>
        <p:spPr>
          <a:xfrm>
            <a:off x="5895021" y="5080234"/>
            <a:ext cx="1584176" cy="523220"/>
          </a:xfrm>
          <a:prstGeom prst="rect">
            <a:avLst/>
          </a:prstGeom>
          <a:noFill/>
        </p:spPr>
        <p:txBody>
          <a:bodyPr wrap="square" rtlCol="0">
            <a:spAutoFit/>
          </a:bodyPr>
          <a:lstStyle/>
          <a:p>
            <a:r>
              <a:rPr lang="de-DE" sz="1400" dirty="0" smtClean="0"/>
              <a:t>Raumtemperatur</a:t>
            </a:r>
          </a:p>
          <a:p>
            <a:r>
              <a:rPr lang="de-DE" sz="1400" dirty="0" smtClean="0"/>
              <a:t>4 bis 20 mA</a:t>
            </a:r>
            <a:endParaRPr lang="de-DE" sz="1400" dirty="0"/>
          </a:p>
        </p:txBody>
      </p:sp>
      <p:sp>
        <p:nvSpPr>
          <p:cNvPr id="14" name="CasellaDiTesto 40"/>
          <p:cNvSpPr txBox="1"/>
          <p:nvPr/>
        </p:nvSpPr>
        <p:spPr>
          <a:xfrm>
            <a:off x="251520" y="1157696"/>
            <a:ext cx="849694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de-DE" dirty="0" smtClean="0">
                <a:solidFill>
                  <a:schemeClr val="tx1"/>
                </a:solidFill>
                <a:latin typeface="Arial" pitchFamily="34" charset="0"/>
              </a:rPr>
              <a:t>CZ-CAPBC2: Seriell-paralleler Schnittstellenadapter für Innengeräte (0 – 10 V)</a:t>
            </a:r>
            <a:endParaRPr lang="de-DE"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48618" y="1599595"/>
            <a:ext cx="850974" cy="461253"/>
          </a:xfrm>
          <a:prstGeom prst="rect">
            <a:avLst/>
          </a:prstGeom>
          <a:noFill/>
          <a:ln w="9525">
            <a:noFill/>
            <a:miter lim="800000"/>
            <a:headEnd/>
            <a:tailEnd/>
          </a:ln>
        </p:spPr>
      </p:pic>
      <p:sp>
        <p:nvSpPr>
          <p:cNvPr id="9" name="Text Box 3"/>
          <p:cNvSpPr txBox="1">
            <a:spLocks noChangeArrowheads="1"/>
          </p:cNvSpPr>
          <p:nvPr/>
        </p:nvSpPr>
        <p:spPr bwMode="auto">
          <a:xfrm>
            <a:off x="303213" y="2240693"/>
            <a:ext cx="8445251" cy="4139595"/>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normAutofit lnSpcReduction="10000"/>
          </a:bodyPr>
          <a:lstStyle/>
          <a:p>
            <a:pPr marL="342900" indent="-342900">
              <a:spcAft>
                <a:spcPts val="600"/>
              </a:spcAft>
              <a:buFont typeface="Wingdings" pitchFamily="2" charset="2"/>
              <a:buChar char="q"/>
            </a:pPr>
            <a:r>
              <a:rPr lang="de-DE" sz="1600" dirty="0" smtClean="0"/>
              <a:t>Steuerung und Überwachung eines einzelnen Innengeräts oder einer Gruppe von bis zu 8 Geräten</a:t>
            </a:r>
          </a:p>
          <a:p>
            <a:pPr marL="800100" lvl="1" indent="-342900">
              <a:spcAft>
                <a:spcPts val="600"/>
              </a:spcAft>
              <a:buFont typeface="Courier New" pitchFamily="49" charset="0"/>
              <a:buChar char="o"/>
            </a:pPr>
            <a:r>
              <a:rPr lang="de-DE" sz="1600" dirty="0" smtClean="0"/>
              <a:t>EIN/AUS </a:t>
            </a:r>
          </a:p>
          <a:p>
            <a:pPr marL="800100" lvl="1" indent="-342900">
              <a:spcAft>
                <a:spcPts val="600"/>
              </a:spcAft>
              <a:buFont typeface="Courier New" pitchFamily="49" charset="0"/>
              <a:buChar char="o"/>
            </a:pPr>
            <a:r>
              <a:rPr lang="de-DE" sz="1600" dirty="0" smtClean="0"/>
              <a:t>Digitale Eingänge </a:t>
            </a:r>
          </a:p>
          <a:p>
            <a:pPr marL="1257300" lvl="2" indent="-342900">
              <a:spcAft>
                <a:spcPts val="600"/>
              </a:spcAft>
              <a:buFont typeface="Wingdings" pitchFamily="2" charset="2"/>
              <a:buChar char="Ø"/>
            </a:pPr>
            <a:r>
              <a:rPr lang="de-DE" sz="1600" dirty="0" smtClean="0"/>
              <a:t>Ventilatordrehzahl</a:t>
            </a:r>
          </a:p>
          <a:p>
            <a:pPr marL="1257300" lvl="2" indent="-342900">
              <a:spcAft>
                <a:spcPts val="600"/>
              </a:spcAft>
              <a:buFont typeface="Wingdings" pitchFamily="2" charset="2"/>
              <a:buChar char="Ø"/>
            </a:pPr>
            <a:r>
              <a:rPr lang="de-DE" sz="1600" dirty="0" smtClean="0"/>
              <a:t>Sperre von Funktionen</a:t>
            </a:r>
          </a:p>
          <a:p>
            <a:pPr marL="1257300" lvl="2" indent="-342900">
              <a:spcAft>
                <a:spcPts val="600"/>
              </a:spcAft>
              <a:buFont typeface="Wingdings" pitchFamily="2" charset="2"/>
              <a:buChar char="Ø"/>
            </a:pPr>
            <a:r>
              <a:rPr lang="de-DE" sz="1600" dirty="0" smtClean="0"/>
              <a:t>Betriebsart</a:t>
            </a:r>
          </a:p>
          <a:p>
            <a:pPr marL="1257300" lvl="2" indent="-342900">
              <a:spcAft>
                <a:spcPts val="600"/>
              </a:spcAft>
              <a:buFont typeface="Wingdings" pitchFamily="2" charset="2"/>
              <a:buChar char="Ø"/>
            </a:pPr>
            <a:r>
              <a:rPr lang="de-DE" sz="1600" dirty="0" smtClean="0"/>
              <a:t>Thermostat EIN/AUS</a:t>
            </a:r>
          </a:p>
          <a:p>
            <a:pPr marL="800100" lvl="1" indent="-342900">
              <a:spcAft>
                <a:spcPts val="600"/>
              </a:spcAft>
              <a:buFont typeface="Courier New" pitchFamily="49" charset="0"/>
              <a:buChar char="o"/>
            </a:pPr>
            <a:r>
              <a:rPr lang="de-DE" sz="1600" dirty="0" smtClean="0"/>
              <a:t>Temperatureinstellung (analoger Eingang 0 – 10 V bzw. 0 – 140 Ω)</a:t>
            </a:r>
          </a:p>
          <a:p>
            <a:pPr marL="800100" lvl="1" indent="-342900">
              <a:spcAft>
                <a:spcPts val="600"/>
              </a:spcAft>
              <a:buFont typeface="Courier New" pitchFamily="49" charset="0"/>
              <a:buChar char="o"/>
            </a:pPr>
            <a:r>
              <a:rPr lang="de-DE" sz="1600" dirty="0" smtClean="0"/>
              <a:t>Leistungsregelung (analoger Eingang 0 – 10 V)</a:t>
            </a:r>
          </a:p>
          <a:p>
            <a:pPr marL="800100" lvl="1" indent="-342900">
              <a:spcAft>
                <a:spcPts val="600"/>
              </a:spcAft>
              <a:buFont typeface="Courier New" pitchFamily="49" charset="0"/>
              <a:buChar char="o"/>
            </a:pPr>
            <a:r>
              <a:rPr lang="de-DE" sz="1600" dirty="0" smtClean="0"/>
              <a:t>Überwachung: </a:t>
            </a:r>
          </a:p>
          <a:p>
            <a:pPr marL="1257300" lvl="2" indent="-342900">
              <a:spcAft>
                <a:spcPts val="600"/>
              </a:spcAft>
              <a:buFont typeface="Wingdings" pitchFamily="2" charset="2"/>
              <a:buChar char="v"/>
            </a:pPr>
            <a:r>
              <a:rPr lang="de-DE" sz="1600" dirty="0" smtClean="0"/>
              <a:t>Analoger Temperatur-Ausgang (4 – 20 mA)</a:t>
            </a:r>
          </a:p>
          <a:p>
            <a:pPr marL="1257300" lvl="2" indent="-342900">
              <a:spcAft>
                <a:spcPts val="600"/>
              </a:spcAft>
              <a:buFont typeface="Wingdings" pitchFamily="2" charset="2"/>
              <a:buChar char="v"/>
            </a:pPr>
            <a:r>
              <a:rPr lang="de-DE" sz="1600" dirty="0" smtClean="0"/>
              <a:t>Digitaler Ausgang Betriebsstatus und Alarmzustand</a:t>
            </a:r>
          </a:p>
          <a:p>
            <a:pPr marL="342900" indent="-342900">
              <a:spcAft>
                <a:spcPts val="600"/>
              </a:spcAft>
              <a:buFont typeface="Wingdings" pitchFamily="2" charset="2"/>
              <a:buChar char="q"/>
            </a:pPr>
            <a:r>
              <a:rPr lang="de-DE" sz="1600" dirty="0" smtClean="0"/>
              <a:t>Stromversorgung über Anschluss T10 des Innengeräts oder separat</a:t>
            </a:r>
            <a:endParaRPr lang="de-DE" sz="1600" dirty="0">
              <a:ea typeface="Geneva" pitchFamily="-31" charset="-128"/>
              <a:cs typeface="Arial" pitchFamily="34" charset="0"/>
            </a:endParaRPr>
          </a:p>
        </p:txBody>
      </p:sp>
      <p:sp>
        <p:nvSpPr>
          <p:cNvPr id="13" name="Título 9"/>
          <p:cNvSpPr>
            <a:spLocks noGrp="1"/>
          </p:cNvSpPr>
          <p:nvPr>
            <p:ph type="title"/>
          </p:nvPr>
        </p:nvSpPr>
        <p:spPr/>
        <p:txBody>
          <a:bodyPr>
            <a:normAutofit fontScale="90000"/>
          </a:bodyPr>
          <a:lstStyle/>
          <a:p>
            <a:pPr marL="360000" indent="-360000" defTabSz="914400"/>
            <a:r>
              <a:rPr lang="de-DE" altLang="ja-JP" sz="2000" dirty="0" smtClean="0"/>
              <a:t>2.	Kontakte in externen Geräten</a:t>
            </a:r>
            <a:br>
              <a:rPr lang="de-DE" altLang="ja-JP" sz="2000" dirty="0" smtClean="0"/>
            </a:br>
            <a:r>
              <a:rPr lang="de-DE" altLang="ja-JP" sz="2000" dirty="0" smtClean="0">
                <a:solidFill>
                  <a:srgbClr val="FF0000"/>
                </a:solidFill>
                <a:sym typeface="Wingdings" pitchFamily="2" charset="2"/>
              </a:rPr>
              <a:t>CZ-CAPBC2</a:t>
            </a:r>
            <a:r>
              <a:rPr lang="de-DE" altLang="ja-JP" sz="2000" dirty="0" smtClean="0">
                <a:sym typeface="Wingdings" pitchFamily="2" charset="2"/>
              </a:rPr>
              <a:t> – Schnittstellenadapter für Innengeräte</a:t>
            </a:r>
            <a:endParaRPr lang="de-DE" altLang="ja-JP" sz="2000" dirty="0">
              <a:ea typeface="ヒラギノ角ゴ Pro W3" pitchFamily="28" charset="-128"/>
            </a:endParaRPr>
          </a:p>
        </p:txBody>
      </p:sp>
      <p:sp>
        <p:nvSpPr>
          <p:cNvPr id="11" name="CasellaDiTesto 40"/>
          <p:cNvSpPr txBox="1"/>
          <p:nvPr/>
        </p:nvSpPr>
        <p:spPr>
          <a:xfrm>
            <a:off x="251520" y="1157696"/>
            <a:ext cx="849694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de-DE" dirty="0" smtClean="0">
                <a:solidFill>
                  <a:schemeClr val="tx1"/>
                </a:solidFill>
                <a:latin typeface="Arial" pitchFamily="34" charset="0"/>
              </a:rPr>
              <a:t>CZ-CAPBC2: Seriell-paralleler Schnittstellenadapter für Innengeräte (0 – 10 V)</a:t>
            </a:r>
            <a:endParaRPr lang="de-DE" dirty="0">
              <a:solidFill>
                <a:schemeClr val="tx1"/>
              </a:solidFill>
              <a:latin typeface="Arial" pitchFamily="34" charset="0"/>
              <a:cs typeface="Arial" pitchFamily="34" charset="0"/>
            </a:endParaRPr>
          </a:p>
        </p:txBody>
      </p:sp>
      <p:sp>
        <p:nvSpPr>
          <p:cNvPr id="10" name="AutoShape 9"/>
          <p:cNvSpPr>
            <a:spLocks noChangeArrowheads="1"/>
          </p:cNvSpPr>
          <p:nvPr/>
        </p:nvSpPr>
        <p:spPr bwMode="auto">
          <a:xfrm>
            <a:off x="5008604" y="2529015"/>
            <a:ext cx="3097428" cy="2071969"/>
          </a:xfrm>
          <a:prstGeom prst="irregularSeal1">
            <a:avLst/>
          </a:prstGeom>
          <a:solidFill>
            <a:srgbClr val="FFFC02"/>
          </a:solidFill>
          <a:ln w="9525" algn="ctr">
            <a:solidFill>
              <a:schemeClr val="tx1"/>
            </a:solidFill>
            <a:miter lim="800000"/>
            <a:headEnd/>
            <a:tailEnd/>
          </a:ln>
          <a:effectLst/>
        </p:spPr>
        <p:txBody>
          <a:bodyPr wrap="square" lIns="0" tIns="0" rIns="0" bIns="0" anchor="ctr"/>
          <a:lstStyle/>
          <a:p>
            <a:pPr algn="ctr"/>
            <a:r>
              <a:rPr lang="de-DE" sz="1400" b="1" dirty="0" smtClean="0">
                <a:solidFill>
                  <a:srgbClr val="FF0000"/>
                </a:solidFill>
              </a:rPr>
              <a:t>Neue Funktion: </a:t>
            </a:r>
            <a:br>
              <a:rPr lang="de-DE" sz="1400" b="1" dirty="0" smtClean="0">
                <a:solidFill>
                  <a:srgbClr val="FF0000"/>
                </a:solidFill>
              </a:rPr>
            </a:br>
            <a:r>
              <a:rPr lang="de-DE" sz="1400" b="1" dirty="0" smtClean="0">
                <a:solidFill>
                  <a:srgbClr val="FF0000"/>
                </a:solidFill>
              </a:rPr>
              <a:t>0–10-V-Signal zur Leistungsregelung</a:t>
            </a:r>
            <a:endParaRPr lang="de-DE" sz="1400" b="1" dirty="0">
              <a:solidFill>
                <a:srgbClr val="FF0000"/>
              </a:solidFill>
            </a:endParaRPr>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0557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marL="357188" indent="-357188" defTabSz="914400"/>
            <a:r>
              <a:rPr lang="de-DE" dirty="0"/>
              <a:t>1</a:t>
            </a:r>
            <a:r>
              <a:rPr lang="de-DE" dirty="0" smtClean="0"/>
              <a:t>.	Geräteeigene Kontakte</a:t>
            </a:r>
          </a:p>
        </p:txBody>
      </p:sp>
      <p:sp>
        <p:nvSpPr>
          <p:cNvPr id="632835" name="Rectangle 3"/>
          <p:cNvSpPr>
            <a:spLocks noGrp="1" noChangeArrowheads="1"/>
          </p:cNvSpPr>
          <p:nvPr>
            <p:ph type="body" idx="4294967295"/>
          </p:nvPr>
        </p:nvSpPr>
        <p:spPr>
          <a:xfrm>
            <a:off x="666426" y="2351088"/>
            <a:ext cx="7842573" cy="2208212"/>
          </a:xfrm>
        </p:spPr>
        <p:txBody>
          <a:bodyPr/>
          <a:lstStyle/>
          <a:p>
            <a:pPr marL="0" indent="0" algn="ctr"/>
            <a:r>
              <a:rPr lang="de-DE" sz="4400" dirty="0" smtClean="0"/>
              <a:t>Geräteeigene Kontakte</a:t>
            </a:r>
          </a:p>
        </p:txBody>
      </p:sp>
    </p:spTree>
    <p:extLst>
      <p:ext uri="{BB962C8B-B14F-4D97-AF65-F5344CB8AC3E}">
        <p14:creationId xmlns="" xmlns:p14="http://schemas.microsoft.com/office/powerpoint/2010/main" val="22071212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9"/>
          <p:cNvSpPr txBox="1"/>
          <p:nvPr/>
        </p:nvSpPr>
        <p:spPr>
          <a:xfrm>
            <a:off x="1798768" y="4923679"/>
            <a:ext cx="4106732" cy="943721"/>
          </a:xfrm>
          <a:prstGeom prst="rect">
            <a:avLst/>
          </a:prstGeom>
          <a:solidFill>
            <a:schemeClr val="bg1"/>
          </a:solidFill>
          <a:ln w="28575">
            <a:solidFill>
              <a:schemeClr val="tx1"/>
            </a:solidFill>
          </a:ln>
        </p:spPr>
        <p:txBody>
          <a:bodyPr wrap="square" lIns="36000" tIns="36000" rIns="36000" bIns="36000" rtlCol="0" anchor="t" anchorCtr="0">
            <a:noAutofit/>
          </a:bodyPr>
          <a:lstStyle/>
          <a:p>
            <a:r>
              <a:rPr lang="de-DE" sz="1400" smtClean="0"/>
              <a:t>Technische Daten zur Verkabelung</a:t>
            </a:r>
          </a:p>
          <a:p>
            <a:pPr>
              <a:tabLst>
                <a:tab pos="1162050" algn="l"/>
              </a:tabLst>
            </a:pPr>
            <a:r>
              <a:rPr lang="de-DE" sz="1400" smtClean="0"/>
              <a:t>Typ:	geschirmtes Kabel mit Vinylmantel</a:t>
            </a:r>
          </a:p>
          <a:p>
            <a:pPr>
              <a:tabLst>
                <a:tab pos="1162050" algn="l"/>
              </a:tabLst>
            </a:pPr>
            <a:r>
              <a:rPr lang="de-DE" sz="1400" smtClean="0"/>
              <a:t>Querschnitt:	0,5 bis 2,0 mm</a:t>
            </a:r>
            <a:r>
              <a:rPr lang="de-DE" sz="1400" baseline="30000" smtClean="0"/>
              <a:t>2</a:t>
            </a:r>
          </a:p>
          <a:p>
            <a:pPr>
              <a:tabLst>
                <a:tab pos="1162050" algn="l"/>
              </a:tabLst>
            </a:pPr>
            <a:r>
              <a:rPr lang="de-DE" sz="1400" smtClean="0"/>
              <a:t>Länge:	max. 100 m</a:t>
            </a:r>
          </a:p>
        </p:txBody>
      </p:sp>
      <p:sp>
        <p:nvSpPr>
          <p:cNvPr id="14" name="CasellaDiTesto 13"/>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rPr>
              <a:t>Anschlussvorgaben</a:t>
            </a:r>
            <a:endParaRPr lang="de-DE" dirty="0">
              <a:latin typeface="Arial" pitchFamily="34" charset="0"/>
              <a:cs typeface="Arial" pitchFamily="34" charset="0"/>
            </a:endParaRPr>
          </a:p>
        </p:txBody>
      </p:sp>
      <p:pic>
        <p:nvPicPr>
          <p:cNvPr id="2051" name="Picture 3"/>
          <p:cNvPicPr>
            <a:picLocks noChangeAspect="1" noChangeArrowheads="1"/>
          </p:cNvPicPr>
          <p:nvPr/>
        </p:nvPicPr>
        <p:blipFill>
          <a:blip r:embed="rId2" cstate="print"/>
          <a:srcRect/>
          <a:stretch>
            <a:fillRect/>
          </a:stretch>
        </p:blipFill>
        <p:spPr bwMode="auto">
          <a:xfrm>
            <a:off x="1798769" y="2132856"/>
            <a:ext cx="5543550" cy="2790825"/>
          </a:xfrm>
          <a:prstGeom prst="rect">
            <a:avLst/>
          </a:prstGeom>
          <a:noFill/>
          <a:ln w="9525">
            <a:noFill/>
            <a:miter lim="800000"/>
            <a:headEnd/>
            <a:tailEnd/>
          </a:ln>
        </p:spPr>
      </p:pic>
      <p:cxnSp>
        <p:nvCxnSpPr>
          <p:cNvPr id="24" name="Connettore 1 23"/>
          <p:cNvCxnSpPr/>
          <p:nvPr/>
        </p:nvCxnSpPr>
        <p:spPr>
          <a:xfrm flipH="1">
            <a:off x="2878889" y="4149080"/>
            <a:ext cx="1368152" cy="64807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Rettangolo 31"/>
          <p:cNvSpPr/>
          <p:nvPr/>
        </p:nvSpPr>
        <p:spPr>
          <a:xfrm>
            <a:off x="2916374" y="5596350"/>
            <a:ext cx="1169851" cy="252000"/>
          </a:xfrm>
          <a:prstGeom prst="rect">
            <a:avLst/>
          </a:prstGeom>
          <a:noFill/>
          <a:ln w="222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5" name="Picture 2"/>
          <p:cNvPicPr>
            <a:picLocks noChangeAspect="1" noChangeArrowheads="1"/>
          </p:cNvPicPr>
          <p:nvPr/>
        </p:nvPicPr>
        <p:blipFill>
          <a:blip r:embed="rId3" cstate="print"/>
          <a:srcRect/>
          <a:stretch>
            <a:fillRect/>
          </a:stretch>
        </p:blipFill>
        <p:spPr bwMode="auto">
          <a:xfrm>
            <a:off x="5687201" y="2060848"/>
            <a:ext cx="2341183" cy="288032"/>
          </a:xfrm>
          <a:prstGeom prst="rect">
            <a:avLst/>
          </a:prstGeom>
          <a:ln>
            <a:solidFill>
              <a:srgbClr val="92D050"/>
            </a:solidFill>
            <a:headEnd/>
            <a:tailEnd/>
          </a:ln>
        </p:spPr>
        <p:style>
          <a:lnRef idx="2">
            <a:schemeClr val="dk1"/>
          </a:lnRef>
          <a:fillRef idx="1">
            <a:schemeClr val="lt1"/>
          </a:fillRef>
          <a:effectRef idx="0">
            <a:schemeClr val="dk1"/>
          </a:effectRef>
          <a:fontRef idx="minor">
            <a:schemeClr val="dk1"/>
          </a:fontRef>
        </p:style>
      </p:pic>
      <p:cxnSp>
        <p:nvCxnSpPr>
          <p:cNvPr id="36" name="Connettore 2 35"/>
          <p:cNvCxnSpPr>
            <a:stCxn id="35" idx="1"/>
          </p:cNvCxnSpPr>
          <p:nvPr/>
        </p:nvCxnSpPr>
        <p:spPr>
          <a:xfrm flipH="1">
            <a:off x="4535041" y="2204864"/>
            <a:ext cx="1152160" cy="648071"/>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sp>
        <p:nvSpPr>
          <p:cNvPr id="11" name="Título 9"/>
          <p:cNvSpPr>
            <a:spLocks noGrp="1"/>
          </p:cNvSpPr>
          <p:nvPr>
            <p:ph type="title"/>
          </p:nvPr>
        </p:nvSpPr>
        <p:spPr/>
        <p:txBody>
          <a:bodyPr>
            <a:normAutofit/>
          </a:bodyPr>
          <a:lstStyle/>
          <a:p>
            <a:pPr marL="360000" indent="-360000" defTabSz="914400"/>
            <a:r>
              <a:rPr lang="de-DE" altLang="ja-JP" sz="1800" dirty="0" smtClean="0"/>
              <a:t>2.	Kontakte in externen Geräten</a:t>
            </a:r>
            <a:br>
              <a:rPr lang="de-DE" altLang="ja-JP" sz="1800" dirty="0" smtClean="0"/>
            </a:br>
            <a:r>
              <a:rPr lang="de-DE" altLang="ja-JP" sz="1800" dirty="0" smtClean="0">
                <a:solidFill>
                  <a:srgbClr val="FF0000"/>
                </a:solidFill>
                <a:sym typeface="Wingdings" pitchFamily="2" charset="2"/>
              </a:rPr>
              <a:t>CZ-CAPBC2</a:t>
            </a:r>
            <a:r>
              <a:rPr lang="de-DE" altLang="ja-JP" sz="1800" dirty="0" smtClean="0">
                <a:sym typeface="Wingdings" pitchFamily="2" charset="2"/>
              </a:rPr>
              <a:t> – Schnittstellenadapter für Innengeräte</a:t>
            </a:r>
            <a:endParaRPr lang="de-DE" altLang="ja-JP" sz="1800" dirty="0"/>
          </a:p>
        </p:txBody>
      </p:sp>
      <p:sp>
        <p:nvSpPr>
          <p:cNvPr id="10" name="Textfeld 9"/>
          <p:cNvSpPr txBox="1"/>
          <p:nvPr/>
        </p:nvSpPr>
        <p:spPr>
          <a:xfrm rot="5400000">
            <a:off x="1390924" y="3250923"/>
            <a:ext cx="1535770" cy="153888"/>
          </a:xfrm>
          <a:prstGeom prst="rect">
            <a:avLst/>
          </a:prstGeom>
          <a:solidFill>
            <a:schemeClr val="bg1"/>
          </a:solidFill>
        </p:spPr>
        <p:txBody>
          <a:bodyPr wrap="square" lIns="0" tIns="0" rIns="0" bIns="0" rtlCol="0" anchor="ctr" anchorCtr="0">
            <a:spAutoFit/>
          </a:bodyPr>
          <a:lstStyle/>
          <a:p>
            <a:pPr algn="ctr"/>
            <a:r>
              <a:rPr lang="de-DE" sz="1000" smtClean="0"/>
              <a:t>Externe Steuereinrichtung</a:t>
            </a:r>
            <a:endParaRPr lang="de-DE" sz="1000"/>
          </a:p>
        </p:txBody>
      </p:sp>
      <p:sp>
        <p:nvSpPr>
          <p:cNvPr id="12" name="Textfeld 11"/>
          <p:cNvSpPr txBox="1"/>
          <p:nvPr/>
        </p:nvSpPr>
        <p:spPr>
          <a:xfrm>
            <a:off x="5714300" y="2084663"/>
            <a:ext cx="2314083" cy="235350"/>
          </a:xfrm>
          <a:prstGeom prst="rect">
            <a:avLst/>
          </a:prstGeom>
          <a:solidFill>
            <a:schemeClr val="bg1"/>
          </a:solidFill>
        </p:spPr>
        <p:txBody>
          <a:bodyPr wrap="square" lIns="0" tIns="0" rIns="0" bIns="0" rtlCol="0" anchor="ctr" anchorCtr="0">
            <a:noAutofit/>
          </a:bodyPr>
          <a:lstStyle/>
          <a:p>
            <a:pPr algn="ctr"/>
            <a:r>
              <a:rPr lang="de-DE" sz="1000" smtClean="0"/>
              <a:t>Geschirmtes Kabel verwenden!</a:t>
            </a:r>
            <a:endParaRPr lang="de-DE" sz="1000"/>
          </a:p>
        </p:txBody>
      </p:sp>
      <p:sp>
        <p:nvSpPr>
          <p:cNvPr id="13" name="Textfeld 12"/>
          <p:cNvSpPr txBox="1"/>
          <p:nvPr/>
        </p:nvSpPr>
        <p:spPr>
          <a:xfrm>
            <a:off x="2405064" y="2118047"/>
            <a:ext cx="1952624" cy="461665"/>
          </a:xfrm>
          <a:prstGeom prst="rect">
            <a:avLst/>
          </a:prstGeom>
          <a:solidFill>
            <a:schemeClr val="bg1"/>
          </a:solidFill>
        </p:spPr>
        <p:txBody>
          <a:bodyPr wrap="square" lIns="0" tIns="0" rIns="0" bIns="0" rtlCol="0" anchor="ctr" anchorCtr="0">
            <a:spAutoFit/>
          </a:bodyPr>
          <a:lstStyle/>
          <a:p>
            <a:pPr algn="ctr"/>
            <a:r>
              <a:rPr lang="de-DE" sz="1000" smtClean="0"/>
              <a:t>Seriell-parallele Schnittstelleneinheit für Innengeräte</a:t>
            </a:r>
            <a:endParaRPr lang="de-DE" sz="1000"/>
          </a:p>
        </p:txBody>
      </p:sp>
      <p:sp>
        <p:nvSpPr>
          <p:cNvPr id="15" name="Textfeld 14"/>
          <p:cNvSpPr txBox="1"/>
          <p:nvPr/>
        </p:nvSpPr>
        <p:spPr>
          <a:xfrm>
            <a:off x="5905500" y="2432780"/>
            <a:ext cx="1228725" cy="137406"/>
          </a:xfrm>
          <a:prstGeom prst="rect">
            <a:avLst/>
          </a:prstGeom>
          <a:solidFill>
            <a:schemeClr val="bg1"/>
          </a:solidFill>
        </p:spPr>
        <p:txBody>
          <a:bodyPr wrap="square" lIns="0" tIns="0" rIns="0" bIns="0" rtlCol="0" anchor="ctr" anchorCtr="0">
            <a:noAutofit/>
          </a:bodyPr>
          <a:lstStyle/>
          <a:p>
            <a:pPr algn="ctr"/>
            <a:r>
              <a:rPr lang="de-DE" sz="1000" smtClean="0"/>
              <a:t>Innengerät</a:t>
            </a:r>
            <a:endParaRPr lang="de-DE" sz="1000"/>
          </a:p>
        </p:txBody>
      </p:sp>
      <p:sp>
        <p:nvSpPr>
          <p:cNvPr id="17" name="Textfeld 16"/>
          <p:cNvSpPr txBox="1"/>
          <p:nvPr/>
        </p:nvSpPr>
        <p:spPr>
          <a:xfrm>
            <a:off x="6196017" y="3419475"/>
            <a:ext cx="881057" cy="338138"/>
          </a:xfrm>
          <a:prstGeom prst="rect">
            <a:avLst/>
          </a:prstGeom>
          <a:solidFill>
            <a:schemeClr val="bg1"/>
          </a:solidFill>
        </p:spPr>
        <p:txBody>
          <a:bodyPr wrap="square" lIns="0" tIns="0" rIns="0" bIns="0" rtlCol="0" anchor="ctr" anchorCtr="0">
            <a:noAutofit/>
          </a:bodyPr>
          <a:lstStyle/>
          <a:p>
            <a:r>
              <a:rPr lang="de-DE" sz="1000" smtClean="0"/>
              <a:t>Klemme für </a:t>
            </a:r>
            <a:br>
              <a:rPr lang="de-DE" sz="1000" smtClean="0"/>
            </a:br>
            <a:r>
              <a:rPr lang="de-DE" sz="1000" smtClean="0"/>
              <a:t>FB-Kabel</a:t>
            </a:r>
          </a:p>
        </p:txBody>
      </p:sp>
      <p:sp>
        <p:nvSpPr>
          <p:cNvPr id="18" name="Textfeld 17"/>
          <p:cNvSpPr txBox="1"/>
          <p:nvPr/>
        </p:nvSpPr>
        <p:spPr>
          <a:xfrm>
            <a:off x="4956571" y="4654983"/>
            <a:ext cx="1228725" cy="137406"/>
          </a:xfrm>
          <a:prstGeom prst="rect">
            <a:avLst/>
          </a:prstGeom>
          <a:solidFill>
            <a:schemeClr val="bg1"/>
          </a:solidFill>
        </p:spPr>
        <p:txBody>
          <a:bodyPr wrap="square" lIns="0" tIns="0" rIns="0" bIns="0" rtlCol="0" anchor="ctr" anchorCtr="0">
            <a:noAutofit/>
          </a:bodyPr>
          <a:lstStyle/>
          <a:p>
            <a:pPr algn="ctr"/>
            <a:r>
              <a:rPr lang="de-DE" sz="1000" smtClean="0"/>
              <a:t>Fernbedienung</a:t>
            </a:r>
          </a:p>
        </p:txBody>
      </p:sp>
      <p:sp>
        <p:nvSpPr>
          <p:cNvPr id="16" name="Textfeld 15"/>
          <p:cNvSpPr txBox="1"/>
          <p:nvPr/>
        </p:nvSpPr>
        <p:spPr>
          <a:xfrm>
            <a:off x="6196017" y="2957511"/>
            <a:ext cx="777479" cy="137406"/>
          </a:xfrm>
          <a:prstGeom prst="rect">
            <a:avLst/>
          </a:prstGeom>
          <a:solidFill>
            <a:schemeClr val="bg1"/>
          </a:solidFill>
        </p:spPr>
        <p:txBody>
          <a:bodyPr wrap="square" lIns="0" tIns="0" rIns="0" bIns="0" rtlCol="0" anchor="ctr" anchorCtr="0">
            <a:noAutofit/>
          </a:bodyPr>
          <a:lstStyle/>
          <a:p>
            <a:r>
              <a:rPr lang="de-DE" sz="1000" smtClean="0"/>
              <a:t>Klemme T10</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0000" indent="-360000" defTabSz="914400"/>
            <a:r>
              <a:rPr lang="de-DE" altLang="ja-JP" sz="1800" dirty="0" smtClean="0"/>
              <a:t>2.	Kontakte in externen Geräten</a:t>
            </a:r>
            <a:br>
              <a:rPr lang="de-DE" altLang="ja-JP" sz="1800" dirty="0" smtClean="0"/>
            </a:br>
            <a:r>
              <a:rPr lang="de-DE" altLang="ja-JP" sz="1800" dirty="0" smtClean="0">
                <a:solidFill>
                  <a:srgbClr val="FF0000"/>
                </a:solidFill>
                <a:sym typeface="Wingdings" pitchFamily="2" charset="2"/>
              </a:rPr>
              <a:t>CZ-CAPBC2</a:t>
            </a:r>
            <a:r>
              <a:rPr lang="de-DE" altLang="ja-JP" sz="1800" dirty="0" smtClean="0">
                <a:sym typeface="Wingdings" pitchFamily="2" charset="2"/>
              </a:rPr>
              <a:t> – Schnittstellenadapter für Innengeräte</a:t>
            </a:r>
            <a:endParaRPr lang="de-DE" altLang="ja-JP" sz="1800" dirty="0"/>
          </a:p>
        </p:txBody>
      </p:sp>
      <p:sp>
        <p:nvSpPr>
          <p:cNvPr id="14" name="CasellaDiTesto 13"/>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Anschlussdetails</a:t>
            </a:r>
            <a:endParaRPr lang="de-DE" dirty="0">
              <a:latin typeface="Arial" pitchFamily="34" charset="0"/>
              <a:cs typeface="Arial"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251520" y="1700808"/>
            <a:ext cx="8712000" cy="4211647"/>
          </a:xfrm>
          <a:prstGeom prst="rect">
            <a:avLst/>
          </a:prstGeom>
          <a:noFill/>
          <a:ln w="9525">
            <a:noFill/>
            <a:miter lim="800000"/>
            <a:headEnd/>
            <a:tailEnd/>
          </a:ln>
        </p:spPr>
      </p:pic>
      <p:sp>
        <p:nvSpPr>
          <p:cNvPr id="8" name="Rettangolo 7"/>
          <p:cNvSpPr/>
          <p:nvPr/>
        </p:nvSpPr>
        <p:spPr>
          <a:xfrm>
            <a:off x="1763688" y="2996952"/>
            <a:ext cx="180000" cy="180000"/>
          </a:xfrm>
          <a:prstGeom prst="rect">
            <a:avLst/>
          </a:prstGeom>
          <a:noFill/>
          <a:ln w="222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ttangolo 8"/>
          <p:cNvSpPr/>
          <p:nvPr/>
        </p:nvSpPr>
        <p:spPr>
          <a:xfrm>
            <a:off x="1763688" y="2780928"/>
            <a:ext cx="180000" cy="180000"/>
          </a:xfrm>
          <a:prstGeom prst="rect">
            <a:avLst/>
          </a:prstGeom>
          <a:noFill/>
          <a:ln w="22225">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Rettangolo 10"/>
          <p:cNvSpPr/>
          <p:nvPr/>
        </p:nvSpPr>
        <p:spPr>
          <a:xfrm>
            <a:off x="1799712" y="5301208"/>
            <a:ext cx="180000" cy="180000"/>
          </a:xfrm>
          <a:prstGeom prst="rect">
            <a:avLst/>
          </a:prstGeom>
          <a:noFill/>
          <a:ln w="222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ttangolo 11"/>
          <p:cNvSpPr/>
          <p:nvPr/>
        </p:nvSpPr>
        <p:spPr>
          <a:xfrm>
            <a:off x="2267744" y="5301208"/>
            <a:ext cx="180000" cy="180000"/>
          </a:xfrm>
          <a:prstGeom prst="rect">
            <a:avLst/>
          </a:prstGeom>
          <a:noFill/>
          <a:ln w="22225">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0" name="Picture 6"/>
          <p:cNvPicPr>
            <a:picLocks noChangeAspect="1" noChangeArrowheads="1"/>
          </p:cNvPicPr>
          <p:nvPr/>
        </p:nvPicPr>
        <p:blipFill>
          <a:blip r:embed="rId3" cstate="print"/>
          <a:srcRect/>
          <a:stretch>
            <a:fillRect/>
          </a:stretch>
        </p:blipFill>
        <p:spPr bwMode="auto">
          <a:xfrm>
            <a:off x="5868144" y="1916832"/>
            <a:ext cx="2087562" cy="2019300"/>
          </a:xfrm>
          <a:prstGeom prst="rect">
            <a:avLst/>
          </a:prstGeom>
          <a:noFill/>
          <a:ln w="9525" algn="ctr">
            <a:noFill/>
            <a:miter lim="800000"/>
            <a:headEnd/>
            <a:tailEnd/>
          </a:ln>
          <a:effectLst/>
        </p:spPr>
      </p:pic>
      <p:sp>
        <p:nvSpPr>
          <p:cNvPr id="15" name="Textfeld 14"/>
          <p:cNvSpPr txBox="1"/>
          <p:nvPr/>
        </p:nvSpPr>
        <p:spPr>
          <a:xfrm>
            <a:off x="226217" y="1774468"/>
            <a:ext cx="2745583" cy="406757"/>
          </a:xfrm>
          <a:prstGeom prst="rect">
            <a:avLst/>
          </a:prstGeom>
          <a:solidFill>
            <a:schemeClr val="bg1"/>
          </a:solidFill>
          <a:ln w="19050">
            <a:solidFill>
              <a:schemeClr val="tx1"/>
            </a:solidFill>
          </a:ln>
        </p:spPr>
        <p:txBody>
          <a:bodyPr wrap="square" lIns="0" tIns="0" rIns="0" bIns="0" rtlCol="0" anchor="ctr" anchorCtr="0">
            <a:noAutofit/>
          </a:bodyPr>
          <a:lstStyle/>
          <a:p>
            <a:pPr algn="ctr"/>
            <a:r>
              <a:rPr lang="de-DE" sz="1000" smtClean="0"/>
              <a:t>Anschluss an Panasonic Geräte bzw. Sanyo-Geräte ab Modellgeneration 4</a:t>
            </a:r>
          </a:p>
        </p:txBody>
      </p:sp>
      <p:sp>
        <p:nvSpPr>
          <p:cNvPr id="16" name="Textfeld 15"/>
          <p:cNvSpPr txBox="1"/>
          <p:nvPr/>
        </p:nvSpPr>
        <p:spPr>
          <a:xfrm>
            <a:off x="723900" y="2270893"/>
            <a:ext cx="1543844" cy="307777"/>
          </a:xfrm>
          <a:prstGeom prst="rect">
            <a:avLst/>
          </a:prstGeom>
          <a:solidFill>
            <a:schemeClr val="bg1"/>
          </a:solidFill>
        </p:spPr>
        <p:txBody>
          <a:bodyPr wrap="square" lIns="0" tIns="0" rIns="0" bIns="0" rtlCol="0" anchor="ctr" anchorCtr="0">
            <a:noAutofit/>
          </a:bodyPr>
          <a:lstStyle/>
          <a:p>
            <a:pPr algn="ctr"/>
            <a:r>
              <a:rPr lang="de-DE" sz="900" smtClean="0"/>
              <a:t>Seriell-parallele Schnitt-stelleneinheit für Innengeräte</a:t>
            </a:r>
            <a:endParaRPr lang="de-DE" sz="900"/>
          </a:p>
        </p:txBody>
      </p:sp>
      <p:sp>
        <p:nvSpPr>
          <p:cNvPr id="17" name="Textfeld 16"/>
          <p:cNvSpPr txBox="1"/>
          <p:nvPr/>
        </p:nvSpPr>
        <p:spPr>
          <a:xfrm>
            <a:off x="2376307" y="2200277"/>
            <a:ext cx="857434" cy="449573"/>
          </a:xfrm>
          <a:prstGeom prst="rect">
            <a:avLst/>
          </a:prstGeom>
          <a:solidFill>
            <a:schemeClr val="bg1"/>
          </a:solidFill>
        </p:spPr>
        <p:txBody>
          <a:bodyPr wrap="square" lIns="0" tIns="0" rIns="0" bIns="0" rtlCol="0" anchor="b" anchorCtr="0">
            <a:noAutofit/>
          </a:bodyPr>
          <a:lstStyle/>
          <a:p>
            <a:r>
              <a:rPr lang="de-DE" sz="900" smtClean="0"/>
              <a:t>Kabelverbinder (Zubehör (4))</a:t>
            </a:r>
          </a:p>
        </p:txBody>
      </p:sp>
      <p:sp>
        <p:nvSpPr>
          <p:cNvPr id="19" name="Textfeld 18"/>
          <p:cNvSpPr txBox="1"/>
          <p:nvPr/>
        </p:nvSpPr>
        <p:spPr>
          <a:xfrm>
            <a:off x="3067050" y="1870843"/>
            <a:ext cx="838203" cy="438150"/>
          </a:xfrm>
          <a:prstGeom prst="rect">
            <a:avLst/>
          </a:prstGeom>
          <a:solidFill>
            <a:schemeClr val="bg1"/>
          </a:solidFill>
        </p:spPr>
        <p:txBody>
          <a:bodyPr wrap="square" lIns="0" tIns="0" rIns="0" bIns="0" rtlCol="0" anchor="ctr" anchorCtr="0">
            <a:noAutofit/>
          </a:bodyPr>
          <a:lstStyle/>
          <a:p>
            <a:pPr algn="ctr"/>
            <a:r>
              <a:rPr lang="de-DE" sz="1000" smtClean="0"/>
              <a:t>(Zubehör (1)) </a:t>
            </a:r>
            <a:br>
              <a:rPr lang="de-DE" sz="1000" smtClean="0"/>
            </a:br>
            <a:r>
              <a:rPr lang="de-DE" sz="1000" smtClean="0"/>
              <a:t>+: weiß, </a:t>
            </a:r>
            <a:br>
              <a:rPr lang="de-DE" sz="1000" smtClean="0"/>
            </a:br>
            <a:r>
              <a:rPr lang="de-DE" sz="1000" smtClean="0"/>
              <a:t>–: schwarz</a:t>
            </a:r>
          </a:p>
        </p:txBody>
      </p:sp>
      <p:sp>
        <p:nvSpPr>
          <p:cNvPr id="20" name="Textfeld 19"/>
          <p:cNvSpPr txBox="1"/>
          <p:nvPr/>
        </p:nvSpPr>
        <p:spPr>
          <a:xfrm>
            <a:off x="3621884" y="2447925"/>
            <a:ext cx="859630" cy="199447"/>
          </a:xfrm>
          <a:prstGeom prst="rect">
            <a:avLst/>
          </a:prstGeom>
          <a:solidFill>
            <a:schemeClr val="bg1"/>
          </a:solidFill>
        </p:spPr>
        <p:txBody>
          <a:bodyPr wrap="square" lIns="0" tIns="0" rIns="0" bIns="0" rtlCol="0" anchor="ctr" anchorCtr="0">
            <a:noAutofit/>
          </a:bodyPr>
          <a:lstStyle/>
          <a:p>
            <a:r>
              <a:rPr lang="de-DE" sz="1000" smtClean="0"/>
              <a:t>Innengerät</a:t>
            </a:r>
            <a:endParaRPr lang="de-DE" sz="1000"/>
          </a:p>
        </p:txBody>
      </p:sp>
      <p:sp>
        <p:nvSpPr>
          <p:cNvPr id="21" name="Textfeld 20"/>
          <p:cNvSpPr txBox="1"/>
          <p:nvPr/>
        </p:nvSpPr>
        <p:spPr>
          <a:xfrm>
            <a:off x="3867150" y="2896983"/>
            <a:ext cx="604838" cy="137406"/>
          </a:xfrm>
          <a:prstGeom prst="rect">
            <a:avLst/>
          </a:prstGeom>
          <a:solidFill>
            <a:schemeClr val="bg1"/>
          </a:solidFill>
        </p:spPr>
        <p:txBody>
          <a:bodyPr wrap="square" lIns="0" tIns="0" rIns="0" bIns="0" rtlCol="0" anchor="ctr" anchorCtr="0">
            <a:noAutofit/>
          </a:bodyPr>
          <a:lstStyle/>
          <a:p>
            <a:r>
              <a:rPr lang="de-DE" sz="800" smtClean="0"/>
              <a:t>Klemme T10</a:t>
            </a:r>
          </a:p>
        </p:txBody>
      </p:sp>
      <p:sp>
        <p:nvSpPr>
          <p:cNvPr id="22" name="Textfeld 21"/>
          <p:cNvSpPr txBox="1"/>
          <p:nvPr/>
        </p:nvSpPr>
        <p:spPr>
          <a:xfrm>
            <a:off x="2731293" y="4308035"/>
            <a:ext cx="1228725" cy="137406"/>
          </a:xfrm>
          <a:prstGeom prst="rect">
            <a:avLst/>
          </a:prstGeom>
          <a:solidFill>
            <a:schemeClr val="bg1"/>
          </a:solidFill>
        </p:spPr>
        <p:txBody>
          <a:bodyPr wrap="square" lIns="0" tIns="0" rIns="0" bIns="0" rtlCol="0" anchor="ctr" anchorCtr="0">
            <a:noAutofit/>
          </a:bodyPr>
          <a:lstStyle/>
          <a:p>
            <a:pPr algn="ctr"/>
            <a:r>
              <a:rPr lang="de-DE" sz="900" smtClean="0"/>
              <a:t>Fernbedienung</a:t>
            </a:r>
          </a:p>
        </p:txBody>
      </p:sp>
      <p:sp>
        <p:nvSpPr>
          <p:cNvPr id="23" name="Textfeld 22"/>
          <p:cNvSpPr txBox="1"/>
          <p:nvPr/>
        </p:nvSpPr>
        <p:spPr>
          <a:xfrm rot="5400000">
            <a:off x="-99684" y="3072506"/>
            <a:ext cx="1226569" cy="276999"/>
          </a:xfrm>
          <a:prstGeom prst="rect">
            <a:avLst/>
          </a:prstGeom>
          <a:solidFill>
            <a:schemeClr val="bg1"/>
          </a:solidFill>
          <a:ln>
            <a:solidFill>
              <a:schemeClr val="bg1"/>
            </a:solidFill>
          </a:ln>
        </p:spPr>
        <p:txBody>
          <a:bodyPr wrap="square" lIns="0" tIns="0" rIns="0" bIns="0" rtlCol="0" anchor="ctr" anchorCtr="0">
            <a:spAutoFit/>
          </a:bodyPr>
          <a:lstStyle/>
          <a:p>
            <a:pPr algn="ctr"/>
            <a:r>
              <a:rPr lang="de-DE" sz="900" smtClean="0"/>
              <a:t>Externe Steuer-einrichtung</a:t>
            </a:r>
            <a:endParaRPr lang="de-DE" sz="900"/>
          </a:p>
        </p:txBody>
      </p:sp>
      <p:sp>
        <p:nvSpPr>
          <p:cNvPr id="24" name="Textfeld 23"/>
          <p:cNvSpPr txBox="1"/>
          <p:nvPr/>
        </p:nvSpPr>
        <p:spPr>
          <a:xfrm>
            <a:off x="4089796" y="1916832"/>
            <a:ext cx="1228725" cy="354061"/>
          </a:xfrm>
          <a:prstGeom prst="rect">
            <a:avLst/>
          </a:prstGeom>
          <a:solidFill>
            <a:schemeClr val="bg1"/>
          </a:solidFill>
        </p:spPr>
        <p:txBody>
          <a:bodyPr wrap="square" lIns="0" tIns="0" rIns="0" bIns="0" rtlCol="0" anchor="ctr" anchorCtr="0">
            <a:noAutofit/>
          </a:bodyPr>
          <a:lstStyle/>
          <a:p>
            <a:pPr algn="ctr"/>
            <a:r>
              <a:rPr lang="de-DE" sz="900" smtClean="0"/>
              <a:t>Spannungsversorgung unbedingt trennen!</a:t>
            </a:r>
          </a:p>
        </p:txBody>
      </p:sp>
      <p:sp>
        <p:nvSpPr>
          <p:cNvPr id="25" name="Textfeld 24"/>
          <p:cNvSpPr txBox="1"/>
          <p:nvPr/>
        </p:nvSpPr>
        <p:spPr>
          <a:xfrm>
            <a:off x="3905253" y="3884175"/>
            <a:ext cx="1416845" cy="423860"/>
          </a:xfrm>
          <a:prstGeom prst="rect">
            <a:avLst/>
          </a:prstGeom>
          <a:solidFill>
            <a:schemeClr val="bg1"/>
          </a:solidFill>
        </p:spPr>
        <p:txBody>
          <a:bodyPr wrap="square" lIns="0" tIns="0" rIns="0" bIns="0" rtlCol="0" anchor="ctr" anchorCtr="0">
            <a:noAutofit/>
          </a:bodyPr>
          <a:lstStyle/>
          <a:p>
            <a:pPr algn="ctr"/>
            <a:r>
              <a:rPr lang="de-DE" sz="900" smtClean="0"/>
              <a:t>Erdungsklemme </a:t>
            </a:r>
            <a:br>
              <a:rPr lang="de-DE" sz="900" smtClean="0"/>
            </a:br>
            <a:r>
              <a:rPr lang="de-DE" sz="900" smtClean="0"/>
              <a:t>für T10-Kabel </a:t>
            </a:r>
            <a:br>
              <a:rPr lang="de-DE" sz="900" smtClean="0"/>
            </a:br>
            <a:r>
              <a:rPr lang="de-DE" sz="900" smtClean="0"/>
              <a:t>(Zubehör (6))</a:t>
            </a:r>
          </a:p>
        </p:txBody>
      </p:sp>
      <p:sp>
        <p:nvSpPr>
          <p:cNvPr id="26" name="Textfeld 25"/>
          <p:cNvSpPr txBox="1"/>
          <p:nvPr/>
        </p:nvSpPr>
        <p:spPr>
          <a:xfrm>
            <a:off x="1799712" y="3936132"/>
            <a:ext cx="966200" cy="409575"/>
          </a:xfrm>
          <a:prstGeom prst="rect">
            <a:avLst/>
          </a:prstGeom>
          <a:solidFill>
            <a:schemeClr val="bg1"/>
          </a:solidFill>
        </p:spPr>
        <p:txBody>
          <a:bodyPr wrap="square" lIns="0" tIns="0" rIns="0" bIns="0" rtlCol="0" anchor="ctr" anchorCtr="0">
            <a:noAutofit/>
          </a:bodyPr>
          <a:lstStyle/>
          <a:p>
            <a:pPr algn="ctr"/>
            <a:r>
              <a:rPr lang="de-DE" sz="900" smtClean="0"/>
              <a:t>Anordnung an </a:t>
            </a:r>
            <a:br>
              <a:rPr lang="de-DE" sz="900" smtClean="0"/>
            </a:br>
            <a:r>
              <a:rPr lang="de-DE" sz="900" smtClean="0"/>
              <a:t>den externen Anschlüssen</a:t>
            </a:r>
          </a:p>
        </p:txBody>
      </p:sp>
      <p:sp>
        <p:nvSpPr>
          <p:cNvPr id="27" name="Textfeld 26"/>
          <p:cNvSpPr txBox="1"/>
          <p:nvPr/>
        </p:nvSpPr>
        <p:spPr>
          <a:xfrm>
            <a:off x="476250" y="3936132"/>
            <a:ext cx="1287437" cy="409575"/>
          </a:xfrm>
          <a:prstGeom prst="rect">
            <a:avLst/>
          </a:prstGeom>
          <a:solidFill>
            <a:schemeClr val="bg1"/>
          </a:solidFill>
        </p:spPr>
        <p:txBody>
          <a:bodyPr wrap="square" lIns="0" tIns="0" rIns="0" bIns="0" rtlCol="0" anchor="ctr" anchorCtr="0">
            <a:noAutofit/>
          </a:bodyPr>
          <a:lstStyle/>
          <a:p>
            <a:pPr algn="ctr"/>
            <a:r>
              <a:rPr lang="de-DE" sz="900" smtClean="0"/>
              <a:t>Erdungsklemme für Schirmung des </a:t>
            </a:r>
            <a:br>
              <a:rPr lang="de-DE" sz="900" smtClean="0"/>
            </a:br>
            <a:r>
              <a:rPr lang="de-DE" sz="900" smtClean="0"/>
              <a:t>T10-Kabels</a:t>
            </a:r>
          </a:p>
        </p:txBody>
      </p:sp>
      <p:sp>
        <p:nvSpPr>
          <p:cNvPr id="28" name="Textfeld 27"/>
          <p:cNvSpPr txBox="1"/>
          <p:nvPr/>
        </p:nvSpPr>
        <p:spPr>
          <a:xfrm>
            <a:off x="476250" y="4465905"/>
            <a:ext cx="8487270" cy="1687245"/>
          </a:xfrm>
          <a:prstGeom prst="rect">
            <a:avLst/>
          </a:prstGeom>
          <a:solidFill>
            <a:schemeClr val="bg1"/>
          </a:solidFill>
        </p:spPr>
        <p:txBody>
          <a:bodyPr wrap="square" lIns="0" tIns="0" rIns="0" bIns="0" rtlCol="0">
            <a:noAutofit/>
          </a:bodyPr>
          <a:lstStyle/>
          <a:p>
            <a:pPr marL="180000" indent="-180000">
              <a:buFont typeface="Arial" pitchFamily="34" charset="0"/>
              <a:buChar char="•"/>
            </a:pPr>
            <a:r>
              <a:rPr lang="de-DE" sz="1200" dirty="0" smtClean="0"/>
              <a:t>Fernbedienungskabel</a:t>
            </a:r>
            <a:br>
              <a:rPr lang="de-DE" sz="1200" dirty="0" smtClean="0"/>
            </a:br>
            <a:r>
              <a:rPr lang="de-DE" sz="1200" dirty="0" smtClean="0"/>
              <a:t>Klemmen 12 und 13 (FB-Kabel A) auf der Klemmenleiste CN1 des Schnittstellenadapters an die Innengeräteklemmen für die Fernbedienung anschließen. Bei den Kommunikationsverbindungen muss keine Polarität beachtet werden.</a:t>
            </a:r>
          </a:p>
          <a:p>
            <a:endParaRPr lang="de-DE" sz="1200" dirty="0" smtClean="0"/>
          </a:p>
          <a:p>
            <a:pPr marL="180000" indent="-180000">
              <a:buFont typeface="Arial" pitchFamily="34" charset="0"/>
              <a:buChar char="•"/>
            </a:pPr>
            <a:r>
              <a:rPr lang="de-DE" sz="1200" dirty="0" smtClean="0"/>
              <a:t>Kabel für 12-V-Stromversorgung</a:t>
            </a:r>
            <a:br>
              <a:rPr lang="de-DE" sz="1200" dirty="0" smtClean="0"/>
            </a:br>
            <a:r>
              <a:rPr lang="de-DE" sz="1200" dirty="0" smtClean="0"/>
              <a:t>Klemmen 14 und 15 (12-V-Stromversorgungskabel) auf der Klemmenleiste CN1 des Schnittstellenadapters an die Innengeräteklemme T10 anschließen. </a:t>
            </a:r>
            <a:r>
              <a:rPr lang="de-DE" sz="1200" b="1" u="sng" dirty="0" smtClean="0"/>
              <a:t>Bei diesem Anschluss muss die Polarität unbedingt beachtet werden</a:t>
            </a:r>
            <a:r>
              <a:rPr lang="de-DE" sz="1200" dirty="0" smtClean="0"/>
              <a:t>: die Plus- und Minus-Klemme muss korrekt angeschlossen werden! Bei falscher Polarität kann das Gerät beschädigt werden.</a:t>
            </a:r>
            <a:endParaRPr lang="de-DE" sz="1200" dirty="0"/>
          </a:p>
        </p:txBody>
      </p:sp>
      <p:sp>
        <p:nvSpPr>
          <p:cNvPr id="29" name="Rechteck 28"/>
          <p:cNvSpPr/>
          <p:nvPr/>
        </p:nvSpPr>
        <p:spPr>
          <a:xfrm>
            <a:off x="1826162" y="5357385"/>
            <a:ext cx="216000" cy="2160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 name="Rechteck 32"/>
          <p:cNvSpPr/>
          <p:nvPr/>
        </p:nvSpPr>
        <p:spPr>
          <a:xfrm>
            <a:off x="1314450" y="5357385"/>
            <a:ext cx="216000" cy="21600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 name="Textfeld 33"/>
          <p:cNvSpPr txBox="1"/>
          <p:nvPr/>
        </p:nvSpPr>
        <p:spPr>
          <a:xfrm>
            <a:off x="3867151" y="3250406"/>
            <a:ext cx="733424" cy="338138"/>
          </a:xfrm>
          <a:prstGeom prst="rect">
            <a:avLst/>
          </a:prstGeom>
          <a:solidFill>
            <a:schemeClr val="bg1"/>
          </a:solidFill>
        </p:spPr>
        <p:txBody>
          <a:bodyPr wrap="square" lIns="0" tIns="0" rIns="0" bIns="0" rtlCol="0" anchor="ctr" anchorCtr="0">
            <a:noAutofit/>
          </a:bodyPr>
          <a:lstStyle/>
          <a:p>
            <a:r>
              <a:rPr lang="de-DE" sz="800" smtClean="0"/>
              <a:t>Klemme für </a:t>
            </a:r>
            <a:br>
              <a:rPr lang="de-DE" sz="800" smtClean="0"/>
            </a:br>
            <a:r>
              <a:rPr lang="de-DE" sz="800" smtClean="0"/>
              <a:t>FB-Kabel</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0000" indent="-360000" defTabSz="914400"/>
            <a:r>
              <a:rPr lang="de-DE" altLang="ja-JP" sz="1800" dirty="0" smtClean="0"/>
              <a:t>2.	Kontakte in externen Geräten</a:t>
            </a:r>
            <a:br>
              <a:rPr lang="de-DE" altLang="ja-JP" sz="1800" dirty="0" smtClean="0"/>
            </a:br>
            <a:r>
              <a:rPr lang="de-DE" altLang="ja-JP" sz="1800" dirty="0" smtClean="0">
                <a:solidFill>
                  <a:srgbClr val="FF0000"/>
                </a:solidFill>
                <a:sym typeface="Wingdings" pitchFamily="2" charset="2"/>
              </a:rPr>
              <a:t>CZ-CAPBC2</a:t>
            </a:r>
            <a:r>
              <a:rPr lang="de-DE" altLang="ja-JP" sz="1800" dirty="0" smtClean="0">
                <a:sym typeface="Wingdings" pitchFamily="2" charset="2"/>
              </a:rPr>
              <a:t> – Schnittstellenadapter für Innengeräte</a:t>
            </a:r>
            <a:endParaRPr lang="de-DE" altLang="ja-JP" sz="1800" dirty="0"/>
          </a:p>
        </p:txBody>
      </p:sp>
      <p:pic>
        <p:nvPicPr>
          <p:cNvPr id="1026" name="Picture 2"/>
          <p:cNvPicPr>
            <a:picLocks noChangeAspect="1" noChangeArrowheads="1"/>
          </p:cNvPicPr>
          <p:nvPr/>
        </p:nvPicPr>
        <p:blipFill>
          <a:blip r:embed="rId2" cstate="print"/>
          <a:srcRect/>
          <a:stretch>
            <a:fillRect/>
          </a:stretch>
        </p:blipFill>
        <p:spPr bwMode="auto">
          <a:xfrm>
            <a:off x="2555776" y="1564095"/>
            <a:ext cx="3672408" cy="4851310"/>
          </a:xfrm>
          <a:prstGeom prst="rect">
            <a:avLst/>
          </a:prstGeom>
          <a:noFill/>
          <a:ln w="9525">
            <a:noFill/>
            <a:miter lim="800000"/>
            <a:headEnd/>
            <a:tailEnd/>
          </a:ln>
        </p:spPr>
      </p:pic>
      <p:sp>
        <p:nvSpPr>
          <p:cNvPr id="15"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rPr>
              <a:t>Klemmen und </a:t>
            </a:r>
            <a:r>
              <a:rPr lang="de-DE" dirty="0" smtClean="0">
                <a:solidFill>
                  <a:schemeClr val="bg1"/>
                </a:solidFill>
                <a:latin typeface="Arial" pitchFamily="34" charset="0"/>
              </a:rPr>
              <a:t>Schalter</a:t>
            </a:r>
            <a:endParaRPr lang="de-DE" dirty="0">
              <a:solidFill>
                <a:schemeClr val="bg1"/>
              </a:solidFill>
              <a:latin typeface="Arial" pitchFamily="34" charset="0"/>
              <a:cs typeface="Arial"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6300192" y="2060848"/>
            <a:ext cx="2682664" cy="2054548"/>
          </a:xfrm>
          <a:prstGeom prst="rect">
            <a:avLst/>
          </a:prstGeom>
          <a:noFill/>
          <a:ln w="28575">
            <a:noFill/>
            <a:miter lim="800000"/>
            <a:headEnd/>
            <a:tailEnd/>
          </a:ln>
        </p:spPr>
      </p:pic>
      <p:sp>
        <p:nvSpPr>
          <p:cNvPr id="21" name="Rettangolo 20"/>
          <p:cNvSpPr/>
          <p:nvPr/>
        </p:nvSpPr>
        <p:spPr>
          <a:xfrm>
            <a:off x="5220072" y="1700808"/>
            <a:ext cx="1008112" cy="792088"/>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Rettangolo 21"/>
          <p:cNvSpPr/>
          <p:nvPr/>
        </p:nvSpPr>
        <p:spPr>
          <a:xfrm>
            <a:off x="6643484" y="2099172"/>
            <a:ext cx="2261596" cy="28803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Rettangolo 23"/>
          <p:cNvSpPr/>
          <p:nvPr/>
        </p:nvSpPr>
        <p:spPr>
          <a:xfrm>
            <a:off x="5220184" y="2564904"/>
            <a:ext cx="1008000" cy="540000"/>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Rettangolo 27"/>
          <p:cNvSpPr/>
          <p:nvPr/>
        </p:nvSpPr>
        <p:spPr>
          <a:xfrm>
            <a:off x="5220184" y="3141056"/>
            <a:ext cx="1008000" cy="792000"/>
          </a:xfrm>
          <a:prstGeom prst="rect">
            <a:avLst/>
          </a:prstGeom>
          <a:solidFill>
            <a:schemeClr val="accent6">
              <a:lumMod val="60000"/>
              <a:lumOff val="40000"/>
              <a:alpha val="64000"/>
            </a:schemeClr>
          </a:solid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Rettangolo 28"/>
          <p:cNvSpPr/>
          <p:nvPr/>
        </p:nvSpPr>
        <p:spPr>
          <a:xfrm>
            <a:off x="5220184" y="3933056"/>
            <a:ext cx="1008000" cy="1080032"/>
          </a:xfrm>
          <a:prstGeom prst="rect">
            <a:avLst/>
          </a:prstGeom>
          <a:noFill/>
          <a:ln w="1905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Rettangolo 29"/>
          <p:cNvSpPr/>
          <p:nvPr/>
        </p:nvSpPr>
        <p:spPr>
          <a:xfrm>
            <a:off x="5220184" y="5085272"/>
            <a:ext cx="1008000" cy="503968"/>
          </a:xfrm>
          <a:prstGeom prst="rect">
            <a:avLst/>
          </a:prstGeom>
          <a:noFill/>
          <a:ln w="190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Rettangolo 30"/>
          <p:cNvSpPr/>
          <p:nvPr/>
        </p:nvSpPr>
        <p:spPr>
          <a:xfrm>
            <a:off x="5220184" y="5661336"/>
            <a:ext cx="1008000" cy="503968"/>
          </a:xfrm>
          <a:prstGeom prst="rect">
            <a:avLst/>
          </a:pr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028" name="Picture 4"/>
          <p:cNvPicPr>
            <a:picLocks noChangeAspect="1" noChangeArrowheads="1"/>
          </p:cNvPicPr>
          <p:nvPr/>
        </p:nvPicPr>
        <p:blipFill>
          <a:blip r:embed="rId4" cstate="print"/>
          <a:srcRect/>
          <a:stretch>
            <a:fillRect/>
          </a:stretch>
        </p:blipFill>
        <p:spPr bwMode="auto">
          <a:xfrm>
            <a:off x="107504" y="2420888"/>
            <a:ext cx="2411760" cy="864096"/>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79512" y="4797152"/>
            <a:ext cx="2304256" cy="998739"/>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827584" y="4176000"/>
            <a:ext cx="1157181" cy="288032"/>
          </a:xfrm>
          <a:prstGeom prst="rect">
            <a:avLst/>
          </a:prstGeom>
          <a:noFill/>
          <a:ln w="9525">
            <a:noFill/>
            <a:miter lim="800000"/>
            <a:headEnd/>
            <a:tailEnd/>
          </a:ln>
        </p:spPr>
      </p:pic>
      <p:cxnSp>
        <p:nvCxnSpPr>
          <p:cNvPr id="35" name="Connettore 1 34"/>
          <p:cNvCxnSpPr/>
          <p:nvPr/>
        </p:nvCxnSpPr>
        <p:spPr>
          <a:xfrm flipV="1">
            <a:off x="1979712" y="4203112"/>
            <a:ext cx="0" cy="234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Rettangolo 39"/>
          <p:cNvSpPr/>
          <p:nvPr/>
        </p:nvSpPr>
        <p:spPr>
          <a:xfrm>
            <a:off x="6643484" y="2384912"/>
            <a:ext cx="2261596" cy="252000"/>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2" name="Rettangolo 41"/>
          <p:cNvSpPr/>
          <p:nvPr/>
        </p:nvSpPr>
        <p:spPr>
          <a:xfrm>
            <a:off x="6643484" y="3051624"/>
            <a:ext cx="2261596" cy="504056"/>
          </a:xfrm>
          <a:prstGeom prst="rect">
            <a:avLst/>
          </a:prstGeom>
          <a:noFill/>
          <a:ln w="1905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4" name="Rettangolo 43"/>
          <p:cNvSpPr/>
          <p:nvPr/>
        </p:nvSpPr>
        <p:spPr>
          <a:xfrm>
            <a:off x="6643484" y="3825072"/>
            <a:ext cx="2176724" cy="252000"/>
          </a:xfrm>
          <a:prstGeom prst="rect">
            <a:avLst/>
          </a:pr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5" name="Rettangolo 44"/>
          <p:cNvSpPr/>
          <p:nvPr/>
        </p:nvSpPr>
        <p:spPr>
          <a:xfrm>
            <a:off x="2555776" y="2060848"/>
            <a:ext cx="936000" cy="64807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6" name="Rettangolo 45"/>
          <p:cNvSpPr/>
          <p:nvPr/>
        </p:nvSpPr>
        <p:spPr>
          <a:xfrm>
            <a:off x="395536" y="2442154"/>
            <a:ext cx="2124000" cy="432000"/>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7" name="Rettangolo 46"/>
          <p:cNvSpPr/>
          <p:nvPr/>
        </p:nvSpPr>
        <p:spPr>
          <a:xfrm>
            <a:off x="395536" y="2852936"/>
            <a:ext cx="2124000" cy="432000"/>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8" name="Rettangolo 47"/>
          <p:cNvSpPr/>
          <p:nvPr/>
        </p:nvSpPr>
        <p:spPr>
          <a:xfrm>
            <a:off x="2555776" y="2852936"/>
            <a:ext cx="936000" cy="648072"/>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50" name="Connettore 2 49"/>
          <p:cNvCxnSpPr>
            <a:stCxn id="1030" idx="3"/>
          </p:cNvCxnSpPr>
          <p:nvPr/>
        </p:nvCxnSpPr>
        <p:spPr>
          <a:xfrm>
            <a:off x="1984765" y="4320016"/>
            <a:ext cx="643019" cy="2611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1" name="Rettangolo 50"/>
          <p:cNvSpPr/>
          <p:nvPr/>
        </p:nvSpPr>
        <p:spPr>
          <a:xfrm>
            <a:off x="179512" y="4797176"/>
            <a:ext cx="2268000" cy="216000"/>
          </a:xfrm>
          <a:prstGeom prst="rect">
            <a:avLst/>
          </a:prstGeom>
          <a:no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2" name="Rettangolo 51"/>
          <p:cNvSpPr/>
          <p:nvPr/>
        </p:nvSpPr>
        <p:spPr>
          <a:xfrm>
            <a:off x="3203952" y="5085184"/>
            <a:ext cx="936000" cy="648072"/>
          </a:xfrm>
          <a:prstGeom prst="rect">
            <a:avLst/>
          </a:prstGeom>
          <a:no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3" name="Rettangolo 52"/>
          <p:cNvSpPr/>
          <p:nvPr/>
        </p:nvSpPr>
        <p:spPr>
          <a:xfrm>
            <a:off x="179512" y="5013176"/>
            <a:ext cx="2268000" cy="216000"/>
          </a:xfrm>
          <a:prstGeom prst="rect">
            <a:avLst/>
          </a:pr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4" name="Rettangolo 53"/>
          <p:cNvSpPr/>
          <p:nvPr/>
        </p:nvSpPr>
        <p:spPr>
          <a:xfrm>
            <a:off x="2555776" y="5013176"/>
            <a:ext cx="576064" cy="864096"/>
          </a:xfrm>
          <a:prstGeom prst="rect">
            <a:avLst/>
          </a:pr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5" name="Rettangolo 54"/>
          <p:cNvSpPr/>
          <p:nvPr/>
        </p:nvSpPr>
        <p:spPr>
          <a:xfrm>
            <a:off x="179512" y="5193216"/>
            <a:ext cx="2268000" cy="180000"/>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6" name="Rettangolo 55"/>
          <p:cNvSpPr/>
          <p:nvPr/>
        </p:nvSpPr>
        <p:spPr>
          <a:xfrm>
            <a:off x="4392072" y="4797152"/>
            <a:ext cx="900000" cy="324000"/>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7" name="Rettangolo 56"/>
          <p:cNvSpPr/>
          <p:nvPr/>
        </p:nvSpPr>
        <p:spPr>
          <a:xfrm>
            <a:off x="179512" y="5409240"/>
            <a:ext cx="2268000" cy="180000"/>
          </a:xfrm>
          <a:prstGeom prst="rect">
            <a:avLst/>
          </a:prstGeom>
          <a:noFill/>
          <a:ln w="1905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9" name="Rettangolo 58"/>
          <p:cNvSpPr/>
          <p:nvPr/>
        </p:nvSpPr>
        <p:spPr>
          <a:xfrm>
            <a:off x="4427984" y="5085184"/>
            <a:ext cx="900000" cy="324000"/>
          </a:xfrm>
          <a:prstGeom prst="rect">
            <a:avLst/>
          </a:prstGeom>
          <a:noFill/>
          <a:ln w="1905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Text Box 7"/>
          <p:cNvSpPr txBox="1">
            <a:spLocks noChangeArrowheads="1"/>
          </p:cNvSpPr>
          <p:nvPr/>
        </p:nvSpPr>
        <p:spPr bwMode="auto">
          <a:xfrm>
            <a:off x="4301007" y="2060848"/>
            <a:ext cx="971550" cy="304800"/>
          </a:xfrm>
          <a:prstGeom prst="rect">
            <a:avLst/>
          </a:prstGeom>
          <a:solidFill>
            <a:srgbClr val="FFFF00"/>
          </a:solidFill>
          <a:ln>
            <a:noFill/>
          </a:ln>
          <a:effectLst/>
          <a:extLs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a:spAutoFit/>
          </a:bodyPr>
          <a:lstStyle/>
          <a:p>
            <a:pPr>
              <a:spcBef>
                <a:spcPct val="50000"/>
              </a:spcBef>
            </a:pPr>
            <a:r>
              <a:rPr lang="de-DE" sz="1400" b="1">
                <a:solidFill>
                  <a:srgbClr val="090D11"/>
                </a:solidFill>
              </a:rPr>
              <a:t>Polarität!</a:t>
            </a:r>
            <a:endParaRPr lang="de-DE" sz="1400" b="1" dirty="0">
              <a:solidFill>
                <a:srgbClr val="090D11"/>
              </a:solidFill>
            </a:endParaRPr>
          </a:p>
        </p:txBody>
      </p:sp>
      <p:sp>
        <p:nvSpPr>
          <p:cNvPr id="37" name="Text Box 8"/>
          <p:cNvSpPr txBox="1">
            <a:spLocks noChangeArrowheads="1"/>
          </p:cNvSpPr>
          <p:nvPr/>
        </p:nvSpPr>
        <p:spPr bwMode="auto">
          <a:xfrm>
            <a:off x="3760237" y="3304137"/>
            <a:ext cx="1306057" cy="600164"/>
          </a:xfrm>
          <a:prstGeom prst="rect">
            <a:avLst/>
          </a:prstGeom>
          <a:solidFill>
            <a:srgbClr val="FFFF99">
              <a:alpha val="56000"/>
            </a:srgbClr>
          </a:solidFill>
          <a:ln w="9525">
            <a:solidFill>
              <a:srgbClr val="FFFF99"/>
            </a:solidFill>
            <a:miter lim="800000"/>
            <a:headEnd/>
            <a:tailEnd/>
          </a:ln>
          <a:effectLst/>
          <a:extLs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p>
            <a:pPr>
              <a:spcBef>
                <a:spcPct val="50000"/>
              </a:spcBef>
            </a:pPr>
            <a:r>
              <a:rPr lang="de-DE" sz="1100" dirty="0">
                <a:solidFill>
                  <a:srgbClr val="090D11"/>
                </a:solidFill>
              </a:rPr>
              <a:t>Nur für alte </a:t>
            </a:r>
            <a:r>
              <a:rPr lang="de-DE" sz="1100" dirty="0" smtClean="0">
                <a:solidFill>
                  <a:srgbClr val="090D11"/>
                </a:solidFill>
              </a:rPr>
              <a:t/>
            </a:r>
            <a:br>
              <a:rPr lang="de-DE" sz="1100" dirty="0" smtClean="0">
                <a:solidFill>
                  <a:srgbClr val="090D11"/>
                </a:solidFill>
              </a:rPr>
            </a:br>
            <a:r>
              <a:rPr lang="de-DE" sz="1100" dirty="0" smtClean="0">
                <a:solidFill>
                  <a:srgbClr val="090D11"/>
                </a:solidFill>
              </a:rPr>
              <a:t>Systeme der 3er Serie</a:t>
            </a:r>
            <a:endParaRPr lang="de-DE" sz="1100" dirty="0">
              <a:solidFill>
                <a:srgbClr val="090D11"/>
              </a:solidFill>
            </a:endParaRPr>
          </a:p>
        </p:txBody>
      </p:sp>
      <p:sp>
        <p:nvSpPr>
          <p:cNvPr id="39" name="Textfeld 38"/>
          <p:cNvSpPr txBox="1"/>
          <p:nvPr/>
        </p:nvSpPr>
        <p:spPr>
          <a:xfrm>
            <a:off x="1032867" y="2526804"/>
            <a:ext cx="1414645" cy="272176"/>
          </a:xfrm>
          <a:prstGeom prst="rect">
            <a:avLst/>
          </a:prstGeom>
          <a:solidFill>
            <a:schemeClr val="bg1"/>
          </a:solidFill>
        </p:spPr>
        <p:txBody>
          <a:bodyPr wrap="square" lIns="0" tIns="0" rIns="0" bIns="0" rtlCol="0" anchor="ctr" anchorCtr="0">
            <a:noAutofit/>
          </a:bodyPr>
          <a:lstStyle/>
          <a:p>
            <a:r>
              <a:rPr lang="de-DE" sz="1000" smtClean="0"/>
              <a:t>Digitaler Ausgang 1 (Betrieb</a:t>
            </a:r>
            <a:r>
              <a:rPr lang="de-DE" sz="1000" smtClean="0">
                <a:latin typeface="Arial Narrow" pitchFamily="34" charset="0"/>
              </a:rPr>
              <a:t>)</a:t>
            </a:r>
          </a:p>
        </p:txBody>
      </p:sp>
      <p:sp>
        <p:nvSpPr>
          <p:cNvPr id="49" name="Textfeld 48"/>
          <p:cNvSpPr txBox="1"/>
          <p:nvPr/>
        </p:nvSpPr>
        <p:spPr>
          <a:xfrm>
            <a:off x="1032867" y="2911666"/>
            <a:ext cx="1414645" cy="272176"/>
          </a:xfrm>
          <a:prstGeom prst="rect">
            <a:avLst/>
          </a:prstGeom>
          <a:solidFill>
            <a:schemeClr val="bg1"/>
          </a:solidFill>
        </p:spPr>
        <p:txBody>
          <a:bodyPr wrap="square" lIns="0" tIns="0" rIns="0" bIns="0" rtlCol="0" anchor="ctr" anchorCtr="0">
            <a:noAutofit/>
          </a:bodyPr>
          <a:lstStyle/>
          <a:p>
            <a:r>
              <a:rPr lang="de-DE" sz="1000" smtClean="0"/>
              <a:t>Digitaler Ausgang 2 (Alarm)</a:t>
            </a:r>
            <a:endParaRPr lang="de-DE" sz="1000" smtClean="0">
              <a:latin typeface="Arial Narrow" pitchFamily="34" charset="0"/>
            </a:endParaRPr>
          </a:p>
        </p:txBody>
      </p:sp>
      <p:sp>
        <p:nvSpPr>
          <p:cNvPr id="58" name="Textfeld 57"/>
          <p:cNvSpPr txBox="1"/>
          <p:nvPr/>
        </p:nvSpPr>
        <p:spPr>
          <a:xfrm>
            <a:off x="499293" y="4866244"/>
            <a:ext cx="1839095" cy="137406"/>
          </a:xfrm>
          <a:prstGeom prst="rect">
            <a:avLst/>
          </a:prstGeom>
          <a:solidFill>
            <a:schemeClr val="bg1"/>
          </a:solidFill>
        </p:spPr>
        <p:txBody>
          <a:bodyPr wrap="square" lIns="0" tIns="0" rIns="0" bIns="0" rtlCol="0" anchor="ctr" anchorCtr="0">
            <a:noAutofit/>
          </a:bodyPr>
          <a:lstStyle/>
          <a:p>
            <a:r>
              <a:rPr lang="de-DE" sz="900" dirty="0" smtClean="0"/>
              <a:t>Schalter für Regelungskonfiguration</a:t>
            </a:r>
          </a:p>
        </p:txBody>
      </p:sp>
      <p:sp>
        <p:nvSpPr>
          <p:cNvPr id="60" name="Textfeld 59"/>
          <p:cNvSpPr txBox="1"/>
          <p:nvPr/>
        </p:nvSpPr>
        <p:spPr>
          <a:xfrm>
            <a:off x="499293" y="5040383"/>
            <a:ext cx="1839095" cy="137406"/>
          </a:xfrm>
          <a:prstGeom prst="rect">
            <a:avLst/>
          </a:prstGeom>
          <a:solidFill>
            <a:schemeClr val="bg1"/>
          </a:solidFill>
        </p:spPr>
        <p:txBody>
          <a:bodyPr wrap="square" lIns="0" tIns="0" rIns="0" bIns="0" rtlCol="0" anchor="ctr" anchorCtr="0">
            <a:noAutofit/>
          </a:bodyPr>
          <a:lstStyle/>
          <a:p>
            <a:r>
              <a:rPr lang="de-DE" sz="900" dirty="0" smtClean="0"/>
              <a:t>Jumper für Regelungsdetails</a:t>
            </a:r>
          </a:p>
        </p:txBody>
      </p:sp>
      <p:sp>
        <p:nvSpPr>
          <p:cNvPr id="61" name="Textfeld 60"/>
          <p:cNvSpPr txBox="1"/>
          <p:nvPr/>
        </p:nvSpPr>
        <p:spPr>
          <a:xfrm>
            <a:off x="499293" y="5229176"/>
            <a:ext cx="1839095" cy="137406"/>
          </a:xfrm>
          <a:prstGeom prst="rect">
            <a:avLst/>
          </a:prstGeom>
          <a:solidFill>
            <a:schemeClr val="bg1"/>
          </a:solidFill>
        </p:spPr>
        <p:txBody>
          <a:bodyPr wrap="square" lIns="0" tIns="0" rIns="0" bIns="0" rtlCol="0" anchor="ctr" anchorCtr="0">
            <a:noAutofit/>
          </a:bodyPr>
          <a:lstStyle/>
          <a:p>
            <a:r>
              <a:rPr lang="de-DE" sz="900" smtClean="0"/>
              <a:t>Schalter für Spannung EIN / AUS</a:t>
            </a:r>
          </a:p>
        </p:txBody>
      </p:sp>
      <p:sp>
        <p:nvSpPr>
          <p:cNvPr id="62" name="Textfeld 61"/>
          <p:cNvSpPr txBox="1"/>
          <p:nvPr/>
        </p:nvSpPr>
        <p:spPr>
          <a:xfrm>
            <a:off x="499294" y="5418764"/>
            <a:ext cx="1917676" cy="137406"/>
          </a:xfrm>
          <a:prstGeom prst="rect">
            <a:avLst/>
          </a:prstGeom>
          <a:solidFill>
            <a:schemeClr val="bg1"/>
          </a:solidFill>
        </p:spPr>
        <p:txBody>
          <a:bodyPr wrap="square" lIns="0" tIns="0" rIns="0" bIns="0" rtlCol="0" anchor="ctr" anchorCtr="0">
            <a:noAutofit/>
          </a:bodyPr>
          <a:lstStyle/>
          <a:p>
            <a:r>
              <a:rPr lang="de-DE" sz="900" smtClean="0"/>
              <a:t>Schalter für Eingangssignalart</a:t>
            </a:r>
          </a:p>
        </p:txBody>
      </p:sp>
      <p:sp>
        <p:nvSpPr>
          <p:cNvPr id="63" name="Textfeld 62"/>
          <p:cNvSpPr txBox="1"/>
          <p:nvPr/>
        </p:nvSpPr>
        <p:spPr>
          <a:xfrm>
            <a:off x="1314854" y="4248398"/>
            <a:ext cx="628249" cy="137406"/>
          </a:xfrm>
          <a:prstGeom prst="rect">
            <a:avLst/>
          </a:prstGeom>
          <a:solidFill>
            <a:schemeClr val="bg1"/>
          </a:solidFill>
        </p:spPr>
        <p:txBody>
          <a:bodyPr wrap="square" lIns="0" tIns="0" rIns="0" bIns="0" rtlCol="0" anchor="ctr" anchorCtr="0">
            <a:noAutofit/>
          </a:bodyPr>
          <a:lstStyle/>
          <a:p>
            <a:r>
              <a:rPr lang="de-DE" sz="900" smtClean="0"/>
              <a:t>nicht verw.</a:t>
            </a:r>
          </a:p>
        </p:txBody>
      </p:sp>
      <p:sp>
        <p:nvSpPr>
          <p:cNvPr id="66" name="Textfeld 65"/>
          <p:cNvSpPr txBox="1"/>
          <p:nvPr/>
        </p:nvSpPr>
        <p:spPr>
          <a:xfrm>
            <a:off x="7735081" y="2708920"/>
            <a:ext cx="1013383" cy="218851"/>
          </a:xfrm>
          <a:prstGeom prst="rect">
            <a:avLst/>
          </a:prstGeom>
          <a:solidFill>
            <a:schemeClr val="bg1"/>
          </a:solidFill>
        </p:spPr>
        <p:txBody>
          <a:bodyPr wrap="square" lIns="0" tIns="0" rIns="0" bIns="0" rtlCol="0" anchor="ctr" anchorCtr="0">
            <a:noAutofit/>
          </a:bodyPr>
          <a:lstStyle/>
          <a:p>
            <a:r>
              <a:rPr lang="de-DE" sz="800" smtClean="0"/>
              <a:t>Fernbedienungs-kabel B</a:t>
            </a:r>
          </a:p>
        </p:txBody>
      </p:sp>
      <p:sp>
        <p:nvSpPr>
          <p:cNvPr id="64" name="Textfeld 63"/>
          <p:cNvSpPr txBox="1"/>
          <p:nvPr/>
        </p:nvSpPr>
        <p:spPr>
          <a:xfrm>
            <a:off x="7735081" y="2137276"/>
            <a:ext cx="1013383" cy="218851"/>
          </a:xfrm>
          <a:prstGeom prst="rect">
            <a:avLst/>
          </a:prstGeom>
          <a:solidFill>
            <a:schemeClr val="bg1"/>
          </a:solidFill>
        </p:spPr>
        <p:txBody>
          <a:bodyPr wrap="square" lIns="0" tIns="0" rIns="0" bIns="0" rtlCol="0" anchor="ctr" anchorCtr="0">
            <a:noAutofit/>
          </a:bodyPr>
          <a:lstStyle/>
          <a:p>
            <a:r>
              <a:rPr lang="de-DE" sz="800" smtClean="0"/>
              <a:t>Stromversorgung </a:t>
            </a:r>
            <a:br>
              <a:rPr lang="de-DE" sz="800" smtClean="0"/>
            </a:br>
            <a:r>
              <a:rPr lang="de-DE" sz="800" smtClean="0"/>
              <a:t>mit 12 V</a:t>
            </a:r>
          </a:p>
        </p:txBody>
      </p:sp>
      <p:sp>
        <p:nvSpPr>
          <p:cNvPr id="65" name="Textfeld 64"/>
          <p:cNvSpPr txBox="1"/>
          <p:nvPr/>
        </p:nvSpPr>
        <p:spPr>
          <a:xfrm>
            <a:off x="7735081" y="3175510"/>
            <a:ext cx="1013383" cy="218851"/>
          </a:xfrm>
          <a:prstGeom prst="rect">
            <a:avLst/>
          </a:prstGeom>
          <a:solidFill>
            <a:schemeClr val="bg1"/>
          </a:solidFill>
        </p:spPr>
        <p:txBody>
          <a:bodyPr wrap="square" lIns="0" tIns="0" rIns="0" bIns="0" rtlCol="0" anchor="ctr" anchorCtr="0">
            <a:noAutofit/>
          </a:bodyPr>
          <a:lstStyle/>
          <a:p>
            <a:r>
              <a:rPr lang="de-DE" sz="800" smtClean="0"/>
              <a:t>Digitaler Eingang</a:t>
            </a:r>
          </a:p>
        </p:txBody>
      </p:sp>
      <p:sp>
        <p:nvSpPr>
          <p:cNvPr id="67" name="Textfeld 66"/>
          <p:cNvSpPr txBox="1"/>
          <p:nvPr/>
        </p:nvSpPr>
        <p:spPr>
          <a:xfrm>
            <a:off x="7735081" y="3574779"/>
            <a:ext cx="1170000" cy="237767"/>
          </a:xfrm>
          <a:prstGeom prst="rect">
            <a:avLst/>
          </a:prstGeom>
          <a:solidFill>
            <a:schemeClr val="bg1"/>
          </a:solidFill>
        </p:spPr>
        <p:txBody>
          <a:bodyPr wrap="square" lIns="0" tIns="0" rIns="0" bIns="0" rtlCol="0" anchor="ctr" anchorCtr="0">
            <a:noAutofit/>
          </a:bodyPr>
          <a:lstStyle/>
          <a:p>
            <a:r>
              <a:rPr lang="de-DE" sz="800" spc="-30" dirty="0" smtClean="0"/>
              <a:t>Anal. Eingang (</a:t>
            </a:r>
            <a:r>
              <a:rPr lang="de-DE" sz="800" spc="-30" dirty="0" err="1" smtClean="0"/>
              <a:t>Solltemp</a:t>
            </a:r>
            <a:r>
              <a:rPr lang="de-DE" sz="800" spc="-30" dirty="0" smtClean="0"/>
              <a:t>. / </a:t>
            </a:r>
            <a:r>
              <a:rPr lang="de-DE" sz="800" spc="-30" dirty="0" err="1" smtClean="0"/>
              <a:t>Leistungsregelg</a:t>
            </a:r>
            <a:r>
              <a:rPr lang="de-DE" sz="800" spc="-30" dirty="0" smtClean="0"/>
              <a:t>.)</a:t>
            </a:r>
          </a:p>
        </p:txBody>
      </p:sp>
      <p:sp>
        <p:nvSpPr>
          <p:cNvPr id="68" name="Textfeld 67"/>
          <p:cNvSpPr txBox="1"/>
          <p:nvPr/>
        </p:nvSpPr>
        <p:spPr>
          <a:xfrm>
            <a:off x="7735081" y="3839169"/>
            <a:ext cx="1170000" cy="218851"/>
          </a:xfrm>
          <a:prstGeom prst="rect">
            <a:avLst/>
          </a:prstGeom>
          <a:solidFill>
            <a:schemeClr val="bg1"/>
          </a:solidFill>
        </p:spPr>
        <p:txBody>
          <a:bodyPr wrap="square" lIns="0" tIns="0" rIns="0" bIns="0" rtlCol="0" anchor="ctr" anchorCtr="0">
            <a:noAutofit/>
          </a:bodyPr>
          <a:lstStyle/>
          <a:p>
            <a:r>
              <a:rPr lang="de-DE" sz="800" spc="-30" dirty="0" smtClean="0"/>
              <a:t>Analoger Ausgang (Raumtemperatur)</a:t>
            </a:r>
          </a:p>
        </p:txBody>
      </p:sp>
      <p:sp>
        <p:nvSpPr>
          <p:cNvPr id="70" name="Textfeld 69"/>
          <p:cNvSpPr txBox="1"/>
          <p:nvPr/>
        </p:nvSpPr>
        <p:spPr>
          <a:xfrm>
            <a:off x="499294" y="5589240"/>
            <a:ext cx="1917676" cy="137406"/>
          </a:xfrm>
          <a:prstGeom prst="rect">
            <a:avLst/>
          </a:prstGeom>
          <a:solidFill>
            <a:schemeClr val="bg1"/>
          </a:solidFill>
        </p:spPr>
        <p:txBody>
          <a:bodyPr wrap="square" lIns="0" tIns="0" rIns="0" bIns="0" rtlCol="0" anchor="ctr" anchorCtr="0">
            <a:noAutofit/>
          </a:bodyPr>
          <a:lstStyle/>
          <a:p>
            <a:r>
              <a:rPr lang="de-DE" sz="900" smtClean="0"/>
              <a:t>nicht verwendet</a:t>
            </a:r>
          </a:p>
        </p:txBody>
      </p:sp>
      <p:sp>
        <p:nvSpPr>
          <p:cNvPr id="71" name="Textfeld 70"/>
          <p:cNvSpPr txBox="1"/>
          <p:nvPr/>
        </p:nvSpPr>
        <p:spPr>
          <a:xfrm>
            <a:off x="7735081" y="2406599"/>
            <a:ext cx="1013383" cy="218851"/>
          </a:xfrm>
          <a:prstGeom prst="rect">
            <a:avLst/>
          </a:prstGeom>
          <a:solidFill>
            <a:schemeClr val="bg1"/>
          </a:solidFill>
        </p:spPr>
        <p:txBody>
          <a:bodyPr wrap="square" lIns="0" tIns="0" rIns="0" bIns="0" rtlCol="0" anchor="ctr" anchorCtr="0">
            <a:noAutofit/>
          </a:bodyPr>
          <a:lstStyle/>
          <a:p>
            <a:r>
              <a:rPr lang="de-DE" sz="800" smtClean="0"/>
              <a:t>Fernbedienungs-kabel A</a:t>
            </a:r>
          </a:p>
        </p:txBody>
      </p:sp>
      <p:sp>
        <p:nvSpPr>
          <p:cNvPr id="41" name="Rettangolo 40"/>
          <p:cNvSpPr/>
          <p:nvPr/>
        </p:nvSpPr>
        <p:spPr>
          <a:xfrm>
            <a:off x="6643484" y="2636912"/>
            <a:ext cx="2261596" cy="396000"/>
          </a:xfrm>
          <a:prstGeom prst="rect">
            <a:avLst/>
          </a:prstGeom>
          <a:solidFill>
            <a:schemeClr val="accent6">
              <a:lumMod val="60000"/>
              <a:lumOff val="40000"/>
              <a:alpha val="63000"/>
            </a:schemeClr>
          </a:solidFill>
          <a:ln w="190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3" name="Rettangolo 42"/>
          <p:cNvSpPr/>
          <p:nvPr/>
        </p:nvSpPr>
        <p:spPr>
          <a:xfrm>
            <a:off x="6643484" y="3573016"/>
            <a:ext cx="2261596" cy="252000"/>
          </a:xfrm>
          <a:prstGeom prst="rect">
            <a:avLst/>
          </a:prstGeom>
          <a:noFill/>
          <a:ln w="190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dissolve">
                                      <p:cBhvr>
                                        <p:cTn id="15" dur="500"/>
                                        <p:tgtEl>
                                          <p:spTgt spid="4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dissolv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dissolve">
                                      <p:cBhvr>
                                        <p:cTn id="31" dur="500"/>
                                        <p:tgtEl>
                                          <p:spTgt spid="2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dissolve">
                                      <p:cBhvr>
                                        <p:cTn id="39" dur="500"/>
                                        <p:tgtEl>
                                          <p:spTgt spid="2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dissolv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dissolve">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dissolve">
                                      <p:cBhvr>
                                        <p:cTn id="55" dur="500"/>
                                        <p:tgtEl>
                                          <p:spTgt spid="30"/>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dissolve">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dissolve">
                                      <p:cBhvr>
                                        <p:cTn id="63" dur="500"/>
                                        <p:tgtEl>
                                          <p:spTgt spid="31"/>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dissolve">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dissolve">
                                      <p:cBhvr>
                                        <p:cTn id="71" dur="500"/>
                                        <p:tgtEl>
                                          <p:spTgt spid="51"/>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dissolve">
                                      <p:cBhvr>
                                        <p:cTn id="74" dur="500"/>
                                        <p:tgtEl>
                                          <p:spTgt spid="52"/>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dissolve">
                                      <p:cBhvr>
                                        <p:cTn id="79" dur="500"/>
                                        <p:tgtEl>
                                          <p:spTgt spid="53"/>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dissolve">
                                      <p:cBhvr>
                                        <p:cTn id="82" dur="500"/>
                                        <p:tgtEl>
                                          <p:spTgt spid="54"/>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dissolve">
                                      <p:cBhvr>
                                        <p:cTn id="87" dur="500"/>
                                        <p:tgtEl>
                                          <p:spTgt spid="5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dissolve">
                                      <p:cBhvr>
                                        <p:cTn id="90" dur="500"/>
                                        <p:tgtEl>
                                          <p:spTgt spid="56"/>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dissolve">
                                      <p:cBhvr>
                                        <p:cTn id="95" dur="500"/>
                                        <p:tgtEl>
                                          <p:spTgt spid="57"/>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dissolve">
                                      <p:cBhvr>
                                        <p:cTn id="9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8" grpId="0" animBg="1"/>
      <p:bldP spid="29" grpId="0" animBg="1"/>
      <p:bldP spid="30" grpId="0" animBg="1"/>
      <p:bldP spid="31" grpId="0" animBg="1"/>
      <p:bldP spid="40" grpId="0" animBg="1"/>
      <p:bldP spid="42" grpId="0" animBg="1"/>
      <p:bldP spid="44" grpId="0" animBg="1"/>
      <p:bldP spid="45" grpId="0" animBg="1"/>
      <p:bldP spid="46" grpId="0" animBg="1"/>
      <p:bldP spid="47" grpId="0" animBg="1"/>
      <p:bldP spid="48" grpId="0" animBg="1"/>
      <p:bldP spid="51" grpId="0" animBg="1"/>
      <p:bldP spid="52" grpId="0" animBg="1"/>
      <p:bldP spid="53" grpId="0" animBg="1"/>
      <p:bldP spid="54" grpId="0" animBg="1"/>
      <p:bldP spid="55" grpId="0" animBg="1"/>
      <p:bldP spid="56" grpId="0" animBg="1"/>
      <p:bldP spid="57" grpId="0" animBg="1"/>
      <p:bldP spid="59" grpId="0" animBg="1"/>
      <p:bldP spid="41" grpId="0" animBg="1"/>
      <p:bldP spid="4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feld 47"/>
          <p:cNvSpPr txBox="1"/>
          <p:nvPr/>
        </p:nvSpPr>
        <p:spPr>
          <a:xfrm>
            <a:off x="362484" y="6088648"/>
            <a:ext cx="3888432" cy="338554"/>
          </a:xfrm>
          <a:prstGeom prst="rect">
            <a:avLst/>
          </a:prstGeom>
          <a:noFill/>
        </p:spPr>
        <p:txBody>
          <a:bodyPr wrap="square" rtlCol="0">
            <a:spAutoFit/>
          </a:bodyPr>
          <a:lstStyle/>
          <a:p>
            <a:r>
              <a:rPr lang="de-DE" sz="800" smtClean="0"/>
              <a:t>* FB = Fernbedienung</a:t>
            </a:r>
          </a:p>
          <a:p>
            <a:r>
              <a:rPr lang="de-DE" sz="800" smtClean="0"/>
              <a:t>*1 Für Impulssignale muss die Pulsbreite auf 200 ms eingestellt werden.</a:t>
            </a:r>
            <a:endParaRPr lang="de-DE" sz="800"/>
          </a:p>
        </p:txBody>
      </p:sp>
      <p:sp>
        <p:nvSpPr>
          <p:cNvPr id="5" name="Título 9"/>
          <p:cNvSpPr>
            <a:spLocks noGrp="1"/>
          </p:cNvSpPr>
          <p:nvPr>
            <p:ph type="title"/>
          </p:nvPr>
        </p:nvSpPr>
        <p:spPr/>
        <p:txBody>
          <a:bodyPr>
            <a:normAutofit/>
          </a:bodyPr>
          <a:lstStyle/>
          <a:p>
            <a:pPr marL="360000" indent="-360000" defTabSz="914400"/>
            <a:r>
              <a:rPr lang="de-DE" altLang="ja-JP" sz="1800" dirty="0" smtClean="0"/>
              <a:t>2.	Kontakte in externen Geräten</a:t>
            </a:r>
            <a:br>
              <a:rPr lang="de-DE" altLang="ja-JP" sz="1800" dirty="0" smtClean="0"/>
            </a:br>
            <a:r>
              <a:rPr lang="de-DE" altLang="ja-JP" sz="1800" dirty="0" smtClean="0">
                <a:solidFill>
                  <a:srgbClr val="FF0000"/>
                </a:solidFill>
                <a:sym typeface="Wingdings" pitchFamily="2" charset="2"/>
              </a:rPr>
              <a:t>CZ-CAPBC2</a:t>
            </a:r>
            <a:r>
              <a:rPr lang="de-DE" altLang="ja-JP" sz="1800" dirty="0" smtClean="0">
                <a:sym typeface="Wingdings" pitchFamily="2" charset="2"/>
              </a:rPr>
              <a:t> – Schnittstellenadapter für Innengeräte</a:t>
            </a:r>
            <a:endParaRPr lang="de-DE" altLang="ja-JP" sz="1800" dirty="0"/>
          </a:p>
        </p:txBody>
      </p:sp>
      <p:sp>
        <p:nvSpPr>
          <p:cNvPr id="15"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Einstellungen für digitale Eingänge</a:t>
            </a:r>
            <a:endParaRPr lang="de-DE" dirty="0">
              <a:solidFill>
                <a:schemeClr val="accent1">
                  <a:lumMod val="60000"/>
                  <a:lumOff val="40000"/>
                </a:schemeClr>
              </a:solidFill>
              <a:latin typeface="Arial" pitchFamily="34" charset="0"/>
              <a:cs typeface="Arial" pitchFamily="34" charset="0"/>
            </a:endParaRPr>
          </a:p>
        </p:txBody>
      </p:sp>
      <p:pic>
        <p:nvPicPr>
          <p:cNvPr id="2" name="Picture 2"/>
          <p:cNvPicPr>
            <a:picLocks noChangeAspect="1" noChangeArrowheads="1"/>
          </p:cNvPicPr>
          <p:nvPr/>
        </p:nvPicPr>
        <p:blipFill>
          <a:blip r:embed="rId2"/>
          <a:stretch>
            <a:fillRect/>
          </a:stretch>
        </p:blipFill>
        <p:spPr bwMode="auto">
          <a:xfrm>
            <a:off x="4250916" y="1628800"/>
            <a:ext cx="4271798" cy="4752528"/>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395536" y="1628800"/>
            <a:ext cx="535444" cy="72008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179512" y="2492895"/>
            <a:ext cx="3811812" cy="1586123"/>
          </a:xfrm>
          <a:prstGeom prst="rect">
            <a:avLst/>
          </a:prstGeom>
          <a:noFill/>
          <a:ln w="9525">
            <a:noFill/>
            <a:miter lim="800000"/>
            <a:headEnd/>
            <a:tailEnd/>
          </a:ln>
        </p:spPr>
      </p:pic>
      <p:sp>
        <p:nvSpPr>
          <p:cNvPr id="49" name="CasellaDiTesto 48"/>
          <p:cNvSpPr txBox="1"/>
          <p:nvPr/>
        </p:nvSpPr>
        <p:spPr>
          <a:xfrm>
            <a:off x="395536" y="4215066"/>
            <a:ext cx="3096344"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de-DE" sz="1600" dirty="0" smtClean="0">
                <a:latin typeface="Arial" pitchFamily="34" charset="0"/>
                <a:cs typeface="Arial" pitchFamily="34" charset="0"/>
              </a:rPr>
              <a:t>Über Schalter S1 wird festgelegt, welche Signale die Eingänge D1, D2, D3 empfangen </a:t>
            </a:r>
          </a:p>
        </p:txBody>
      </p:sp>
      <p:sp>
        <p:nvSpPr>
          <p:cNvPr id="58" name="Rettangolo 57"/>
          <p:cNvSpPr/>
          <p:nvPr/>
        </p:nvSpPr>
        <p:spPr>
          <a:xfrm>
            <a:off x="4067944" y="5172075"/>
            <a:ext cx="4637742" cy="223658"/>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0" name="Rettangolo 59"/>
          <p:cNvSpPr/>
          <p:nvPr/>
        </p:nvSpPr>
        <p:spPr>
          <a:xfrm>
            <a:off x="2623122" y="2881008"/>
            <a:ext cx="1368152" cy="203773"/>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62" name="Connettore 2 61"/>
          <p:cNvCxnSpPr>
            <a:endCxn id="58" idx="1"/>
          </p:cNvCxnSpPr>
          <p:nvPr/>
        </p:nvCxnSpPr>
        <p:spPr>
          <a:xfrm>
            <a:off x="3491880" y="4759697"/>
            <a:ext cx="576064" cy="52420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64" name="Connettore 2 63"/>
          <p:cNvCxnSpPr>
            <a:endCxn id="60" idx="1"/>
          </p:cNvCxnSpPr>
          <p:nvPr/>
        </p:nvCxnSpPr>
        <p:spPr>
          <a:xfrm flipV="1">
            <a:off x="1943708" y="2982895"/>
            <a:ext cx="679414" cy="12381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noChangeArrowheads="1"/>
          </p:cNvPicPr>
          <p:nvPr/>
        </p:nvPicPr>
        <p:blipFill>
          <a:blip r:embed="rId5" cstate="print"/>
          <a:srcRect/>
          <a:stretch>
            <a:fillRect/>
          </a:stretch>
        </p:blipFill>
        <p:spPr bwMode="auto">
          <a:xfrm>
            <a:off x="1115616" y="1628800"/>
            <a:ext cx="2051843" cy="599044"/>
          </a:xfrm>
          <a:prstGeom prst="rect">
            <a:avLst/>
          </a:prstGeom>
          <a:noFill/>
          <a:ln w="9525">
            <a:noFill/>
            <a:miter lim="800000"/>
            <a:headEnd/>
            <a:tailEnd/>
          </a:ln>
        </p:spPr>
      </p:pic>
      <p:sp>
        <p:nvSpPr>
          <p:cNvPr id="19" name="CasellaDiTesto 67"/>
          <p:cNvSpPr txBox="1"/>
          <p:nvPr/>
        </p:nvSpPr>
        <p:spPr>
          <a:xfrm>
            <a:off x="395536" y="4206686"/>
            <a:ext cx="3096344" cy="1077218"/>
          </a:xfrm>
          <a:prstGeom prst="rect">
            <a:avLst/>
          </a:prstGeom>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de-DE" sz="1600" smtClean="0">
                <a:latin typeface="Arial" pitchFamily="34" charset="0"/>
                <a:cs typeface="Arial" pitchFamily="34" charset="0"/>
              </a:rPr>
              <a:t>Meistverwendete Einstellung: 9 </a:t>
            </a:r>
          </a:p>
          <a:p>
            <a:r>
              <a:rPr lang="de-DE" sz="1600" smtClean="0">
                <a:latin typeface="Arial" pitchFamily="34" charset="0"/>
                <a:cs typeface="Arial" pitchFamily="34" charset="0"/>
              </a:rPr>
              <a:t>D1</a:t>
            </a:r>
            <a:r>
              <a:rPr lang="de-DE" sz="1600" smtClean="0">
                <a:latin typeface="Arial" pitchFamily="34" charset="0"/>
                <a:cs typeface="Arial" pitchFamily="34" charset="0"/>
                <a:sym typeface="Wingdings" pitchFamily="2" charset="2"/>
              </a:rPr>
              <a:t> Heizen</a:t>
            </a:r>
          </a:p>
          <a:p>
            <a:r>
              <a:rPr lang="de-DE" sz="1600" smtClean="0">
                <a:latin typeface="Arial" pitchFamily="34" charset="0"/>
                <a:cs typeface="Arial" pitchFamily="34" charset="0"/>
                <a:sym typeface="Wingdings" pitchFamily="2" charset="2"/>
              </a:rPr>
              <a:t>D2 Kühlen</a:t>
            </a:r>
          </a:p>
          <a:p>
            <a:r>
              <a:rPr lang="de-DE" sz="1600" smtClean="0">
                <a:latin typeface="Arial" pitchFamily="34" charset="0"/>
                <a:cs typeface="Arial" pitchFamily="34" charset="0"/>
                <a:sym typeface="Wingdings" pitchFamily="2" charset="2"/>
              </a:rPr>
              <a:t>D3 Umluft</a:t>
            </a:r>
            <a:endParaRPr lang="de-DE" sz="16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par>
                                <p:cTn id="8" presetID="9"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dissolve">
                                      <p:cBhvr>
                                        <p:cTn id="10" dur="500"/>
                                        <p:tgtEl>
                                          <p:spTgt spid="64"/>
                                        </p:tgtEl>
                                      </p:cBhvr>
                                    </p:animEffect>
                                  </p:childTnLst>
                                </p:cTn>
                              </p:par>
                              <p:par>
                                <p:cTn id="11" presetID="9"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dissolve">
                                      <p:cBhvr>
                                        <p:cTn id="13" dur="500"/>
                                        <p:tgtEl>
                                          <p:spTgt spid="6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dissolve">
                                      <p:cBhvr>
                                        <p:cTn id="16" dur="500"/>
                                        <p:tgtEl>
                                          <p:spTgt spid="5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Autofit/>
          </a:bodyPr>
          <a:lstStyle/>
          <a:p>
            <a:pPr marL="363538" indent="-363538" defTabSz="914400"/>
            <a:r>
              <a:rPr lang="de-DE" altLang="ja-JP" sz="1800" dirty="0" smtClean="0"/>
              <a:t>2.	Kontakte in externen Geräten</a:t>
            </a:r>
            <a:br>
              <a:rPr lang="de-DE" altLang="ja-JP" sz="1800" dirty="0" smtClean="0"/>
            </a:br>
            <a:r>
              <a:rPr lang="de-DE" altLang="ja-JP" sz="1800" dirty="0" smtClean="0">
                <a:solidFill>
                  <a:srgbClr val="FF0000"/>
                </a:solidFill>
                <a:sym typeface="Wingdings" pitchFamily="2" charset="2"/>
              </a:rPr>
              <a:t>CZ-CAPBC2</a:t>
            </a:r>
            <a:r>
              <a:rPr lang="de-DE" altLang="ja-JP" sz="1800" dirty="0" smtClean="0">
                <a:sym typeface="Wingdings" pitchFamily="2" charset="2"/>
              </a:rPr>
              <a:t> – Schnittstellenadapter für Innengeräte</a:t>
            </a:r>
            <a:endParaRPr lang="de-DE" altLang="ja-JP" sz="1600" dirty="0"/>
          </a:p>
        </p:txBody>
      </p:sp>
      <p:sp>
        <p:nvSpPr>
          <p:cNvPr id="15"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Analoges Eingangssignal</a:t>
            </a:r>
            <a:endParaRPr lang="de-DE" dirty="0">
              <a:solidFill>
                <a:schemeClr val="accent1">
                  <a:lumMod val="60000"/>
                  <a:lumOff val="40000"/>
                </a:schemeClr>
              </a:solidFill>
              <a:latin typeface="Arial" pitchFamily="34" charset="0"/>
              <a:cs typeface="Arial"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899592" y="2204864"/>
            <a:ext cx="2226184" cy="158417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860107" y="1916832"/>
            <a:ext cx="2600325" cy="2219325"/>
          </a:xfrm>
          <a:prstGeom prst="rect">
            <a:avLst/>
          </a:prstGeom>
          <a:noFill/>
          <a:ln w="9525">
            <a:noFill/>
            <a:miter lim="800000"/>
            <a:headEnd/>
            <a:tailEnd/>
          </a:ln>
        </p:spPr>
      </p:pic>
      <p:sp>
        <p:nvSpPr>
          <p:cNvPr id="20" name="Freccia a destra 19"/>
          <p:cNvSpPr/>
          <p:nvPr/>
        </p:nvSpPr>
        <p:spPr>
          <a:xfrm>
            <a:off x="3635896" y="2780928"/>
            <a:ext cx="1440160" cy="504056"/>
          </a:xfrm>
          <a:prstGeom prst="rightArrow">
            <a:avLst>
              <a:gd name="adj1" fmla="val 53770"/>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CasellaDiTesto 21"/>
          <p:cNvSpPr txBox="1"/>
          <p:nvPr/>
        </p:nvSpPr>
        <p:spPr>
          <a:xfrm>
            <a:off x="1576873" y="1628800"/>
            <a:ext cx="5875447" cy="369332"/>
          </a:xfrm>
          <a:prstGeom prst="rect">
            <a:avLst/>
          </a:prstGeom>
          <a:noFill/>
        </p:spPr>
        <p:txBody>
          <a:bodyPr wrap="square" rtlCol="0">
            <a:spAutoFit/>
          </a:bodyPr>
          <a:lstStyle/>
          <a:p>
            <a:r>
              <a:rPr dirty="0" smtClean="0"/>
              <a:t>Einstellen der Solltemperatur durch 0–10-V-Signal</a:t>
            </a:r>
            <a:endParaRPr lang="de-DE" dirty="0"/>
          </a:p>
        </p:txBody>
      </p:sp>
      <p:pic>
        <p:nvPicPr>
          <p:cNvPr id="2054" name="Picture 6"/>
          <p:cNvPicPr>
            <a:picLocks noChangeAspect="1" noChangeArrowheads="1"/>
          </p:cNvPicPr>
          <p:nvPr/>
        </p:nvPicPr>
        <p:blipFill>
          <a:blip r:embed="rId4" cstate="print"/>
          <a:srcRect/>
          <a:stretch>
            <a:fillRect/>
          </a:stretch>
        </p:blipFill>
        <p:spPr bwMode="auto">
          <a:xfrm>
            <a:off x="755576" y="2060848"/>
            <a:ext cx="2543175" cy="1876425"/>
          </a:xfrm>
          <a:prstGeom prst="rect">
            <a:avLst/>
          </a:prstGeom>
          <a:noFill/>
          <a:ln w="9525">
            <a:noFill/>
            <a:miter lim="800000"/>
            <a:headEnd/>
            <a:tailEnd/>
          </a:ln>
        </p:spPr>
      </p:pic>
      <p:pic>
        <p:nvPicPr>
          <p:cNvPr id="2055" name="Picture 7"/>
          <p:cNvPicPr>
            <a:picLocks noChangeAspect="1" noChangeArrowheads="1"/>
          </p:cNvPicPr>
          <p:nvPr/>
        </p:nvPicPr>
        <p:blipFill>
          <a:blip r:embed="rId5" cstate="print"/>
          <a:srcRect/>
          <a:stretch>
            <a:fillRect/>
          </a:stretch>
        </p:blipFill>
        <p:spPr bwMode="auto">
          <a:xfrm>
            <a:off x="5919484" y="2001343"/>
            <a:ext cx="2676525" cy="2066925"/>
          </a:xfrm>
          <a:prstGeom prst="rect">
            <a:avLst/>
          </a:prstGeom>
          <a:noFill/>
          <a:ln w="9525">
            <a:noFill/>
            <a:miter lim="800000"/>
            <a:headEnd/>
            <a:tailEnd/>
          </a:ln>
        </p:spPr>
      </p:pic>
      <p:sp>
        <p:nvSpPr>
          <p:cNvPr id="25" name="CasellaDiTesto 24"/>
          <p:cNvSpPr txBox="1"/>
          <p:nvPr/>
        </p:nvSpPr>
        <p:spPr>
          <a:xfrm>
            <a:off x="1576873" y="1628800"/>
            <a:ext cx="5875447" cy="369332"/>
          </a:xfrm>
          <a:prstGeom prst="rect">
            <a:avLst/>
          </a:prstGeom>
          <a:solidFill>
            <a:schemeClr val="bg1"/>
          </a:solidFill>
        </p:spPr>
        <p:txBody>
          <a:bodyPr wrap="square" rtlCol="0">
            <a:spAutoFit/>
          </a:bodyPr>
          <a:lstStyle/>
          <a:p>
            <a:r>
              <a:rPr dirty="0" smtClean="0"/>
              <a:t>Einstellen der Solltemperatur durch 0–140-Ω-Signal</a:t>
            </a:r>
            <a:endParaRPr lang="de-DE" dirty="0"/>
          </a:p>
        </p:txBody>
      </p:sp>
      <p:pic>
        <p:nvPicPr>
          <p:cNvPr id="27" name="Picture 5"/>
          <p:cNvPicPr>
            <a:picLocks noChangeAspect="1" noChangeArrowheads="1"/>
          </p:cNvPicPr>
          <p:nvPr/>
        </p:nvPicPr>
        <p:blipFill>
          <a:blip r:embed="rId6" cstate="print"/>
          <a:srcRect b="18271"/>
          <a:stretch>
            <a:fillRect/>
          </a:stretch>
        </p:blipFill>
        <p:spPr bwMode="auto">
          <a:xfrm>
            <a:off x="1403647" y="4482345"/>
            <a:ext cx="6048375" cy="1728192"/>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t="85134"/>
          <a:stretch>
            <a:fillRect/>
          </a:stretch>
        </p:blipFill>
        <p:spPr bwMode="auto">
          <a:xfrm>
            <a:off x="1331788" y="5948565"/>
            <a:ext cx="6048375" cy="314350"/>
          </a:xfrm>
          <a:prstGeom prst="rect">
            <a:avLst/>
          </a:prstGeom>
          <a:noFill/>
          <a:ln w="9525">
            <a:noFill/>
            <a:miter lim="800000"/>
            <a:headEnd/>
            <a:tailEnd/>
          </a:ln>
        </p:spPr>
      </p:pic>
      <p:sp>
        <p:nvSpPr>
          <p:cNvPr id="28" name="Freccia a destra 27"/>
          <p:cNvSpPr/>
          <p:nvPr/>
        </p:nvSpPr>
        <p:spPr>
          <a:xfrm>
            <a:off x="3635896" y="2780928"/>
            <a:ext cx="1440160" cy="504056"/>
          </a:xfrm>
          <a:prstGeom prst="rightArrow">
            <a:avLst>
              <a:gd name="adj1" fmla="val 53770"/>
              <a:gd name="adj2" fmla="val 50000"/>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1" name="Connettore 2 30"/>
          <p:cNvCxnSpPr>
            <a:endCxn id="2054" idx="3"/>
          </p:cNvCxnSpPr>
          <p:nvPr/>
        </p:nvCxnSpPr>
        <p:spPr>
          <a:xfrm flipH="1" flipV="1">
            <a:off x="3298751" y="2999061"/>
            <a:ext cx="1201241" cy="81306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9" name="Textfeld 18"/>
          <p:cNvSpPr txBox="1"/>
          <p:nvPr/>
        </p:nvSpPr>
        <p:spPr>
          <a:xfrm>
            <a:off x="2861348" y="3795078"/>
            <a:ext cx="3277288" cy="682157"/>
          </a:xfrm>
          <a:prstGeom prst="rect">
            <a:avLst/>
          </a:prstGeom>
          <a:solidFill>
            <a:schemeClr val="bg1"/>
          </a:solidFill>
          <a:ln w="28575">
            <a:solidFill>
              <a:schemeClr val="accent1"/>
            </a:solidFill>
          </a:ln>
        </p:spPr>
        <p:txBody>
          <a:bodyPr wrap="square" lIns="36000" tIns="36000" rIns="36000" bIns="36000" rtlCol="0" anchor="t" anchorCtr="0">
            <a:noAutofit/>
          </a:bodyPr>
          <a:lstStyle/>
          <a:p>
            <a:r>
              <a:rPr lang="de-DE" sz="800" smtClean="0"/>
              <a:t>Technische Daten zur Verkabelung</a:t>
            </a:r>
          </a:p>
          <a:p>
            <a:pPr>
              <a:tabLst>
                <a:tab pos="1162050" algn="l"/>
              </a:tabLst>
            </a:pPr>
            <a:r>
              <a:rPr lang="de-DE" sz="800" smtClean="0"/>
              <a:t>Typ:	geschirmtes Kabel mit Vinylmantel</a:t>
            </a:r>
            <a:br>
              <a:rPr lang="de-DE" sz="800" smtClean="0"/>
            </a:br>
            <a:r>
              <a:rPr lang="de-DE" sz="800" smtClean="0"/>
              <a:t>	(Schirmung empfohlen)</a:t>
            </a:r>
          </a:p>
          <a:p>
            <a:pPr>
              <a:tabLst>
                <a:tab pos="1162050" algn="l"/>
              </a:tabLst>
            </a:pPr>
            <a:r>
              <a:rPr lang="de-DE" sz="800" smtClean="0"/>
              <a:t>Querschnitt:	1,25 bis 2,0 mm</a:t>
            </a:r>
            <a:r>
              <a:rPr lang="de-DE" sz="800" baseline="30000" smtClean="0"/>
              <a:t>2</a:t>
            </a:r>
          </a:p>
          <a:p>
            <a:pPr>
              <a:tabLst>
                <a:tab pos="1162050" algn="l"/>
              </a:tabLst>
            </a:pPr>
            <a:r>
              <a:rPr lang="de-DE" sz="800" smtClean="0"/>
              <a:t>Länge:	max. 70 m</a:t>
            </a:r>
          </a:p>
        </p:txBody>
      </p:sp>
      <p:sp>
        <p:nvSpPr>
          <p:cNvPr id="21" name="Textfeld 20"/>
          <p:cNvSpPr txBox="1"/>
          <p:nvPr/>
        </p:nvSpPr>
        <p:spPr>
          <a:xfrm>
            <a:off x="6299795" y="3711913"/>
            <a:ext cx="2305050" cy="356355"/>
          </a:xfrm>
          <a:prstGeom prst="rect">
            <a:avLst/>
          </a:prstGeom>
          <a:solidFill>
            <a:schemeClr val="bg1"/>
          </a:solidFill>
        </p:spPr>
        <p:txBody>
          <a:bodyPr wrap="square" lIns="0" tIns="0" rIns="0" bIns="0" rtlCol="0" anchor="ctr" anchorCtr="0">
            <a:noAutofit/>
          </a:bodyPr>
          <a:lstStyle/>
          <a:p>
            <a:pPr algn="ctr"/>
            <a:r>
              <a:rPr lang="de-DE" sz="1000" smtClean="0"/>
              <a:t>Zusammenhang zw. Leitungswiderstand und Temperatur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dissolve">
                                      <p:cBhvr>
                                        <p:cTn id="7" dur="500"/>
                                        <p:tgtEl>
                                          <p:spTgt spid="2053"/>
                                        </p:tgtEl>
                                      </p:cBhvr>
                                    </p:animEffect>
                                  </p:childTnLst>
                                </p:cTn>
                              </p:par>
                              <p:par>
                                <p:cTn id="8" presetID="9"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dissolve">
                                      <p:cBhvr>
                                        <p:cTn id="10" dur="500"/>
                                        <p:tgtEl>
                                          <p:spTgt spid="205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dissolve">
                                      <p:cBhvr>
                                        <p:cTn id="16" dur="500"/>
                                        <p:tgtEl>
                                          <p:spTgt spid="205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dissolve">
                                      <p:cBhvr>
                                        <p:cTn id="19" dur="500"/>
                                        <p:tgtEl>
                                          <p:spTgt spid="28"/>
                                        </p:tgtEl>
                                      </p:cBhvr>
                                    </p:animEffect>
                                  </p:childTnLst>
                                </p:cTn>
                              </p:par>
                              <p:par>
                                <p:cTn id="20" presetID="9"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ssolv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0000" indent="-360000" defTabSz="914400"/>
            <a:r>
              <a:rPr lang="de-DE" altLang="ja-JP" sz="1800" dirty="0" smtClean="0"/>
              <a:t>2.	Kontakte in externen Geräten</a:t>
            </a:r>
            <a:br>
              <a:rPr lang="de-DE" altLang="ja-JP" sz="1800" dirty="0" smtClean="0"/>
            </a:br>
            <a:r>
              <a:rPr lang="de-DE" altLang="ja-JP" sz="1800" dirty="0" smtClean="0">
                <a:solidFill>
                  <a:srgbClr val="FF0000"/>
                </a:solidFill>
                <a:sym typeface="Wingdings" pitchFamily="2" charset="2"/>
              </a:rPr>
              <a:t>CZ-CAPBC2</a:t>
            </a:r>
            <a:r>
              <a:rPr lang="de-DE" altLang="ja-JP" sz="1800" dirty="0" smtClean="0">
                <a:sym typeface="Wingdings" pitchFamily="2" charset="2"/>
              </a:rPr>
              <a:t> – Schnittstellenadapter für Innengeräte</a:t>
            </a:r>
            <a:endParaRPr lang="de-DE" altLang="ja-JP" sz="1800" dirty="0"/>
          </a:p>
        </p:txBody>
      </p:sp>
      <p:sp>
        <p:nvSpPr>
          <p:cNvPr id="15"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Analoges Eingangssignal</a:t>
            </a:r>
            <a:endParaRPr lang="de-DE" dirty="0">
              <a:solidFill>
                <a:schemeClr val="accent1">
                  <a:lumMod val="60000"/>
                  <a:lumOff val="40000"/>
                </a:schemeClr>
              </a:solidFill>
              <a:latin typeface="Arial" pitchFamily="34" charset="0"/>
              <a:cs typeface="Arial" pitchFamily="34" charset="0"/>
            </a:endParaRPr>
          </a:p>
        </p:txBody>
      </p:sp>
      <p:sp>
        <p:nvSpPr>
          <p:cNvPr id="60" name="Rettangolo 59"/>
          <p:cNvSpPr/>
          <p:nvPr/>
        </p:nvSpPr>
        <p:spPr>
          <a:xfrm>
            <a:off x="5292080" y="4005064"/>
            <a:ext cx="3528392" cy="2016224"/>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smtClean="0">
                <a:solidFill>
                  <a:schemeClr val="tx1"/>
                </a:solidFill>
                <a:latin typeface="Arial" pitchFamily="34" charset="0"/>
                <a:cs typeface="Arial" pitchFamily="34" charset="0"/>
              </a:rPr>
              <a:t>Festlegen des Temperaturbereichs zum Einstellen über Eingangssignal</a:t>
            </a:r>
          </a:p>
          <a:p>
            <a:pPr algn="ctr"/>
            <a:r>
              <a:rPr lang="de-DE" sz="1600" dirty="0" smtClean="0">
                <a:solidFill>
                  <a:schemeClr val="tx1"/>
                </a:solidFill>
                <a:latin typeface="Arial" pitchFamily="34" charset="0"/>
                <a:cs typeface="Arial" pitchFamily="34" charset="0"/>
              </a:rPr>
              <a:t> </a:t>
            </a:r>
          </a:p>
          <a:p>
            <a:pPr algn="ctr"/>
            <a:r>
              <a:rPr lang="de-DE" sz="1600" dirty="0" smtClean="0">
                <a:solidFill>
                  <a:schemeClr val="tx1"/>
                </a:solidFill>
                <a:latin typeface="Arial" pitchFamily="34" charset="0"/>
                <a:cs typeface="Arial" pitchFamily="34" charset="0"/>
              </a:rPr>
              <a:t>2,2 V = 11 °C</a:t>
            </a:r>
          </a:p>
          <a:p>
            <a:pPr algn="ctr"/>
            <a:r>
              <a:rPr lang="de-DE" sz="1600" dirty="0" smtClean="0">
                <a:solidFill>
                  <a:schemeClr val="tx1"/>
                </a:solidFill>
                <a:latin typeface="Arial" pitchFamily="34" charset="0"/>
                <a:cs typeface="Arial" pitchFamily="34" charset="0"/>
              </a:rPr>
              <a:t>↓</a:t>
            </a:r>
          </a:p>
          <a:p>
            <a:pPr algn="ctr"/>
            <a:r>
              <a:rPr lang="de-DE" sz="1600" dirty="0" smtClean="0">
                <a:solidFill>
                  <a:schemeClr val="tx1"/>
                </a:solidFill>
                <a:latin typeface="Arial" pitchFamily="34" charset="0"/>
                <a:cs typeface="Arial" pitchFamily="34" charset="0"/>
              </a:rPr>
              <a:t>10 V = 50 °C</a:t>
            </a:r>
          </a:p>
          <a:p>
            <a:pPr algn="ctr"/>
            <a:r>
              <a:rPr lang="de-DE" sz="1600" dirty="0" smtClean="0">
                <a:solidFill>
                  <a:schemeClr val="tx1"/>
                </a:solidFill>
                <a:latin typeface="Arial" pitchFamily="34" charset="0"/>
                <a:cs typeface="Arial" pitchFamily="34" charset="0"/>
              </a:rPr>
              <a:t> Fernbedienung in diesem Spannungsbereich gesperrt</a:t>
            </a:r>
            <a:endParaRPr lang="de-DE" sz="1600" dirty="0">
              <a:solidFill>
                <a:schemeClr val="tx1"/>
              </a:solidFill>
              <a:latin typeface="Arial" pitchFamily="34" charset="0"/>
              <a:cs typeface="Arial" pitchFamily="34" charset="0"/>
            </a:endParaRPr>
          </a:p>
        </p:txBody>
      </p:sp>
      <p:pic>
        <p:nvPicPr>
          <p:cNvPr id="2052" name="Picture 4"/>
          <p:cNvPicPr>
            <a:picLocks noChangeAspect="1" noChangeArrowheads="1"/>
          </p:cNvPicPr>
          <p:nvPr/>
        </p:nvPicPr>
        <p:blipFill>
          <a:blip r:embed="rId2" cstate="print"/>
          <a:srcRect/>
          <a:stretch>
            <a:fillRect/>
          </a:stretch>
        </p:blipFill>
        <p:spPr bwMode="auto">
          <a:xfrm>
            <a:off x="467544" y="2204864"/>
            <a:ext cx="2362200" cy="1771650"/>
          </a:xfrm>
          <a:prstGeom prst="rect">
            <a:avLst/>
          </a:prstGeom>
          <a:noFill/>
          <a:ln w="9525">
            <a:noFill/>
            <a:miter lim="800000"/>
            <a:headEnd/>
            <a:tailEnd/>
          </a:ln>
        </p:spPr>
      </p:pic>
      <p:sp>
        <p:nvSpPr>
          <p:cNvPr id="20" name="Freccia a destra 19"/>
          <p:cNvSpPr/>
          <p:nvPr/>
        </p:nvSpPr>
        <p:spPr>
          <a:xfrm>
            <a:off x="2987824" y="2708920"/>
            <a:ext cx="936104" cy="504056"/>
          </a:xfrm>
          <a:prstGeom prst="rightArrow">
            <a:avLst>
              <a:gd name="adj1" fmla="val 53770"/>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074" name="Picture 2"/>
          <p:cNvPicPr>
            <a:picLocks noChangeAspect="1" noChangeArrowheads="1"/>
          </p:cNvPicPr>
          <p:nvPr/>
        </p:nvPicPr>
        <p:blipFill>
          <a:blip r:embed="rId3" cstate="print"/>
          <a:srcRect/>
          <a:stretch>
            <a:fillRect/>
          </a:stretch>
        </p:blipFill>
        <p:spPr bwMode="auto">
          <a:xfrm>
            <a:off x="1763688" y="4005064"/>
            <a:ext cx="3285356" cy="2115229"/>
          </a:xfrm>
          <a:prstGeom prst="rect">
            <a:avLst/>
          </a:prstGeom>
          <a:noFill/>
          <a:ln w="9525">
            <a:noFill/>
            <a:miter lim="800000"/>
            <a:headEnd/>
            <a:tailEnd/>
          </a:ln>
        </p:spPr>
      </p:pic>
      <p:sp>
        <p:nvSpPr>
          <p:cNvPr id="11" name="CasellaDiTesto 10"/>
          <p:cNvSpPr txBox="1"/>
          <p:nvPr/>
        </p:nvSpPr>
        <p:spPr>
          <a:xfrm>
            <a:off x="251520" y="1700808"/>
            <a:ext cx="8496944" cy="369332"/>
          </a:xfrm>
          <a:prstGeom prst="rect">
            <a:avLst/>
          </a:prstGeom>
          <a:solidFill>
            <a:schemeClr val="bg1"/>
          </a:solidFill>
        </p:spPr>
        <p:txBody>
          <a:bodyPr wrap="square" rtlCol="0">
            <a:spAutoFit/>
          </a:bodyPr>
          <a:lstStyle/>
          <a:p>
            <a:pPr algn="ctr"/>
            <a:r>
              <a:rPr dirty="0" smtClean="0"/>
              <a:t>Einstellen der Solltemperatur durch 0–10-V-Signal (feste Wertezuordnung) </a:t>
            </a:r>
            <a:endParaRPr lang="de-DE" dirty="0"/>
          </a:p>
        </p:txBody>
      </p:sp>
      <p:pic>
        <p:nvPicPr>
          <p:cNvPr id="3075" name="Picture 3"/>
          <p:cNvPicPr>
            <a:picLocks noChangeAspect="1" noChangeArrowheads="1"/>
          </p:cNvPicPr>
          <p:nvPr/>
        </p:nvPicPr>
        <p:blipFill>
          <a:blip r:embed="rId4" cstate="print"/>
          <a:srcRect/>
          <a:stretch>
            <a:fillRect/>
          </a:stretch>
        </p:blipFill>
        <p:spPr bwMode="auto">
          <a:xfrm>
            <a:off x="4010554" y="2420888"/>
            <a:ext cx="4917819" cy="1080120"/>
          </a:xfrm>
          <a:prstGeom prst="rect">
            <a:avLst/>
          </a:prstGeom>
          <a:noFill/>
          <a:ln w="9525">
            <a:noFill/>
            <a:miter lim="800000"/>
            <a:headEnd/>
            <a:tailEnd/>
          </a:ln>
        </p:spPr>
      </p:pic>
      <p:grpSp>
        <p:nvGrpSpPr>
          <p:cNvPr id="2" name="Gruppo 15"/>
          <p:cNvGrpSpPr/>
          <p:nvPr/>
        </p:nvGrpSpPr>
        <p:grpSpPr>
          <a:xfrm>
            <a:off x="2267744" y="4365104"/>
            <a:ext cx="1440160" cy="1368152"/>
            <a:chOff x="2267744" y="4365104"/>
            <a:chExt cx="1440160" cy="1368152"/>
          </a:xfrm>
        </p:grpSpPr>
        <p:sp>
          <p:nvSpPr>
            <p:cNvPr id="13" name="Rettangolo 12"/>
            <p:cNvSpPr/>
            <p:nvPr/>
          </p:nvSpPr>
          <p:spPr>
            <a:xfrm>
              <a:off x="2267744" y="4365104"/>
              <a:ext cx="1440160" cy="648072"/>
            </a:xfrm>
            <a:prstGeom prst="rect">
              <a:avLst/>
            </a:prstGeom>
            <a:solidFill>
              <a:schemeClr val="tx2">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ttangolo 13"/>
            <p:cNvSpPr/>
            <p:nvPr/>
          </p:nvSpPr>
          <p:spPr>
            <a:xfrm>
              <a:off x="2987824" y="5013176"/>
              <a:ext cx="720080" cy="720080"/>
            </a:xfrm>
            <a:prstGeom prst="rect">
              <a:avLst/>
            </a:prstGeom>
            <a:solidFill>
              <a:schemeClr val="tx2">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7" name="Rettangolo 16"/>
          <p:cNvSpPr/>
          <p:nvPr/>
        </p:nvSpPr>
        <p:spPr>
          <a:xfrm>
            <a:off x="2231800" y="5301208"/>
            <a:ext cx="504000" cy="468000"/>
          </a:xfrm>
          <a:prstGeom prst="rect">
            <a:avLst/>
          </a:prstGeom>
          <a:solidFill>
            <a:srgbClr val="C0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Rettangolo 17"/>
          <p:cNvSpPr/>
          <p:nvPr/>
        </p:nvSpPr>
        <p:spPr>
          <a:xfrm>
            <a:off x="251520" y="4525346"/>
            <a:ext cx="1656184" cy="1783973"/>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smtClean="0">
                <a:solidFill>
                  <a:schemeClr val="tx1"/>
                </a:solidFill>
                <a:latin typeface="Arial" pitchFamily="34" charset="0"/>
                <a:cs typeface="Arial" pitchFamily="34" charset="0"/>
              </a:rPr>
              <a:t>Temperatur-</a:t>
            </a:r>
            <a:r>
              <a:rPr lang="de-DE" sz="1600" dirty="0" err="1" smtClean="0">
                <a:solidFill>
                  <a:schemeClr val="tx1"/>
                </a:solidFill>
                <a:latin typeface="Arial" pitchFamily="34" charset="0"/>
                <a:cs typeface="Arial" pitchFamily="34" charset="0"/>
              </a:rPr>
              <a:t>einstellung</a:t>
            </a:r>
            <a:r>
              <a:rPr lang="de-DE" sz="1600" dirty="0" smtClean="0">
                <a:solidFill>
                  <a:schemeClr val="tx1"/>
                </a:solidFill>
                <a:latin typeface="Arial" pitchFamily="34" charset="0"/>
                <a:cs typeface="Arial" pitchFamily="34" charset="0"/>
              </a:rPr>
              <a:t> über Fernbedienung bei Spannungen</a:t>
            </a:r>
          </a:p>
          <a:p>
            <a:pPr algn="ctr"/>
            <a:r>
              <a:rPr lang="de-DE" sz="1600" dirty="0" smtClean="0">
                <a:solidFill>
                  <a:schemeClr val="tx1"/>
                </a:solidFill>
                <a:latin typeface="Arial" pitchFamily="34" charset="0"/>
                <a:cs typeface="Arial" pitchFamily="34" charset="0"/>
              </a:rPr>
              <a:t>&lt; 1,9 V</a:t>
            </a:r>
            <a:endParaRPr lang="de-DE" sz="1600" dirty="0">
              <a:solidFill>
                <a:schemeClr val="tx1"/>
              </a:solidFill>
              <a:latin typeface="Arial" pitchFamily="34" charset="0"/>
              <a:cs typeface="Arial" pitchFamily="34" charset="0"/>
            </a:endParaRPr>
          </a:p>
        </p:txBody>
      </p:sp>
      <p:sp>
        <p:nvSpPr>
          <p:cNvPr id="16" name="Rettangolo 15"/>
          <p:cNvSpPr/>
          <p:nvPr/>
        </p:nvSpPr>
        <p:spPr>
          <a:xfrm>
            <a:off x="1460310" y="3623479"/>
            <a:ext cx="440570" cy="239553"/>
          </a:xfrm>
          <a:prstGeom prst="rect">
            <a:avLst/>
          </a:prstGeom>
          <a:noFill/>
          <a:ln w="19050">
            <a:solidFill>
              <a:schemeClr val="accent6">
                <a:lumMod val="75000"/>
              </a:schemeClr>
            </a:solidFill>
          </a:ln>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21" name="Textfeld 20"/>
          <p:cNvSpPr txBox="1"/>
          <p:nvPr/>
        </p:nvSpPr>
        <p:spPr>
          <a:xfrm>
            <a:off x="3820319" y="4343588"/>
            <a:ext cx="1228725" cy="570776"/>
          </a:xfrm>
          <a:prstGeom prst="rect">
            <a:avLst/>
          </a:prstGeom>
          <a:solidFill>
            <a:schemeClr val="bg1"/>
          </a:solidFill>
        </p:spPr>
        <p:txBody>
          <a:bodyPr wrap="square" lIns="0" tIns="0" rIns="0" bIns="0" rtlCol="0" anchor="ctr" anchorCtr="0">
            <a:noAutofit/>
          </a:bodyPr>
          <a:lstStyle/>
          <a:p>
            <a:r>
              <a:rPr lang="de-DE" sz="1000" dirty="0" smtClean="0"/>
              <a:t>Solltemperatur-</a:t>
            </a:r>
            <a:r>
              <a:rPr lang="de-DE" sz="1000" dirty="0" err="1" smtClean="0"/>
              <a:t>einstellung</a:t>
            </a:r>
            <a:r>
              <a:rPr lang="de-DE" sz="1000" dirty="0" smtClean="0"/>
              <a:t> mit FB gesperrt</a:t>
            </a:r>
          </a:p>
        </p:txBody>
      </p:sp>
      <p:sp>
        <p:nvSpPr>
          <p:cNvPr id="22" name="Textfeld 21"/>
          <p:cNvSpPr txBox="1"/>
          <p:nvPr/>
        </p:nvSpPr>
        <p:spPr>
          <a:xfrm>
            <a:off x="3820319" y="5162480"/>
            <a:ext cx="1228725" cy="570776"/>
          </a:xfrm>
          <a:prstGeom prst="rect">
            <a:avLst/>
          </a:prstGeom>
          <a:solidFill>
            <a:schemeClr val="bg1"/>
          </a:solidFill>
        </p:spPr>
        <p:txBody>
          <a:bodyPr wrap="square" lIns="0" tIns="0" rIns="0" bIns="0" rtlCol="0" anchor="ctr" anchorCtr="0">
            <a:noAutofit/>
          </a:bodyPr>
          <a:lstStyle/>
          <a:p>
            <a:r>
              <a:rPr lang="de-DE" sz="1000" smtClean="0"/>
              <a:t>Solltemperatur-einstellung mit FB freigegeben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7"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0000" indent="-360000" defTabSz="914400"/>
            <a:r>
              <a:rPr lang="de-DE" altLang="ja-JP" sz="1800" dirty="0" smtClean="0"/>
              <a:t>2.	Kontakte in externen Geräten</a:t>
            </a:r>
            <a:br>
              <a:rPr lang="de-DE" altLang="ja-JP" sz="1800" dirty="0" smtClean="0"/>
            </a:br>
            <a:r>
              <a:rPr lang="de-DE" altLang="ja-JP" sz="1800" dirty="0" smtClean="0">
                <a:solidFill>
                  <a:srgbClr val="FF0000"/>
                </a:solidFill>
                <a:sym typeface="Wingdings" pitchFamily="2" charset="2"/>
              </a:rPr>
              <a:t>CZ-CAPBC2</a:t>
            </a:r>
            <a:r>
              <a:rPr lang="de-DE" altLang="ja-JP" sz="1800" dirty="0" smtClean="0">
                <a:sym typeface="Wingdings" pitchFamily="2" charset="2"/>
              </a:rPr>
              <a:t> – Schnittstellenadapter für Innengeräte</a:t>
            </a:r>
            <a:endParaRPr lang="de-DE" altLang="ja-JP" sz="1800" dirty="0"/>
          </a:p>
        </p:txBody>
      </p:sp>
      <p:sp>
        <p:nvSpPr>
          <p:cNvPr id="15"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Analoges Ausgangssignal</a:t>
            </a:r>
            <a:endParaRPr lang="de-DE" dirty="0">
              <a:solidFill>
                <a:schemeClr val="accent1">
                  <a:lumMod val="60000"/>
                  <a:lumOff val="40000"/>
                </a:schemeClr>
              </a:solidFill>
              <a:latin typeface="Arial" pitchFamily="34" charset="0"/>
              <a:cs typeface="Arial" pitchFamily="34" charset="0"/>
            </a:endParaRPr>
          </a:p>
        </p:txBody>
      </p:sp>
      <p:sp>
        <p:nvSpPr>
          <p:cNvPr id="20" name="Freccia a destra 19"/>
          <p:cNvSpPr/>
          <p:nvPr/>
        </p:nvSpPr>
        <p:spPr>
          <a:xfrm>
            <a:off x="2699792" y="3682924"/>
            <a:ext cx="2304256" cy="504056"/>
          </a:xfrm>
          <a:prstGeom prst="rightArrow">
            <a:avLst>
              <a:gd name="adj1" fmla="val 53770"/>
              <a:gd name="adj2" fmla="val 5000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CasellaDiTesto 10"/>
          <p:cNvSpPr txBox="1"/>
          <p:nvPr/>
        </p:nvSpPr>
        <p:spPr>
          <a:xfrm>
            <a:off x="1655676" y="1547500"/>
            <a:ext cx="5832648" cy="369332"/>
          </a:xfrm>
          <a:prstGeom prst="rect">
            <a:avLst/>
          </a:prstGeom>
          <a:solidFill>
            <a:schemeClr val="bg1"/>
          </a:solidFill>
        </p:spPr>
        <p:txBody>
          <a:bodyPr wrap="square" rtlCol="0">
            <a:spAutoFit/>
          </a:bodyPr>
          <a:lstStyle/>
          <a:p>
            <a:pPr algn="ctr"/>
            <a:r>
              <a:rPr dirty="0" smtClean="0"/>
              <a:t>Analoges Ausgangssignal für Raumtemperatur</a:t>
            </a:r>
            <a:endParaRPr lang="de-DE" dirty="0"/>
          </a:p>
        </p:txBody>
      </p:sp>
      <p:pic>
        <p:nvPicPr>
          <p:cNvPr id="4098" name="Picture 2"/>
          <p:cNvPicPr>
            <a:picLocks noChangeAspect="1" noChangeArrowheads="1"/>
          </p:cNvPicPr>
          <p:nvPr/>
        </p:nvPicPr>
        <p:blipFill>
          <a:blip r:embed="rId2" cstate="print"/>
          <a:srcRect/>
          <a:stretch>
            <a:fillRect/>
          </a:stretch>
        </p:blipFill>
        <p:spPr bwMode="auto">
          <a:xfrm>
            <a:off x="1475656" y="3466900"/>
            <a:ext cx="1152525" cy="108585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004048" y="2962844"/>
            <a:ext cx="2181225" cy="2171700"/>
          </a:xfrm>
          <a:prstGeom prst="rect">
            <a:avLst/>
          </a:prstGeom>
          <a:noFill/>
          <a:ln w="9525">
            <a:noFill/>
            <a:miter lim="800000"/>
            <a:headEnd/>
            <a:tailEnd/>
          </a:ln>
        </p:spPr>
      </p:pic>
      <p:grpSp>
        <p:nvGrpSpPr>
          <p:cNvPr id="2" name="Gruppo 18"/>
          <p:cNvGrpSpPr/>
          <p:nvPr/>
        </p:nvGrpSpPr>
        <p:grpSpPr>
          <a:xfrm>
            <a:off x="5364088" y="3322884"/>
            <a:ext cx="1368152" cy="1152128"/>
            <a:chOff x="2267744" y="4365104"/>
            <a:chExt cx="1368152" cy="1152128"/>
          </a:xfrm>
        </p:grpSpPr>
        <p:sp>
          <p:nvSpPr>
            <p:cNvPr id="21" name="Rettangolo 20"/>
            <p:cNvSpPr/>
            <p:nvPr/>
          </p:nvSpPr>
          <p:spPr>
            <a:xfrm>
              <a:off x="2267744" y="4365104"/>
              <a:ext cx="1368152" cy="792088"/>
            </a:xfrm>
            <a:prstGeom prst="rect">
              <a:avLst/>
            </a:prstGeom>
            <a:solidFill>
              <a:schemeClr val="tx2">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ttangolo 21"/>
            <p:cNvSpPr/>
            <p:nvPr/>
          </p:nvSpPr>
          <p:spPr>
            <a:xfrm>
              <a:off x="2699792" y="5157192"/>
              <a:ext cx="936104" cy="360040"/>
            </a:xfrm>
            <a:prstGeom prst="rect">
              <a:avLst/>
            </a:prstGeom>
            <a:solidFill>
              <a:schemeClr val="tx2">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4101" name="Picture 5"/>
          <p:cNvPicPr>
            <a:picLocks noChangeAspect="1" noChangeArrowheads="1"/>
          </p:cNvPicPr>
          <p:nvPr/>
        </p:nvPicPr>
        <p:blipFill>
          <a:blip r:embed="rId4" cstate="print"/>
          <a:srcRect/>
          <a:stretch>
            <a:fillRect/>
          </a:stretch>
        </p:blipFill>
        <p:spPr bwMode="auto">
          <a:xfrm>
            <a:off x="1763688" y="1988840"/>
            <a:ext cx="6191250" cy="381000"/>
          </a:xfrm>
          <a:prstGeom prst="rect">
            <a:avLst/>
          </a:prstGeom>
          <a:noFill/>
          <a:ln w="9525">
            <a:noFill/>
            <a:miter lim="800000"/>
            <a:headEnd/>
            <a:tailEnd/>
          </a:ln>
        </p:spPr>
      </p:pic>
      <p:pic>
        <p:nvPicPr>
          <p:cNvPr id="4102" name="Picture 6"/>
          <p:cNvPicPr>
            <a:picLocks noChangeAspect="1" noChangeArrowheads="1"/>
          </p:cNvPicPr>
          <p:nvPr/>
        </p:nvPicPr>
        <p:blipFill>
          <a:blip r:embed="rId5" cstate="print"/>
          <a:srcRect/>
          <a:stretch>
            <a:fillRect/>
          </a:stretch>
        </p:blipFill>
        <p:spPr bwMode="auto">
          <a:xfrm>
            <a:off x="395536" y="2060848"/>
            <a:ext cx="1028700" cy="238125"/>
          </a:xfrm>
          <a:prstGeom prst="rect">
            <a:avLst/>
          </a:prstGeom>
          <a:noFill/>
          <a:ln w="9525">
            <a:noFill/>
            <a:miter lim="800000"/>
            <a:headEnd/>
            <a:tailEnd/>
          </a:ln>
        </p:spPr>
      </p:pic>
      <p:cxnSp>
        <p:nvCxnSpPr>
          <p:cNvPr id="26" name="Connettore 2 25"/>
          <p:cNvCxnSpPr>
            <a:stCxn id="4102" idx="3"/>
          </p:cNvCxnSpPr>
          <p:nvPr/>
        </p:nvCxnSpPr>
        <p:spPr>
          <a:xfrm flipV="1">
            <a:off x="1424236" y="2060848"/>
            <a:ext cx="915516" cy="11906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nvGrpSpPr>
          <p:cNvPr id="3" name="Gruppo 30"/>
          <p:cNvGrpSpPr/>
          <p:nvPr/>
        </p:nvGrpSpPr>
        <p:grpSpPr>
          <a:xfrm>
            <a:off x="1043608" y="1988840"/>
            <a:ext cx="288032" cy="360040"/>
            <a:chOff x="683568" y="2852936"/>
            <a:chExt cx="288032" cy="360040"/>
          </a:xfrm>
          <a:effectLst/>
        </p:grpSpPr>
        <p:cxnSp>
          <p:nvCxnSpPr>
            <p:cNvPr id="28" name="Connettore 1 27"/>
            <p:cNvCxnSpPr/>
            <p:nvPr/>
          </p:nvCxnSpPr>
          <p:spPr>
            <a:xfrm>
              <a:off x="683568" y="2924944"/>
              <a:ext cx="288032" cy="216024"/>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0" name="Connettore 1 29"/>
            <p:cNvCxnSpPr/>
            <p:nvPr/>
          </p:nvCxnSpPr>
          <p:spPr>
            <a:xfrm flipV="1">
              <a:off x="683568" y="2852936"/>
              <a:ext cx="288032" cy="36004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25" name="Textfeld 24"/>
          <p:cNvSpPr txBox="1"/>
          <p:nvPr/>
        </p:nvSpPr>
        <p:spPr>
          <a:xfrm>
            <a:off x="5004048" y="4778189"/>
            <a:ext cx="2305050" cy="356355"/>
          </a:xfrm>
          <a:prstGeom prst="rect">
            <a:avLst/>
          </a:prstGeom>
          <a:solidFill>
            <a:schemeClr val="bg1"/>
          </a:solidFill>
        </p:spPr>
        <p:txBody>
          <a:bodyPr wrap="square" lIns="0" tIns="0" rIns="0" bIns="0" rtlCol="0" anchor="ctr" anchorCtr="0">
            <a:noAutofit/>
          </a:bodyPr>
          <a:lstStyle/>
          <a:p>
            <a:pPr algn="ctr"/>
            <a:r>
              <a:rPr lang="de-DE" sz="1000" smtClean="0"/>
              <a:t>Zusammenhang zw. Stromstärke und Temperatur</a:t>
            </a:r>
          </a:p>
        </p:txBody>
      </p:sp>
      <p:sp>
        <p:nvSpPr>
          <p:cNvPr id="27" name="Textfeld 26"/>
          <p:cNvSpPr txBox="1"/>
          <p:nvPr/>
        </p:nvSpPr>
        <p:spPr>
          <a:xfrm>
            <a:off x="3340843" y="2011464"/>
            <a:ext cx="5407621" cy="167736"/>
          </a:xfrm>
          <a:prstGeom prst="rect">
            <a:avLst/>
          </a:prstGeom>
          <a:solidFill>
            <a:schemeClr val="bg1"/>
          </a:solidFill>
        </p:spPr>
        <p:txBody>
          <a:bodyPr wrap="square" lIns="0" tIns="0" rIns="0" bIns="0" rtlCol="0" anchor="ctr" anchorCtr="0">
            <a:noAutofit/>
          </a:bodyPr>
          <a:lstStyle/>
          <a:p>
            <a:r>
              <a:rPr lang="de-DE" sz="1000" dirty="0" smtClean="0"/>
              <a:t>Korrigierte Ansaugtemperatur als Ausgangssignal für Raumtemperatur (Werkseinstellung)</a:t>
            </a:r>
          </a:p>
        </p:txBody>
      </p:sp>
      <p:sp>
        <p:nvSpPr>
          <p:cNvPr id="29" name="Textfeld 28"/>
          <p:cNvSpPr txBox="1"/>
          <p:nvPr/>
        </p:nvSpPr>
        <p:spPr>
          <a:xfrm>
            <a:off x="2368328" y="2032980"/>
            <a:ext cx="913036" cy="137406"/>
          </a:xfrm>
          <a:prstGeom prst="rect">
            <a:avLst/>
          </a:prstGeom>
          <a:solidFill>
            <a:schemeClr val="bg1"/>
          </a:solidFill>
        </p:spPr>
        <p:txBody>
          <a:bodyPr wrap="square" lIns="0" tIns="0" rIns="0" bIns="0" rtlCol="0" anchor="ctr" anchorCtr="0">
            <a:noAutofit/>
          </a:bodyPr>
          <a:lstStyle/>
          <a:p>
            <a:pPr algn="ctr"/>
            <a:r>
              <a:rPr lang="de-DE" sz="1000" dirty="0" smtClean="0"/>
              <a:t>Intakt</a:t>
            </a:r>
          </a:p>
        </p:txBody>
      </p:sp>
      <p:sp>
        <p:nvSpPr>
          <p:cNvPr id="31" name="Textfeld 30"/>
          <p:cNvSpPr txBox="1"/>
          <p:nvPr/>
        </p:nvSpPr>
        <p:spPr>
          <a:xfrm>
            <a:off x="2368328" y="2211474"/>
            <a:ext cx="913036" cy="137406"/>
          </a:xfrm>
          <a:prstGeom prst="rect">
            <a:avLst/>
          </a:prstGeom>
          <a:solidFill>
            <a:schemeClr val="bg1"/>
          </a:solidFill>
        </p:spPr>
        <p:txBody>
          <a:bodyPr wrap="square" lIns="0" tIns="0" rIns="0" bIns="0" rtlCol="0" anchor="ctr" anchorCtr="0">
            <a:noAutofit/>
          </a:bodyPr>
          <a:lstStyle/>
          <a:p>
            <a:pPr algn="ctr"/>
            <a:r>
              <a:rPr lang="de-DE" sz="1000" smtClean="0"/>
              <a:t> Durchtrennt</a:t>
            </a:r>
          </a:p>
        </p:txBody>
      </p:sp>
      <p:cxnSp>
        <p:nvCxnSpPr>
          <p:cNvPr id="33" name="Connettore 2 32"/>
          <p:cNvCxnSpPr>
            <a:stCxn id="4102" idx="3"/>
          </p:cNvCxnSpPr>
          <p:nvPr/>
        </p:nvCxnSpPr>
        <p:spPr>
          <a:xfrm>
            <a:off x="1424236" y="2179911"/>
            <a:ext cx="1059532" cy="96961"/>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feld 31"/>
          <p:cNvSpPr txBox="1"/>
          <p:nvPr/>
        </p:nvSpPr>
        <p:spPr>
          <a:xfrm>
            <a:off x="3340843" y="2200716"/>
            <a:ext cx="4614095" cy="137406"/>
          </a:xfrm>
          <a:prstGeom prst="rect">
            <a:avLst/>
          </a:prstGeom>
          <a:solidFill>
            <a:schemeClr val="bg1"/>
          </a:solidFill>
        </p:spPr>
        <p:txBody>
          <a:bodyPr wrap="square" lIns="0" tIns="0" rIns="0" bIns="0" rtlCol="0" anchor="ctr" anchorCtr="0">
            <a:noAutofit/>
          </a:bodyPr>
          <a:lstStyle/>
          <a:p>
            <a:r>
              <a:rPr lang="de-DE" sz="1000" dirty="0" smtClean="0"/>
              <a:t>Ansaugtemperatur als Ausgangssignal für Raumtemperatur</a:t>
            </a:r>
          </a:p>
        </p:txBody>
      </p:sp>
      <p:sp>
        <p:nvSpPr>
          <p:cNvPr id="34" name="Textfeld 33"/>
          <p:cNvSpPr txBox="1"/>
          <p:nvPr/>
        </p:nvSpPr>
        <p:spPr>
          <a:xfrm>
            <a:off x="303212" y="2494409"/>
            <a:ext cx="8612187" cy="504056"/>
          </a:xfrm>
          <a:prstGeom prst="rect">
            <a:avLst/>
          </a:prstGeom>
          <a:solidFill>
            <a:schemeClr val="bg1"/>
          </a:solidFill>
        </p:spPr>
        <p:txBody>
          <a:bodyPr wrap="square" lIns="0" tIns="0" rIns="0" bIns="0" rtlCol="0" anchor="t" anchorCtr="0">
            <a:noAutofit/>
          </a:bodyPr>
          <a:lstStyle/>
          <a:p>
            <a:r>
              <a:rPr lang="de-DE" sz="1200" dirty="0" smtClean="0"/>
              <a:t>Umschaltung des analogen Ausgangssignals für die Raumtemperatur zwischen dem vom Mikroprozessor verwendeten Temperaturwert (im Heizbetrieb ist dies die Luftansaugtemperatur einschl. Temperaturkompensation oder die vom Fernbedienungsfühler ermittelte Temperatur) und der Luftansaugtemperatur.</a:t>
            </a:r>
          </a:p>
        </p:txBody>
      </p:sp>
      <p:sp>
        <p:nvSpPr>
          <p:cNvPr id="36" name="Textfeld 35"/>
          <p:cNvSpPr txBox="1"/>
          <p:nvPr/>
        </p:nvSpPr>
        <p:spPr>
          <a:xfrm>
            <a:off x="1209675" y="5295900"/>
            <a:ext cx="6746031" cy="1000708"/>
          </a:xfrm>
          <a:prstGeom prst="rect">
            <a:avLst/>
          </a:prstGeom>
          <a:solidFill>
            <a:schemeClr val="bg1"/>
          </a:solidFill>
        </p:spPr>
        <p:txBody>
          <a:bodyPr wrap="square" lIns="0" tIns="0" rIns="0" bIns="0" rtlCol="0" anchor="ctr" anchorCtr="0">
            <a:noAutofit/>
          </a:bodyPr>
          <a:lstStyle/>
          <a:p>
            <a:r>
              <a:rPr lang="de-DE" sz="1200" dirty="0" smtClean="0"/>
              <a:t>Die Raumtemperatur wird als 4–20-mA-Ausgangssignal ausgegeben. Sie kann in 0,5-Grad-Schritten zwischen 5 und 36 °C ausgegeben werden.</a:t>
            </a:r>
          </a:p>
          <a:p>
            <a:pPr>
              <a:spcBef>
                <a:spcPts val="600"/>
              </a:spcBef>
            </a:pPr>
            <a:r>
              <a:rPr lang="de-DE" sz="1200" dirty="0" smtClean="0"/>
              <a:t>Unbedingt die im GLT-System verwendeten </a:t>
            </a:r>
            <a:r>
              <a:rPr lang="de-DE" sz="1200" dirty="0" err="1" smtClean="0"/>
              <a:t>Messeinheiten</a:t>
            </a:r>
            <a:r>
              <a:rPr lang="de-DE" sz="1200" dirty="0" smtClean="0"/>
              <a:t> beachten! Die technischen Daten zur Verkabelung für den Analogeingang beachten. Der Lastwiderstand darf 240 </a:t>
            </a:r>
            <a:r>
              <a:rPr lang="de-DE" sz="1200" dirty="0" smtClean="0">
                <a:sym typeface="Symbol"/>
              </a:rPr>
              <a:t></a:t>
            </a:r>
            <a:r>
              <a:rPr lang="de-DE" sz="1200" dirty="0" smtClean="0"/>
              <a:t> nicht überschreiten.</a:t>
            </a:r>
          </a:p>
        </p:txBody>
      </p:sp>
      <p:sp>
        <p:nvSpPr>
          <p:cNvPr id="24" name="Rettangolo arrotondato 23"/>
          <p:cNvSpPr/>
          <p:nvPr/>
        </p:nvSpPr>
        <p:spPr>
          <a:xfrm>
            <a:off x="1043608" y="5216996"/>
            <a:ext cx="7109792" cy="595081"/>
          </a:xfrm>
          <a:prstGeom prst="round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dissolve">
                                      <p:cBhvr>
                                        <p:cTn id="15" dur="500"/>
                                        <p:tgtEl>
                                          <p:spTgt spid="4102"/>
                                        </p:tgtEl>
                                      </p:cBhvr>
                                    </p:animEffect>
                                  </p:childTnLst>
                                </p:cTn>
                              </p:par>
                              <p:par>
                                <p:cTn id="16" presetID="9" presetClass="entr" presetSubtype="0" fill="hold" nodeType="withEffect">
                                  <p:stCondLst>
                                    <p:cond delay="0"/>
                                  </p:stCondLst>
                                  <p:childTnLst>
                                    <p:set>
                                      <p:cBhvr>
                                        <p:cTn id="17" dur="1" fill="hold">
                                          <p:stCondLst>
                                            <p:cond delay="0"/>
                                          </p:stCondLst>
                                        </p:cTn>
                                        <p:tgtEl>
                                          <p:spTgt spid="4101"/>
                                        </p:tgtEl>
                                        <p:attrNameLst>
                                          <p:attrName>style.visibility</p:attrName>
                                        </p:attrNameLst>
                                      </p:cBhvr>
                                      <p:to>
                                        <p:strVal val="visible"/>
                                      </p:to>
                                    </p:set>
                                    <p:animEffect transition="in" filter="dissolve">
                                      <p:cBhvr>
                                        <p:cTn id="18" dur="500"/>
                                        <p:tgtEl>
                                          <p:spTgt spid="410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dissolve">
                                      <p:cBhvr>
                                        <p:cTn id="21" dur="500"/>
                                        <p:tgtEl>
                                          <p:spTgt spid="2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dissolve">
                                      <p:cBhvr>
                                        <p:cTn id="27" dur="500"/>
                                        <p:tgtEl>
                                          <p:spTgt spid="3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dissolve">
                                      <p:cBhvr>
                                        <p:cTn id="30" dur="500"/>
                                        <p:tgtEl>
                                          <p:spTgt spid="32"/>
                                        </p:tgtEl>
                                      </p:cBhvr>
                                    </p:animEffect>
                                  </p:childTnLst>
                                </p:cTn>
                              </p:par>
                              <p:par>
                                <p:cTn id="31" presetID="9" presetClass="entr" presetSubtype="0" fill="hold" nodeType="with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dissolve">
                                      <p:cBhvr>
                                        <p:cTn id="33" dur="500"/>
                                        <p:tgtEl>
                                          <p:spTgt spid="34">
                                            <p:txEl>
                                              <p:pRg st="0" end="0"/>
                                            </p:txEl>
                                          </p:spTgt>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ssolv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dissolve">
                                      <p:cBhvr>
                                        <p:cTn id="46" dur="500"/>
                                        <p:tgtEl>
                                          <p:spTgt spid="3"/>
                                        </p:tgtEl>
                                      </p:cBhvr>
                                    </p:animEffect>
                                  </p:childTnLst>
                                </p:cTn>
                              </p:par>
                            </p:childTnLst>
                          </p:cTn>
                        </p:par>
                        <p:par>
                          <p:cTn id="47" fill="hold">
                            <p:stCondLst>
                              <p:cond delay="1000"/>
                            </p:stCondLst>
                            <p:childTnLst>
                              <p:par>
                                <p:cTn id="48" presetID="9" presetClass="entr" presetSubtype="0" fill="hold" nodeType="after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dissolve">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P spid="32" grpId="0" animBg="1"/>
      <p:bldP spid="2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0000" indent="-360000" defTabSz="914400"/>
            <a:r>
              <a:rPr lang="de-DE" altLang="ja-JP" sz="1800" dirty="0" smtClean="0"/>
              <a:t>2.	Kontakte in externen Geräten</a:t>
            </a:r>
            <a:br>
              <a:rPr lang="de-DE" altLang="ja-JP" sz="1800" dirty="0" smtClean="0"/>
            </a:br>
            <a:r>
              <a:rPr lang="de-DE" altLang="ja-JP" sz="1800" dirty="0" smtClean="0">
                <a:solidFill>
                  <a:srgbClr val="FF0000"/>
                </a:solidFill>
                <a:sym typeface="Wingdings" pitchFamily="2" charset="2"/>
              </a:rPr>
              <a:t>CZ-CAPBC2</a:t>
            </a:r>
            <a:r>
              <a:rPr lang="de-DE" altLang="ja-JP" sz="1800" dirty="0" smtClean="0">
                <a:sym typeface="Wingdings" pitchFamily="2" charset="2"/>
              </a:rPr>
              <a:t> – Schnittstellenadapter für Innengeräte</a:t>
            </a:r>
            <a:endParaRPr lang="de-DE" altLang="ja-JP" sz="1800" dirty="0"/>
          </a:p>
        </p:txBody>
      </p:sp>
      <p:sp>
        <p:nvSpPr>
          <p:cNvPr id="15"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rPr>
              <a:t>Einstellungen mit dem Jumper S2</a:t>
            </a:r>
            <a:endParaRPr lang="de-DE" dirty="0">
              <a:solidFill>
                <a:schemeClr val="accent1">
                  <a:lumMod val="60000"/>
                  <a:lumOff val="40000"/>
                </a:schemeClr>
              </a:solidFill>
              <a:latin typeface="Arial" pitchFamily="34" charset="0"/>
              <a:cs typeface="Arial"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827584" y="1628800"/>
            <a:ext cx="7620000" cy="2628900"/>
          </a:xfrm>
          <a:prstGeom prst="rect">
            <a:avLst/>
          </a:prstGeom>
          <a:noFill/>
          <a:ln w="9525">
            <a:noFill/>
            <a:miter lim="800000"/>
            <a:headEnd/>
            <a:tailEnd/>
          </a:ln>
        </p:spPr>
      </p:pic>
      <p:sp>
        <p:nvSpPr>
          <p:cNvPr id="23" name="Ovale 22"/>
          <p:cNvSpPr/>
          <p:nvPr/>
        </p:nvSpPr>
        <p:spPr>
          <a:xfrm>
            <a:off x="1403648" y="2420888"/>
            <a:ext cx="576064" cy="288032"/>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Ovale 26"/>
          <p:cNvSpPr/>
          <p:nvPr/>
        </p:nvSpPr>
        <p:spPr>
          <a:xfrm>
            <a:off x="1403648" y="3068960"/>
            <a:ext cx="576064" cy="288032"/>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extfeld 10"/>
          <p:cNvSpPr txBox="1"/>
          <p:nvPr/>
        </p:nvSpPr>
        <p:spPr>
          <a:xfrm>
            <a:off x="902964" y="4505325"/>
            <a:ext cx="7544620" cy="801423"/>
          </a:xfrm>
          <a:prstGeom prst="rect">
            <a:avLst/>
          </a:prstGeom>
          <a:solidFill>
            <a:schemeClr val="bg1"/>
          </a:solidFill>
        </p:spPr>
        <p:txBody>
          <a:bodyPr wrap="square" lIns="0" tIns="0" rIns="0" bIns="0" rtlCol="0" anchor="t" anchorCtr="0">
            <a:noAutofit/>
          </a:bodyPr>
          <a:lstStyle/>
          <a:p>
            <a:pPr marL="363538" indent="-363538"/>
            <a:r>
              <a:rPr lang="de-DE" sz="1200" dirty="0" smtClean="0"/>
              <a:t>JP5:	Der Schnittstellenadapter ist werkseitig so eingestellt, dass er zusammen mit einer Fernbedienung oder einer zentralen Bedieneinheit (z. B. Zentrale Bedienstation) verwendet werden muss.</a:t>
            </a:r>
            <a:br>
              <a:rPr lang="de-DE" sz="1200" dirty="0" smtClean="0"/>
            </a:br>
            <a:r>
              <a:rPr lang="de-DE" sz="1200" dirty="0" smtClean="0"/>
              <a:t>Um den Schnittstellenadapter allein (also ohne Fernbedienung oder eine zentrale Bedieneinheit) einzusetzen, muss die Brücke JP5 durchtrennt werden. In diesem Fall können die Bedienungsfunktionen (z. B. Betriebsart, </a:t>
            </a:r>
            <a:r>
              <a:rPr lang="de-DE" sz="1200" dirty="0" err="1" smtClean="0"/>
              <a:t>Ventilatordrehzahl</a:t>
            </a:r>
            <a:r>
              <a:rPr lang="de-DE" sz="1200" dirty="0" smtClean="0"/>
              <a:t> und Lamellenstellung) nur über den Schnittstellenadapter eingestellt werden.</a:t>
            </a:r>
          </a:p>
        </p:txBody>
      </p:sp>
      <p:sp>
        <p:nvSpPr>
          <p:cNvPr id="12" name="Textfeld 11"/>
          <p:cNvSpPr txBox="1"/>
          <p:nvPr/>
        </p:nvSpPr>
        <p:spPr>
          <a:xfrm>
            <a:off x="2545506" y="2167645"/>
            <a:ext cx="869207" cy="137406"/>
          </a:xfrm>
          <a:prstGeom prst="rect">
            <a:avLst/>
          </a:prstGeom>
          <a:solidFill>
            <a:schemeClr val="bg1"/>
          </a:solidFill>
        </p:spPr>
        <p:txBody>
          <a:bodyPr wrap="square" lIns="0" tIns="0" rIns="0" bIns="0" rtlCol="0" anchor="ctr" anchorCtr="0">
            <a:noAutofit/>
          </a:bodyPr>
          <a:lstStyle/>
          <a:p>
            <a:pPr algn="ctr"/>
            <a:r>
              <a:rPr lang="de-DE" sz="1200" dirty="0" smtClean="0"/>
              <a:t>Intakt</a:t>
            </a:r>
          </a:p>
        </p:txBody>
      </p:sp>
      <p:sp>
        <p:nvSpPr>
          <p:cNvPr id="13" name="Textfeld 12"/>
          <p:cNvSpPr txBox="1"/>
          <p:nvPr/>
        </p:nvSpPr>
        <p:spPr>
          <a:xfrm>
            <a:off x="2545506" y="2539122"/>
            <a:ext cx="869207" cy="137406"/>
          </a:xfrm>
          <a:prstGeom prst="rect">
            <a:avLst/>
          </a:prstGeom>
          <a:solidFill>
            <a:schemeClr val="bg1"/>
          </a:solidFill>
        </p:spPr>
        <p:txBody>
          <a:bodyPr wrap="square" lIns="0" tIns="0" rIns="0" bIns="0" rtlCol="0" anchor="ctr" anchorCtr="0">
            <a:noAutofit/>
          </a:bodyPr>
          <a:lstStyle/>
          <a:p>
            <a:pPr algn="ctr"/>
            <a:r>
              <a:rPr lang="de-DE" sz="1200" smtClean="0"/>
              <a:t>Durchtrennt</a:t>
            </a:r>
          </a:p>
        </p:txBody>
      </p:sp>
      <p:sp>
        <p:nvSpPr>
          <p:cNvPr id="14" name="Textfeld 13"/>
          <p:cNvSpPr txBox="1"/>
          <p:nvPr/>
        </p:nvSpPr>
        <p:spPr>
          <a:xfrm>
            <a:off x="2545506" y="3535743"/>
            <a:ext cx="869207" cy="137406"/>
          </a:xfrm>
          <a:prstGeom prst="rect">
            <a:avLst/>
          </a:prstGeom>
          <a:solidFill>
            <a:schemeClr val="bg1"/>
          </a:solidFill>
        </p:spPr>
        <p:txBody>
          <a:bodyPr wrap="square" lIns="0" tIns="0" rIns="0" bIns="0" rtlCol="0" anchor="ctr" anchorCtr="0">
            <a:noAutofit/>
          </a:bodyPr>
          <a:lstStyle/>
          <a:p>
            <a:pPr algn="ctr"/>
            <a:r>
              <a:rPr lang="de-DE" sz="1200" smtClean="0"/>
              <a:t>Intakt</a:t>
            </a:r>
          </a:p>
        </p:txBody>
      </p:sp>
      <p:sp>
        <p:nvSpPr>
          <p:cNvPr id="16" name="Textfeld 15"/>
          <p:cNvSpPr txBox="1"/>
          <p:nvPr/>
        </p:nvSpPr>
        <p:spPr>
          <a:xfrm>
            <a:off x="2545506" y="3705153"/>
            <a:ext cx="869207" cy="137406"/>
          </a:xfrm>
          <a:prstGeom prst="rect">
            <a:avLst/>
          </a:prstGeom>
          <a:solidFill>
            <a:schemeClr val="bg1"/>
          </a:solidFill>
        </p:spPr>
        <p:txBody>
          <a:bodyPr wrap="square" lIns="0" tIns="0" rIns="0" bIns="0" rtlCol="0" anchor="ctr" anchorCtr="0">
            <a:noAutofit/>
          </a:bodyPr>
          <a:lstStyle/>
          <a:p>
            <a:pPr algn="ctr"/>
            <a:r>
              <a:rPr lang="de-DE" sz="1200" smtClean="0"/>
              <a:t>Durchtrennt</a:t>
            </a:r>
          </a:p>
        </p:txBody>
      </p:sp>
      <p:sp>
        <p:nvSpPr>
          <p:cNvPr id="17" name="Textfeld 16"/>
          <p:cNvSpPr txBox="1"/>
          <p:nvPr/>
        </p:nvSpPr>
        <p:spPr>
          <a:xfrm>
            <a:off x="3521819" y="2089416"/>
            <a:ext cx="4433887" cy="321946"/>
          </a:xfrm>
          <a:prstGeom prst="rect">
            <a:avLst/>
          </a:prstGeom>
          <a:solidFill>
            <a:schemeClr val="bg1"/>
          </a:solidFill>
        </p:spPr>
        <p:txBody>
          <a:bodyPr wrap="square" lIns="0" tIns="0" rIns="0" bIns="0" rtlCol="0" anchor="ctr" anchorCtr="0">
            <a:noAutofit/>
          </a:bodyPr>
          <a:lstStyle/>
          <a:p>
            <a:r>
              <a:rPr lang="de-DE" sz="1200" smtClean="0"/>
              <a:t>Mit Fernbedienung oder einer zentralen Bedieneinheit  (Werkseinstellung)</a:t>
            </a:r>
          </a:p>
        </p:txBody>
      </p:sp>
      <p:sp>
        <p:nvSpPr>
          <p:cNvPr id="18" name="Textfeld 17"/>
          <p:cNvSpPr txBox="1"/>
          <p:nvPr/>
        </p:nvSpPr>
        <p:spPr>
          <a:xfrm>
            <a:off x="3521819" y="2448880"/>
            <a:ext cx="4433887" cy="321946"/>
          </a:xfrm>
          <a:prstGeom prst="rect">
            <a:avLst/>
          </a:prstGeom>
          <a:solidFill>
            <a:schemeClr val="bg1"/>
          </a:solidFill>
        </p:spPr>
        <p:txBody>
          <a:bodyPr wrap="square" lIns="0" tIns="0" rIns="0" bIns="0" rtlCol="0" anchor="ctr" anchorCtr="0">
            <a:noAutofit/>
          </a:bodyPr>
          <a:lstStyle/>
          <a:p>
            <a:r>
              <a:rPr lang="de-DE" sz="1200" smtClean="0"/>
              <a:t>Ohne Fernbedienung oder eine zentrale Bedieneinheit </a:t>
            </a:r>
          </a:p>
        </p:txBody>
      </p:sp>
      <p:sp>
        <p:nvSpPr>
          <p:cNvPr id="19" name="Textfeld 18"/>
          <p:cNvSpPr txBox="1"/>
          <p:nvPr/>
        </p:nvSpPr>
        <p:spPr>
          <a:xfrm>
            <a:off x="3521819" y="3524985"/>
            <a:ext cx="4579194" cy="137406"/>
          </a:xfrm>
          <a:prstGeom prst="rect">
            <a:avLst/>
          </a:prstGeom>
          <a:solidFill>
            <a:schemeClr val="bg1"/>
          </a:solidFill>
        </p:spPr>
        <p:txBody>
          <a:bodyPr wrap="square" lIns="0" tIns="0" rIns="0" bIns="0" rtlCol="0" anchor="ctr" anchorCtr="0">
            <a:noAutofit/>
          </a:bodyPr>
          <a:lstStyle/>
          <a:p>
            <a:r>
              <a:rPr lang="de-DE" sz="1200" dirty="0" smtClean="0"/>
              <a:t>Freigabe der Solltemperatureinstellung über FB (Werkseinstellung)</a:t>
            </a:r>
          </a:p>
        </p:txBody>
      </p:sp>
      <p:sp>
        <p:nvSpPr>
          <p:cNvPr id="20" name="Textfeld 19"/>
          <p:cNvSpPr txBox="1"/>
          <p:nvPr/>
        </p:nvSpPr>
        <p:spPr>
          <a:xfrm>
            <a:off x="3521819" y="3705153"/>
            <a:ext cx="4433887" cy="137406"/>
          </a:xfrm>
          <a:prstGeom prst="rect">
            <a:avLst/>
          </a:prstGeom>
          <a:solidFill>
            <a:schemeClr val="bg1"/>
          </a:solidFill>
        </p:spPr>
        <p:txBody>
          <a:bodyPr wrap="square" lIns="0" tIns="0" rIns="0" bIns="0" rtlCol="0" anchor="ctr" anchorCtr="0">
            <a:noAutofit/>
          </a:bodyPr>
          <a:lstStyle/>
          <a:p>
            <a:r>
              <a:rPr lang="de-DE" sz="1200" smtClean="0"/>
              <a:t>Sperre der Solltemperatureinstellung über Fernbedienung</a:t>
            </a:r>
          </a:p>
        </p:txBody>
      </p:sp>
      <p:sp>
        <p:nvSpPr>
          <p:cNvPr id="21" name="Textfeld 20"/>
          <p:cNvSpPr txBox="1"/>
          <p:nvPr/>
        </p:nvSpPr>
        <p:spPr>
          <a:xfrm>
            <a:off x="902964" y="5846537"/>
            <a:ext cx="7485460" cy="251706"/>
          </a:xfrm>
          <a:prstGeom prst="rect">
            <a:avLst/>
          </a:prstGeom>
          <a:solidFill>
            <a:schemeClr val="bg1"/>
          </a:solidFill>
        </p:spPr>
        <p:txBody>
          <a:bodyPr wrap="square" lIns="0" tIns="0" rIns="0" bIns="0" rtlCol="0" anchor="ctr" anchorCtr="0">
            <a:noAutofit/>
          </a:bodyPr>
          <a:lstStyle/>
          <a:p>
            <a:pPr marL="363538" indent="-363538"/>
            <a:r>
              <a:rPr lang="de-DE" sz="1200" dirty="0" smtClean="0"/>
              <a:t>JP2:	Umschaltung zwischen Freigabe und Sperre der Solltemperatureinstellung über Fernbedienung</a:t>
            </a:r>
          </a:p>
        </p:txBody>
      </p:sp>
      <p:sp>
        <p:nvSpPr>
          <p:cNvPr id="25" name="Rettangolo arrotondato 24"/>
          <p:cNvSpPr/>
          <p:nvPr/>
        </p:nvSpPr>
        <p:spPr>
          <a:xfrm>
            <a:off x="1979712" y="3524984"/>
            <a:ext cx="6408712" cy="317575"/>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Rettangolo arrotondato 23"/>
          <p:cNvSpPr/>
          <p:nvPr/>
        </p:nvSpPr>
        <p:spPr>
          <a:xfrm>
            <a:off x="1979712" y="2089416"/>
            <a:ext cx="6408712" cy="681410"/>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ssolve">
                                      <p:cBhvr>
                                        <p:cTn id="28" dur="500"/>
                                        <p:tgtEl>
                                          <p:spTgt spid="2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7" grpId="0" animBg="1"/>
      <p:bldP spid="11" grpId="0" animBg="1"/>
      <p:bldP spid="21" grpId="0" animBg="1"/>
      <p:bldP spid="25" grpId="0" animBg="1"/>
      <p:bldP spid="24" grpId="0" animBg="1"/>
      <p:bldP spid="24"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normAutofit/>
          </a:bodyPr>
          <a:lstStyle/>
          <a:p>
            <a:pPr marL="360000" indent="-360000" defTabSz="914400"/>
            <a:r>
              <a:rPr lang="de-DE" altLang="ja-JP" sz="1800" dirty="0" smtClean="0"/>
              <a:t>2.	Kontakte in externen Geräten</a:t>
            </a:r>
            <a:br>
              <a:rPr lang="de-DE" altLang="ja-JP" sz="1800" dirty="0" smtClean="0"/>
            </a:br>
            <a:r>
              <a:rPr lang="de-DE" altLang="ja-JP" sz="1800" dirty="0" smtClean="0">
                <a:solidFill>
                  <a:srgbClr val="FF0000"/>
                </a:solidFill>
                <a:sym typeface="Wingdings" pitchFamily="2" charset="2"/>
              </a:rPr>
              <a:t>CZ-CAPBC2</a:t>
            </a:r>
            <a:r>
              <a:rPr lang="de-DE" altLang="ja-JP" sz="1800" dirty="0" smtClean="0">
                <a:sym typeface="Wingdings" pitchFamily="2" charset="2"/>
              </a:rPr>
              <a:t> – Schnittstellenadapter für Innengeräte</a:t>
            </a:r>
            <a:endParaRPr lang="de-DE" altLang="ja-JP" sz="1800" dirty="0"/>
          </a:p>
        </p:txBody>
      </p:sp>
      <p:sp>
        <p:nvSpPr>
          <p:cNvPr id="15"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Einstellungen mit dem Schalter S2</a:t>
            </a:r>
            <a:endParaRPr lang="de-DE" dirty="0">
              <a:solidFill>
                <a:schemeClr val="accent1">
                  <a:lumMod val="60000"/>
                  <a:lumOff val="40000"/>
                </a:schemeClr>
              </a:solidFill>
              <a:latin typeface="Arial" pitchFamily="34" charset="0"/>
              <a:cs typeface="Arial"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827584" y="1628800"/>
            <a:ext cx="7620000" cy="2628900"/>
          </a:xfrm>
          <a:prstGeom prst="rect">
            <a:avLst/>
          </a:prstGeom>
          <a:noFill/>
          <a:ln w="9525">
            <a:noFill/>
            <a:miter lim="800000"/>
            <a:headEnd/>
            <a:tailEnd/>
          </a:ln>
        </p:spPr>
      </p:pic>
      <p:sp>
        <p:nvSpPr>
          <p:cNvPr id="24" name="Rettangolo arrotondato 23"/>
          <p:cNvSpPr/>
          <p:nvPr/>
        </p:nvSpPr>
        <p:spPr>
          <a:xfrm>
            <a:off x="1956169" y="1675855"/>
            <a:ext cx="6408712" cy="372868"/>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Ovale 22"/>
          <p:cNvSpPr/>
          <p:nvPr/>
        </p:nvSpPr>
        <p:spPr>
          <a:xfrm>
            <a:off x="1403648" y="2217692"/>
            <a:ext cx="576064" cy="288032"/>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Rettangolo arrotondato 24"/>
          <p:cNvSpPr/>
          <p:nvPr/>
        </p:nvSpPr>
        <p:spPr>
          <a:xfrm>
            <a:off x="1956063" y="3831019"/>
            <a:ext cx="6408712" cy="393621"/>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Ovale 26"/>
          <p:cNvSpPr/>
          <p:nvPr/>
        </p:nvSpPr>
        <p:spPr>
          <a:xfrm>
            <a:off x="1403648" y="3212976"/>
            <a:ext cx="576064" cy="288032"/>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aphicFrame>
        <p:nvGraphicFramePr>
          <p:cNvPr id="12" name="Group 8"/>
          <p:cNvGraphicFramePr>
            <a:graphicFrameLocks noGrp="1"/>
          </p:cNvGraphicFramePr>
          <p:nvPr>
            <p:extLst>
              <p:ext uri="{D42A27DB-BD31-4B8C-83A1-F6EECF244321}">
                <p14:mod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54381957"/>
              </p:ext>
            </p:extLst>
          </p:nvPr>
        </p:nvGraphicFramePr>
        <p:xfrm>
          <a:off x="1924637" y="4428309"/>
          <a:ext cx="6426261" cy="640080"/>
        </p:xfrm>
        <a:graphic>
          <a:graphicData uri="http://schemas.openxmlformats.org/drawingml/2006/table">
            <a:tbl>
              <a:tblPr/>
              <a:tblGrid>
                <a:gridCol w="603959"/>
                <a:gridCol w="951722"/>
                <a:gridCol w="4870580"/>
              </a:tblGrid>
              <a:tr h="152400">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000" b="1" i="0" u="none" strike="noStrike" cap="none" normalizeH="0" baseline="0" dirty="0" smtClean="0">
                          <a:ln>
                            <a:noFill/>
                          </a:ln>
                          <a:solidFill>
                            <a:schemeClr val="tx1"/>
                          </a:solidFill>
                          <a:effectLst/>
                          <a:latin typeface="Arial" pitchFamily="34" charset="0"/>
                        </a:rPr>
                        <a:t>JP6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000" b="0" i="0" u="none" strike="noStrike" cap="none" normalizeH="0" baseline="0" dirty="0" smtClean="0">
                          <a:ln>
                            <a:noFill/>
                          </a:ln>
                          <a:solidFill>
                            <a:schemeClr val="tx1"/>
                          </a:solidFill>
                          <a:effectLst/>
                          <a:latin typeface="Arial" pitchFamily="34" charset="0"/>
                        </a:rPr>
                        <a:t>Brücke intakt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000" b="0" i="0" u="none" strike="noStrike" cap="none" normalizeH="0" baseline="0" dirty="0" smtClean="0">
                          <a:ln>
                            <a:noFill/>
                          </a:ln>
                          <a:solidFill>
                            <a:schemeClr val="tx1"/>
                          </a:solidFill>
                          <a:effectLst/>
                          <a:latin typeface="Arial" pitchFamily="34" charset="0"/>
                        </a:rPr>
                        <a:t>Haupt-Schnittstellenadapter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6388">
                <a:tc vMerge="1">
                  <a:txBody>
                    <a:bodyPr/>
                    <a:lstStyle/>
                    <a:p>
                      <a:endParaRPr lang="es-E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000" b="1" i="0" u="none" strike="noStrike" cap="none" normalizeH="0" baseline="0" dirty="0" smtClean="0">
                          <a:ln>
                            <a:noFill/>
                          </a:ln>
                          <a:solidFill>
                            <a:schemeClr val="tx1"/>
                          </a:solidFill>
                          <a:effectLst/>
                          <a:latin typeface="Arial" pitchFamily="34" charset="0"/>
                        </a:rPr>
                        <a:t>Brücke durchtrennt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000" b="1" i="0" u="none" strike="noStrike" cap="none" normalizeH="0" baseline="0" dirty="0" smtClean="0">
                          <a:ln>
                            <a:noFill/>
                          </a:ln>
                          <a:solidFill>
                            <a:schemeClr val="tx1"/>
                          </a:solidFill>
                          <a:effectLst/>
                          <a:latin typeface="Arial" pitchFamily="34" charset="0"/>
                        </a:rPr>
                        <a:t>Neben-Schnittstellenadapter (falls zwei vorhanden)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11" name="Group 8"/>
          <p:cNvGraphicFramePr>
            <a:graphicFrameLocks noGrp="1"/>
          </p:cNvGraphicFramePr>
          <p:nvPr>
            <p:extLst>
              <p:ext uri="{D42A27DB-BD31-4B8C-83A1-F6EECF244321}">
                <p14:mod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231362676"/>
              </p:ext>
            </p:extLst>
          </p:nvPr>
        </p:nvGraphicFramePr>
        <p:xfrm>
          <a:off x="1924637" y="5143805"/>
          <a:ext cx="6444922" cy="640080"/>
        </p:xfrm>
        <a:graphic>
          <a:graphicData uri="http://schemas.openxmlformats.org/drawingml/2006/table">
            <a:tbl>
              <a:tblPr/>
              <a:tblGrid>
                <a:gridCol w="613290"/>
                <a:gridCol w="951722"/>
                <a:gridCol w="4879910"/>
              </a:tblGrid>
              <a:tr h="152400">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000" b="1" i="0" u="none" strike="noStrike" cap="none" normalizeH="0" baseline="0" dirty="0" smtClean="0">
                          <a:ln>
                            <a:noFill/>
                          </a:ln>
                          <a:solidFill>
                            <a:schemeClr val="tx1"/>
                          </a:solidFill>
                          <a:effectLst/>
                          <a:latin typeface="Arial" pitchFamily="34" charset="0"/>
                        </a:rPr>
                        <a:t>JP1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000" b="0" i="0" u="none" strike="noStrike" cap="none" normalizeH="0" baseline="0" dirty="0" smtClean="0">
                          <a:ln>
                            <a:noFill/>
                          </a:ln>
                          <a:solidFill>
                            <a:schemeClr val="tx1"/>
                          </a:solidFill>
                          <a:effectLst/>
                          <a:latin typeface="Arial" pitchFamily="34" charset="0"/>
                        </a:rPr>
                        <a:t>Brücke intakt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000" b="0" i="0" u="none" strike="noStrike" cap="none" normalizeH="0" baseline="0" dirty="0" smtClean="0">
                          <a:ln>
                            <a:noFill/>
                          </a:ln>
                          <a:solidFill>
                            <a:schemeClr val="tx1"/>
                          </a:solidFill>
                          <a:effectLst/>
                          <a:latin typeface="Arial" pitchFamily="34" charset="0"/>
                        </a:rPr>
                        <a:t>Analoger Eingang zum Einstellen </a:t>
                      </a:r>
                      <a:r>
                        <a:rPr kumimoji="0" lang="en-US" altLang="ja-JP" sz="1000" b="0" i="0" u="none" strike="noStrike" cap="none" normalizeH="0" baseline="0" dirty="0" err="1" smtClean="0">
                          <a:ln>
                            <a:noFill/>
                          </a:ln>
                          <a:solidFill>
                            <a:schemeClr val="tx1"/>
                          </a:solidFill>
                          <a:effectLst/>
                          <a:latin typeface="Arial" pitchFamily="34" charset="0"/>
                        </a:rPr>
                        <a:t>der</a:t>
                      </a:r>
                      <a:r>
                        <a:rPr kumimoji="0" lang="en-US" altLang="ja-JP" sz="1000" b="0" i="0" u="none" strike="noStrike" cap="none" normalizeH="0" baseline="0" dirty="0" smtClean="0">
                          <a:ln>
                            <a:noFill/>
                          </a:ln>
                          <a:solidFill>
                            <a:schemeClr val="tx1"/>
                          </a:solidFill>
                          <a:effectLst/>
                          <a:latin typeface="Arial" pitchFamily="34" charset="0"/>
                        </a:rPr>
                        <a:t> </a:t>
                      </a:r>
                      <a:r>
                        <a:rPr kumimoji="0" lang="en-US" altLang="ja-JP" sz="1000" b="0" i="0" u="none" strike="noStrike" cap="none" normalizeH="0" baseline="0" dirty="0" err="1" smtClean="0">
                          <a:ln>
                            <a:noFill/>
                          </a:ln>
                          <a:solidFill>
                            <a:schemeClr val="tx1"/>
                          </a:solidFill>
                          <a:effectLst/>
                          <a:latin typeface="Arial" pitchFamily="34" charset="0"/>
                        </a:rPr>
                        <a:t>Solltemperatur</a:t>
                      </a:r>
                      <a:r>
                        <a:rPr kumimoji="0" lang="en-US" altLang="ja-JP" sz="1000" b="0" i="0" u="none" strike="noStrike" cap="none" normalizeH="0" baseline="0" dirty="0" smtClean="0">
                          <a:ln>
                            <a:noFill/>
                          </a:ln>
                          <a:solidFill>
                            <a:schemeClr val="tx1"/>
                          </a:solidFill>
                          <a:effectLst/>
                          <a:latin typeface="Arial" pitchFamily="34" charset="0"/>
                        </a:rPr>
                        <a:t> (Werkseinstellung)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6388">
                <a:tc vMerge="1">
                  <a:txBody>
                    <a:bodyPr/>
                    <a:lstStyle/>
                    <a:p>
                      <a:endParaRPr lang="es-E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000" b="1" i="0" u="none" strike="noStrike" cap="none" normalizeH="0" baseline="0" dirty="0" smtClean="0">
                          <a:ln>
                            <a:noFill/>
                          </a:ln>
                          <a:solidFill>
                            <a:schemeClr val="tx1"/>
                          </a:solidFill>
                          <a:effectLst/>
                          <a:latin typeface="Arial" pitchFamily="34" charset="0"/>
                        </a:rPr>
                        <a:t>Brücke durchtrennt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1000" b="1" i="0" u="none" strike="noStrike" cap="none" normalizeH="0" baseline="0" dirty="0" smtClean="0">
                          <a:ln>
                            <a:noFill/>
                          </a:ln>
                          <a:solidFill>
                            <a:schemeClr val="tx1"/>
                          </a:solidFill>
                          <a:effectLst/>
                          <a:latin typeface="Arial" pitchFamily="34" charset="0"/>
                        </a:rPr>
                        <a:t>Analoger Eingang zum Einstellen </a:t>
                      </a:r>
                      <a:r>
                        <a:rPr kumimoji="0" lang="en-US" altLang="ja-JP" sz="1000" b="1" i="0" u="none" strike="noStrike" cap="none" normalizeH="0" baseline="0" dirty="0" err="1" smtClean="0">
                          <a:ln>
                            <a:noFill/>
                          </a:ln>
                          <a:solidFill>
                            <a:schemeClr val="tx1"/>
                          </a:solidFill>
                          <a:effectLst/>
                          <a:latin typeface="Arial" pitchFamily="34" charset="0"/>
                        </a:rPr>
                        <a:t>der</a:t>
                      </a:r>
                      <a:r>
                        <a:rPr kumimoji="0" lang="en-US" altLang="ja-JP" sz="1000" b="1" i="0" u="none" strike="noStrike" cap="none" normalizeH="0" baseline="0" dirty="0" smtClean="0">
                          <a:ln>
                            <a:noFill/>
                          </a:ln>
                          <a:solidFill>
                            <a:schemeClr val="tx1"/>
                          </a:solidFill>
                          <a:effectLst/>
                          <a:latin typeface="Arial" pitchFamily="34" charset="0"/>
                        </a:rPr>
                        <a:t> </a:t>
                      </a:r>
                      <a:r>
                        <a:rPr kumimoji="0" lang="en-US" altLang="ja-JP" sz="1000" b="1" i="0" u="none" strike="noStrike" cap="none" normalizeH="0" baseline="0" dirty="0" err="1" smtClean="0">
                          <a:ln>
                            <a:noFill/>
                          </a:ln>
                          <a:solidFill>
                            <a:schemeClr val="tx1"/>
                          </a:solidFill>
                          <a:effectLst/>
                          <a:latin typeface="Arial" pitchFamily="34" charset="0"/>
                        </a:rPr>
                        <a:t>Leistungsregelung</a:t>
                      </a:r>
                      <a:endParaRPr kumimoji="0" lang="en-US" altLang="ja-JP" sz="10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13064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ssolve">
                                      <p:cBhvr>
                                        <p:cTn id="28" dur="500"/>
                                        <p:tgtEl>
                                          <p:spTgt spid="27"/>
                                        </p:tgtEl>
                                      </p:cBhvr>
                                    </p:animEffect>
                                  </p:childTnLst>
                                </p:cTn>
                              </p:par>
                              <p:par>
                                <p:cTn id="29" presetID="9"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3" grpId="0" animBg="1"/>
      <p:bldP spid="23" grpId="1" animBg="1"/>
      <p:bldP spid="25" grpId="0" animBg="1"/>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1600798" y="3244241"/>
            <a:ext cx="2658051" cy="2091581"/>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
        <p:nvSpPr>
          <p:cNvPr id="6" name="Título 9"/>
          <p:cNvSpPr>
            <a:spLocks noGrp="1"/>
          </p:cNvSpPr>
          <p:nvPr>
            <p:ph type="title"/>
          </p:nvPr>
        </p:nvSpPr>
        <p:spPr/>
        <p:txBody>
          <a:bodyPr>
            <a:normAutofit/>
          </a:bodyPr>
          <a:lstStyle/>
          <a:p>
            <a:pPr marL="360000" indent="-360000" defTabSz="914400"/>
            <a:r>
              <a:rPr lang="de-DE" altLang="ja-JP" sz="1800" dirty="0" smtClean="0"/>
              <a:t>2.	Kontakte in externen Geräten</a:t>
            </a:r>
            <a:br>
              <a:rPr lang="de-DE" altLang="ja-JP" sz="1800" dirty="0" smtClean="0"/>
            </a:br>
            <a:r>
              <a:rPr lang="de-DE" altLang="ja-JP" sz="1800" dirty="0" smtClean="0">
                <a:solidFill>
                  <a:srgbClr val="FF0000"/>
                </a:solidFill>
                <a:sym typeface="Wingdings" pitchFamily="2" charset="2"/>
              </a:rPr>
              <a:t>CZ-CAPBC2</a:t>
            </a:r>
            <a:r>
              <a:rPr lang="de-DE" altLang="ja-JP" sz="1800" dirty="0" smtClean="0">
                <a:sym typeface="Wingdings" pitchFamily="2" charset="2"/>
              </a:rPr>
              <a:t> – Schnittstellenadapter für Innengeräte</a:t>
            </a:r>
            <a:endParaRPr lang="de-DE" altLang="ja-JP" sz="1800" dirty="0"/>
          </a:p>
        </p:txBody>
      </p:sp>
      <p:sp>
        <p:nvSpPr>
          <p:cNvPr id="7"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Neue Funktion: Leistungsregelung per 0–10-V-Signal</a:t>
            </a:r>
            <a:endParaRPr lang="de-DE" dirty="0">
              <a:solidFill>
                <a:schemeClr val="accent1">
                  <a:lumMod val="60000"/>
                  <a:lumOff val="40000"/>
                </a:schemeClr>
              </a:solidFill>
              <a:latin typeface="Arial" pitchFamily="34" charset="0"/>
              <a:cs typeface="Arial" pitchFamily="34" charset="0"/>
            </a:endParaRPr>
          </a:p>
        </p:txBody>
      </p:sp>
      <p:sp>
        <p:nvSpPr>
          <p:cNvPr id="21" name="Text Box 4"/>
          <p:cNvSpPr txBox="1">
            <a:spLocks noChangeArrowheads="1"/>
          </p:cNvSpPr>
          <p:nvPr/>
        </p:nvSpPr>
        <p:spPr bwMode="auto">
          <a:xfrm>
            <a:off x="485982" y="1735627"/>
            <a:ext cx="4950314" cy="830997"/>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spcBef>
                <a:spcPct val="50000"/>
              </a:spcBef>
            </a:pPr>
            <a:r>
              <a:rPr lang="de-DE" dirty="0" smtClean="0"/>
              <a:t>Neue Funktion (ab Frühjahr 2014) zur Leistungsregelung der Geräte (Lastabwurffunktion) durch ein 0–10-V-Signal.</a:t>
            </a:r>
            <a:endParaRPr lang="de-DE" dirty="0"/>
          </a:p>
        </p:txBody>
      </p:sp>
      <p:graphicFrame>
        <p:nvGraphicFramePr>
          <p:cNvPr id="15" name="Tabelle 14"/>
          <p:cNvGraphicFramePr>
            <a:graphicFrameLocks noGrp="1"/>
          </p:cNvGraphicFramePr>
          <p:nvPr/>
        </p:nvGraphicFramePr>
        <p:xfrm>
          <a:off x="5260932" y="1826383"/>
          <a:ext cx="3594969" cy="4523986"/>
        </p:xfrm>
        <a:graphic>
          <a:graphicData uri="http://schemas.openxmlformats.org/drawingml/2006/table">
            <a:tbl>
              <a:tblPr/>
              <a:tblGrid>
                <a:gridCol w="1340284"/>
                <a:gridCol w="1315233"/>
                <a:gridCol w="939452"/>
              </a:tblGrid>
              <a:tr h="322648">
                <a:tc>
                  <a:txBody>
                    <a:bodyPr/>
                    <a:lstStyle/>
                    <a:p>
                      <a:pPr algn="ctr" fontAlgn="t"/>
                      <a:r>
                        <a:rPr lang="de-DE" sz="900" b="1" i="0" u="none" strike="noStrike" dirty="0">
                          <a:solidFill>
                            <a:srgbClr val="1A171C"/>
                          </a:solidFill>
                          <a:latin typeface="Arial" pitchFamily="34" charset="0"/>
                          <a:cs typeface="Arial" pitchFamily="34" charset="0"/>
                        </a:rPr>
                        <a:t>Analoges Eingangssignal (V)</a:t>
                      </a:r>
                      <a:endParaRPr lang="de-DE"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DED"/>
                    </a:solidFill>
                  </a:tcPr>
                </a:tc>
                <a:tc>
                  <a:txBody>
                    <a:bodyPr/>
                    <a:lstStyle/>
                    <a:p>
                      <a:pPr algn="ctr" fontAlgn="t"/>
                      <a:r>
                        <a:rPr lang="de-DE" sz="900" b="1" i="0" u="none" strike="noStrike" dirty="0">
                          <a:solidFill>
                            <a:srgbClr val="1A171C"/>
                          </a:solidFill>
                          <a:latin typeface="Arial" pitchFamily="34" charset="0"/>
                          <a:cs typeface="Arial" pitchFamily="34" charset="0"/>
                        </a:rPr>
                        <a:t>Leistung (%)</a:t>
                      </a:r>
                      <a:endParaRPr lang="de-DE"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DED"/>
                    </a:solidFill>
                  </a:tcPr>
                </a:tc>
                <a:tc>
                  <a:txBody>
                    <a:bodyPr/>
                    <a:lstStyle/>
                    <a:p>
                      <a:pPr algn="ctr" fontAlgn="t"/>
                      <a:r>
                        <a:rPr lang="de-DE" sz="900" b="1" i="0" u="none" strike="noStrike">
                          <a:solidFill>
                            <a:srgbClr val="1A171C"/>
                          </a:solidFill>
                          <a:latin typeface="Arial" pitchFamily="34" charset="0"/>
                          <a:cs typeface="Arial" pitchFamily="34" charset="0"/>
                        </a:rPr>
                        <a:t>Gerätebetrieb</a:t>
                      </a:r>
                      <a:endParaRPr lang="de-DE" sz="1100" b="1" i="0" u="none" strike="noStrike">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DED"/>
                    </a:solidFill>
                  </a:tcPr>
                </a:tc>
              </a:tr>
              <a:tr h="322648">
                <a:tc>
                  <a:txBody>
                    <a:bodyPr/>
                    <a:lstStyle/>
                    <a:p>
                      <a:pPr algn="ctr" fontAlgn="t"/>
                      <a:r>
                        <a:rPr lang="de-DE" sz="900" b="1" i="0" u="none" strike="noStrike" dirty="0">
                          <a:solidFill>
                            <a:srgbClr val="1A171C"/>
                          </a:solidFill>
                          <a:latin typeface="Arial" pitchFamily="34" charset="0"/>
                          <a:cs typeface="Arial" pitchFamily="34" charset="0"/>
                        </a:rPr>
                        <a:t>0 (nicht angeschlossen)</a:t>
                      </a:r>
                      <a:endParaRPr lang="de-DE"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t"/>
                      <a:r>
                        <a:rPr lang="de-DE" sz="900" b="1" i="0" u="none" strike="noStrike" dirty="0">
                          <a:solidFill>
                            <a:srgbClr val="FF0000"/>
                          </a:solidFill>
                          <a:latin typeface="Arial" pitchFamily="34" charset="0"/>
                          <a:cs typeface="Arial" pitchFamily="34" charset="0"/>
                        </a:rPr>
                        <a:t>keine Leistungssteuerung</a:t>
                      </a:r>
                      <a:endParaRPr lang="de-DE" sz="1100" b="1" i="0" u="none" strike="noStrike" dirty="0">
                        <a:solidFill>
                          <a:srgbClr val="FF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de-DE" sz="900" b="1" i="0" u="none" strike="noStrike">
                          <a:solidFill>
                            <a:srgbClr val="1A171C"/>
                          </a:solidFill>
                          <a:latin typeface="Arial" pitchFamily="34" charset="0"/>
                          <a:cs typeface="Arial" pitchFamily="34" charset="0"/>
                        </a:rPr>
                        <a:t>AUS</a:t>
                      </a:r>
                      <a:endParaRPr lang="de-DE" sz="1100" b="1" i="0" u="none" strike="noStrike">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648">
                <a:tc>
                  <a:txBody>
                    <a:bodyPr/>
                    <a:lstStyle/>
                    <a:p>
                      <a:pPr algn="ctr" fontAlgn="t"/>
                      <a:r>
                        <a:rPr lang="de-DE" sz="900" b="1" i="0" u="none" strike="noStrike" dirty="0" smtClean="0">
                          <a:solidFill>
                            <a:srgbClr val="1A171C"/>
                          </a:solidFill>
                          <a:latin typeface="Arial" pitchFamily="34" charset="0"/>
                          <a:cs typeface="Arial" pitchFamily="34" charset="0"/>
                        </a:rPr>
                        <a:t>0,5</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t"/>
                      <a:endParaRPr lang="de-DE" sz="1100" b="1" i="0" u="none" strike="noStrike" dirty="0">
                        <a:solidFill>
                          <a:srgbClr val="FF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1</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19">
                  <a:txBody>
                    <a:bodyPr/>
                    <a:lstStyle/>
                    <a:p>
                      <a:pPr algn="ctr" fontAlgn="ctr"/>
                      <a:r>
                        <a:rPr lang="de-DE" sz="900" b="1" i="0" u="none" strike="noStrike" dirty="0">
                          <a:solidFill>
                            <a:srgbClr val="1A171C"/>
                          </a:solidFill>
                          <a:latin typeface="Arial" pitchFamily="34" charset="0"/>
                          <a:cs typeface="Arial" pitchFamily="34" charset="0"/>
                        </a:rPr>
                        <a:t>EIN</a:t>
                      </a:r>
                      <a:endParaRPr lang="de-DE"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1,5</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2,0</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2,5</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3,0</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3,5</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4,0</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4,5</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5,0</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5,5</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6,0</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6,5</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7,0</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7,5</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8,0</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168218">
                <a:tc>
                  <a:txBody>
                    <a:bodyPr/>
                    <a:lstStyle/>
                    <a:p>
                      <a:pPr algn="ctr" fontAlgn="t"/>
                      <a:r>
                        <a:rPr lang="de-DE" sz="900" b="1" i="0" u="none" strike="noStrike" dirty="0" smtClean="0">
                          <a:solidFill>
                            <a:srgbClr val="1A171C"/>
                          </a:solidFill>
                          <a:latin typeface="Arial" pitchFamily="34" charset="0"/>
                          <a:cs typeface="Arial" pitchFamily="34" charset="0"/>
                        </a:rPr>
                        <a:t>8,5</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0070C0"/>
                          </a:solidFill>
                          <a:latin typeface="Arial" pitchFamily="34" charset="0"/>
                          <a:cs typeface="Arial"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322648">
                <a:tc>
                  <a:txBody>
                    <a:bodyPr/>
                    <a:lstStyle/>
                    <a:p>
                      <a:pPr algn="ctr" fontAlgn="t"/>
                      <a:r>
                        <a:rPr lang="de-DE" sz="900" b="1" i="0" u="none" strike="noStrike" dirty="0" smtClean="0">
                          <a:solidFill>
                            <a:srgbClr val="1A171C"/>
                          </a:solidFill>
                          <a:latin typeface="Arial" pitchFamily="34" charset="0"/>
                          <a:cs typeface="Arial" pitchFamily="34" charset="0"/>
                        </a:rPr>
                        <a:t>9,0</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900" b="1" i="0" u="none" strike="noStrike" dirty="0">
                          <a:solidFill>
                            <a:srgbClr val="1A171C"/>
                          </a:solidFill>
                          <a:latin typeface="Arial" pitchFamily="34" charset="0"/>
                          <a:cs typeface="Arial" pitchFamily="34" charset="0"/>
                        </a:rPr>
                        <a:t>Leistungssteuerung durch Gerät</a:t>
                      </a:r>
                      <a:endParaRPr lang="de-DE" sz="11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270953">
                <a:tc>
                  <a:txBody>
                    <a:bodyPr/>
                    <a:lstStyle/>
                    <a:p>
                      <a:pPr algn="ctr" fontAlgn="t"/>
                      <a:r>
                        <a:rPr lang="de-DE" sz="900" b="1" i="0" u="none" strike="noStrike" dirty="0" smtClean="0">
                          <a:solidFill>
                            <a:srgbClr val="1A171C"/>
                          </a:solidFill>
                          <a:latin typeface="Arial" pitchFamily="34" charset="0"/>
                          <a:cs typeface="Arial" pitchFamily="34" charset="0"/>
                        </a:rPr>
                        <a:t>9,5</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t"/>
                      <a:r>
                        <a:rPr lang="de-DE" sz="900" b="1" i="0" u="none" strike="noStrike" dirty="0">
                          <a:solidFill>
                            <a:srgbClr val="FF0000"/>
                          </a:solidFill>
                          <a:latin typeface="Arial" pitchFamily="34" charset="0"/>
                          <a:cs typeface="Arial" pitchFamily="34" charset="0"/>
                        </a:rPr>
                        <a:t>0 (Thermostat AUS)</a:t>
                      </a:r>
                      <a:endParaRPr lang="de-DE" sz="1100" b="1" i="0" u="none" strike="noStrike" dirty="0">
                        <a:solidFill>
                          <a:srgbClr val="FF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r h="270953">
                <a:tc>
                  <a:txBody>
                    <a:bodyPr/>
                    <a:lstStyle/>
                    <a:p>
                      <a:pPr algn="ctr" fontAlgn="t"/>
                      <a:r>
                        <a:rPr lang="de-DE" sz="900" b="1" i="0" u="none" strike="noStrike" dirty="0" smtClean="0">
                          <a:solidFill>
                            <a:srgbClr val="1A171C"/>
                          </a:solidFill>
                          <a:latin typeface="Arial" pitchFamily="34" charset="0"/>
                          <a:cs typeface="Arial" pitchFamily="34" charset="0"/>
                        </a:rPr>
                        <a:t>10,0</a:t>
                      </a:r>
                      <a:endParaRPr lang="de-DE" sz="900" b="1" i="0" u="none" strike="noStrike" dirty="0">
                        <a:solidFill>
                          <a:srgbClr val="1A171C"/>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t"/>
                      <a:endParaRPr lang="de-DE" sz="1100" b="1" i="0" u="none" strike="noStrike" dirty="0">
                        <a:solidFill>
                          <a:srgbClr val="FF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de-DE"/>
                    </a:p>
                  </a:txBody>
                  <a:tcPr/>
                </a:tc>
              </a:tr>
            </a:tbl>
          </a:graphicData>
        </a:graphic>
      </p:graphicFrame>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331203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marL="357188" indent="-357188" defTabSz="914400"/>
            <a:r>
              <a:rPr lang="de-DE" dirty="0" smtClean="0"/>
              <a:t>1.	Geräteeigene Kontakte</a:t>
            </a:r>
            <a:endParaRPr lang="de-DE" dirty="0"/>
          </a:p>
        </p:txBody>
      </p:sp>
      <p:sp>
        <p:nvSpPr>
          <p:cNvPr id="642051" name="Rectangle 3"/>
          <p:cNvSpPr>
            <a:spLocks noGrp="1" noChangeArrowheads="1"/>
          </p:cNvSpPr>
          <p:nvPr>
            <p:ph type="body" idx="4294967295"/>
          </p:nvPr>
        </p:nvSpPr>
        <p:spPr>
          <a:xfrm>
            <a:off x="303212" y="1247775"/>
            <a:ext cx="8205787" cy="2908300"/>
          </a:xfrm>
        </p:spPr>
        <p:txBody>
          <a:bodyPr/>
          <a:lstStyle/>
          <a:p>
            <a:pPr marL="0" indent="0"/>
            <a:r>
              <a:rPr lang="de-DE" dirty="0" smtClean="0"/>
              <a:t>Geräteeigene Kontakte stehen sowohl im Innengerät als auch im Außengerät zur Verfügung:</a:t>
            </a:r>
          </a:p>
          <a:p>
            <a:pPr marL="0" indent="0"/>
            <a:endParaRPr lang="de-DE" dirty="0" smtClean="0"/>
          </a:p>
          <a:p>
            <a:pPr>
              <a:buFont typeface="Wingdings" pitchFamily="2" charset="2"/>
              <a:buChar char="Ø"/>
            </a:pPr>
            <a:r>
              <a:rPr lang="de-DE" dirty="0" smtClean="0"/>
              <a:t>Kontakte auf Innengeräteplatine</a:t>
            </a:r>
            <a:endParaRPr lang="de-DE" dirty="0"/>
          </a:p>
          <a:p>
            <a:pPr>
              <a:buFont typeface="Wingdings" pitchFamily="2" charset="2"/>
              <a:buChar char="Ø"/>
            </a:pPr>
            <a:endParaRPr lang="de-DE" dirty="0"/>
          </a:p>
          <a:p>
            <a:pPr>
              <a:buFont typeface="Wingdings" pitchFamily="2" charset="2"/>
              <a:buChar char="Ø"/>
            </a:pPr>
            <a:r>
              <a:rPr lang="de-DE" dirty="0" smtClean="0"/>
              <a:t>Kontakte auf Außengeräteplatine</a:t>
            </a:r>
            <a:endParaRPr lang="de-DE" dirty="0"/>
          </a:p>
          <a:p>
            <a:endParaRPr lang="de-DE" dirty="0"/>
          </a:p>
        </p:txBody>
      </p:sp>
    </p:spTree>
    <p:extLst>
      <p:ext uri="{BB962C8B-B14F-4D97-AF65-F5344CB8AC3E}">
        <p14:creationId xmlns="" xmlns:p14="http://schemas.microsoft.com/office/powerpoint/2010/main" val="32406852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a:xfrm>
            <a:off x="303213" y="196486"/>
            <a:ext cx="6453187" cy="784242"/>
          </a:xfrm>
        </p:spPr>
        <p:txBody>
          <a:bodyPr>
            <a:normAutofit/>
          </a:bodyPr>
          <a:lstStyle/>
          <a:p>
            <a:pPr marL="360000" indent="-360000" defTabSz="914400"/>
            <a:r>
              <a:rPr lang="de-DE" altLang="ja-JP" sz="1800" dirty="0" smtClean="0"/>
              <a:t>2.	Kontakte in externen Geräten</a:t>
            </a:r>
            <a:br>
              <a:rPr lang="de-DE" altLang="ja-JP" sz="1800" dirty="0" smtClean="0"/>
            </a:br>
            <a:r>
              <a:rPr lang="de-DE" altLang="ja-JP" sz="1800" dirty="0" smtClean="0">
                <a:solidFill>
                  <a:srgbClr val="FF0000"/>
                </a:solidFill>
                <a:sym typeface="Wingdings" pitchFamily="2" charset="2"/>
              </a:rPr>
              <a:t>CZ-CAPBC2</a:t>
            </a:r>
            <a:r>
              <a:rPr lang="de-DE" altLang="ja-JP" sz="1800" dirty="0" smtClean="0">
                <a:sym typeface="Wingdings" pitchFamily="2" charset="2"/>
              </a:rPr>
              <a:t> – Schnittstellenadapter für Innengeräte</a:t>
            </a:r>
            <a:endParaRPr lang="de-DE" altLang="ja-JP" sz="1800" dirty="0"/>
          </a:p>
        </p:txBody>
      </p:sp>
      <p:sp>
        <p:nvSpPr>
          <p:cNvPr id="15"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Erläuterungen zu LED-Anzeige</a:t>
            </a:r>
            <a:endParaRPr lang="de-DE" dirty="0">
              <a:solidFill>
                <a:schemeClr val="accent1">
                  <a:lumMod val="60000"/>
                  <a:lumOff val="40000"/>
                </a:schemeClr>
              </a:solidFill>
              <a:latin typeface="Arial" pitchFamily="34" charset="0"/>
              <a:cs typeface="Arial" pitchFamily="34" charset="0"/>
            </a:endParaRPr>
          </a:p>
        </p:txBody>
      </p:sp>
      <p:sp>
        <p:nvSpPr>
          <p:cNvPr id="6" name="Rectangle 1"/>
          <p:cNvSpPr>
            <a:spLocks noChangeArrowheads="1"/>
          </p:cNvSpPr>
          <p:nvPr/>
        </p:nvSpPr>
        <p:spPr bwMode="auto">
          <a:xfrm>
            <a:off x="457200" y="1922621"/>
            <a:ext cx="2846388"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LED-Anzeige (grün)</a:t>
            </a:r>
            <a:endParaRPr kumimoji="0" lang="de-DE"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Tabelle 6"/>
          <p:cNvGraphicFramePr>
            <a:graphicFrameLocks noGrp="1"/>
          </p:cNvGraphicFramePr>
          <p:nvPr/>
        </p:nvGraphicFramePr>
        <p:xfrm>
          <a:off x="457200" y="2275046"/>
          <a:ext cx="8280000" cy="2443680"/>
        </p:xfrm>
        <a:graphic>
          <a:graphicData uri="http://schemas.openxmlformats.org/drawingml/2006/table">
            <a:tbl>
              <a:tblPr/>
              <a:tblGrid>
                <a:gridCol w="1620000"/>
                <a:gridCol w="2880000"/>
                <a:gridCol w="3780000"/>
              </a:tblGrid>
              <a:tr h="107822">
                <a:tc>
                  <a:txBody>
                    <a:bodyPr/>
                    <a:lstStyle/>
                    <a:p>
                      <a:pPr>
                        <a:spcAft>
                          <a:spcPts val="0"/>
                        </a:spcAft>
                      </a:pPr>
                      <a:r>
                        <a:rPr lang="de-DE" sz="1200" b="1">
                          <a:latin typeface="Arial"/>
                          <a:ea typeface="Times New Roman"/>
                          <a:cs typeface="Times New Roman"/>
                        </a:rPr>
                        <a:t>LED-Anzeige</a:t>
                      </a:r>
                      <a:endParaRPr lang="de-DE" sz="1200">
                        <a:latin typeface="Arial"/>
                        <a:ea typeface="Times New Roman"/>
                        <a:cs typeface="Times New Roman"/>
                      </a:endParaRPr>
                    </a:p>
                  </a:txBody>
                  <a:tcPr marL="72000" marR="72000" marT="36000" marB="36000">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spcAft>
                          <a:spcPts val="0"/>
                        </a:spcAft>
                      </a:pPr>
                      <a:r>
                        <a:rPr lang="de-DE" sz="1200" b="1">
                          <a:latin typeface="Arial"/>
                          <a:ea typeface="Times New Roman"/>
                          <a:cs typeface="Times New Roman"/>
                        </a:rPr>
                        <a:t>Erläuterung</a:t>
                      </a:r>
                      <a:endParaRPr lang="de-DE" sz="1200">
                        <a:latin typeface="Arial"/>
                        <a:ea typeface="Times New Roman"/>
                        <a:cs typeface="Times New Roman"/>
                      </a:endParaRP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spcAft>
                          <a:spcPts val="0"/>
                        </a:spcAft>
                      </a:pPr>
                      <a:r>
                        <a:rPr lang="de-DE" sz="1200" b="1">
                          <a:latin typeface="Arial"/>
                          <a:ea typeface="Times New Roman"/>
                          <a:cs typeface="Times New Roman"/>
                        </a:rPr>
                        <a:t>Maßnahme</a:t>
                      </a:r>
                      <a:endParaRPr lang="de-DE" sz="1200">
                        <a:latin typeface="Arial"/>
                        <a:ea typeface="Times New Roman"/>
                        <a:cs typeface="Times New Roman"/>
                      </a:endParaRPr>
                    </a:p>
                  </a:txBody>
                  <a:tcPr marL="72000" marR="72000" marT="36000" marB="36000">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07822">
                <a:tc>
                  <a:txBody>
                    <a:bodyPr/>
                    <a:lstStyle/>
                    <a:p>
                      <a:pPr>
                        <a:spcAft>
                          <a:spcPts val="0"/>
                        </a:spcAft>
                      </a:pPr>
                      <a:r>
                        <a:rPr lang="de-DE" sz="1200">
                          <a:latin typeface="Arial"/>
                          <a:ea typeface="Times New Roman"/>
                          <a:cs typeface="Times New Roman"/>
                        </a:rPr>
                        <a:t>Aus</a:t>
                      </a:r>
                    </a:p>
                  </a:txBody>
                  <a:tcPr marL="72000" marR="72000" marT="36000" marB="36000">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200">
                          <a:latin typeface="Arial"/>
                          <a:ea typeface="Times New Roman"/>
                          <a:cs typeface="Times New Roman"/>
                        </a:rPr>
                        <a:t>Spannungsversorgung AUS</a:t>
                      </a: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200">
                          <a:latin typeface="Arial"/>
                          <a:ea typeface="Times New Roman"/>
                          <a:cs typeface="Times New Roman"/>
                        </a:rPr>
                        <a:t>Anschluss des Fernbedienungskabels überprüfen.</a:t>
                      </a:r>
                    </a:p>
                  </a:txBody>
                  <a:tcPr marL="72000" marR="72000" marT="36000" marB="36000">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467">
                <a:tc>
                  <a:txBody>
                    <a:bodyPr/>
                    <a:lstStyle/>
                    <a:p>
                      <a:pPr>
                        <a:spcAft>
                          <a:spcPts val="0"/>
                        </a:spcAft>
                      </a:pPr>
                      <a:r>
                        <a:rPr lang="de-DE" sz="1200">
                          <a:latin typeface="Arial"/>
                          <a:ea typeface="Times New Roman"/>
                          <a:cs typeface="Times New Roman"/>
                        </a:rPr>
                        <a:t>Langsames Blinken </a:t>
                      </a:r>
                      <a:br>
                        <a:rPr lang="de-DE" sz="1200">
                          <a:latin typeface="Arial"/>
                          <a:ea typeface="Times New Roman"/>
                          <a:cs typeface="Times New Roman"/>
                        </a:rPr>
                      </a:br>
                      <a:r>
                        <a:rPr lang="de-DE" sz="1200">
                          <a:latin typeface="Arial"/>
                          <a:ea typeface="Times New Roman"/>
                          <a:cs typeface="Times New Roman"/>
                        </a:rPr>
                        <a:t>(Intervall: 3 s)</a:t>
                      </a:r>
                    </a:p>
                  </a:txBody>
                  <a:tcPr marL="72000" marR="72000" marT="36000" marB="36000">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200">
                          <a:latin typeface="Arial"/>
                          <a:ea typeface="Times New Roman"/>
                          <a:cs typeface="Times New Roman"/>
                        </a:rPr>
                        <a:t>Störung der 12-V-Spannungsversorgung (Klemme T10)</a:t>
                      </a: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200">
                          <a:latin typeface="Arial"/>
                          <a:ea typeface="Times New Roman"/>
                          <a:cs typeface="Times New Roman"/>
                        </a:rPr>
                        <a:t>Anschluss des Stromversorgungskabels überprüfen. Sicherstellen, dass die Schmelzsicherung des T10-Kabels (Zubehör (1)) nicht geschmolzen ist.</a:t>
                      </a:r>
                    </a:p>
                  </a:txBody>
                  <a:tcPr marL="72000" marR="72000" marT="36000" marB="36000">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644">
                <a:tc>
                  <a:txBody>
                    <a:bodyPr/>
                    <a:lstStyle/>
                    <a:p>
                      <a:pPr>
                        <a:spcAft>
                          <a:spcPts val="0"/>
                        </a:spcAft>
                      </a:pPr>
                      <a:r>
                        <a:rPr lang="de-DE" sz="1200">
                          <a:latin typeface="Arial"/>
                          <a:ea typeface="Times New Roman"/>
                          <a:cs typeface="Times New Roman"/>
                        </a:rPr>
                        <a:t>Schnelles Blinken</a:t>
                      </a:r>
                      <a:br>
                        <a:rPr lang="de-DE" sz="1200">
                          <a:latin typeface="Arial"/>
                          <a:ea typeface="Times New Roman"/>
                          <a:cs typeface="Times New Roman"/>
                        </a:rPr>
                      </a:br>
                      <a:r>
                        <a:rPr lang="de-DE" sz="1200">
                          <a:latin typeface="Arial"/>
                          <a:ea typeface="Times New Roman"/>
                          <a:cs typeface="Times New Roman"/>
                        </a:rPr>
                        <a:t>(Intervall: 1 s)</a:t>
                      </a:r>
                    </a:p>
                  </a:txBody>
                  <a:tcPr marL="72000" marR="72000" marT="36000" marB="36000">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200">
                          <a:latin typeface="Arial"/>
                          <a:ea typeface="Times New Roman"/>
                          <a:cs typeface="Times New Roman"/>
                        </a:rPr>
                        <a:t>Störung am Innengerät</a:t>
                      </a: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200">
                          <a:latin typeface="Arial"/>
                          <a:ea typeface="Times New Roman"/>
                          <a:cs typeface="Times New Roman"/>
                        </a:rPr>
                        <a:t>Störung des Innengeräts quittieren.</a:t>
                      </a:r>
                    </a:p>
                  </a:txBody>
                  <a:tcPr marL="72000" marR="72000" marT="36000" marB="36000">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644">
                <a:tc>
                  <a:txBody>
                    <a:bodyPr/>
                    <a:lstStyle/>
                    <a:p>
                      <a:pPr>
                        <a:spcAft>
                          <a:spcPts val="0"/>
                        </a:spcAft>
                      </a:pPr>
                      <a:r>
                        <a:rPr lang="de-DE" sz="1200">
                          <a:latin typeface="Arial"/>
                          <a:ea typeface="Times New Roman"/>
                          <a:cs typeface="Times New Roman"/>
                        </a:rPr>
                        <a:t>Sehr schnelles Blinken</a:t>
                      </a:r>
                      <a:br>
                        <a:rPr lang="de-DE" sz="1200">
                          <a:latin typeface="Arial"/>
                          <a:ea typeface="Times New Roman"/>
                          <a:cs typeface="Times New Roman"/>
                        </a:rPr>
                      </a:br>
                      <a:r>
                        <a:rPr lang="de-DE" sz="1200">
                          <a:latin typeface="Arial"/>
                          <a:ea typeface="Times New Roman"/>
                          <a:cs typeface="Times New Roman"/>
                        </a:rPr>
                        <a:t>(Intervall 100 ms)</a:t>
                      </a:r>
                    </a:p>
                  </a:txBody>
                  <a:tcPr marL="72000" marR="72000" marT="36000" marB="36000">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200">
                          <a:latin typeface="Arial"/>
                          <a:ea typeface="Times New Roman"/>
                          <a:cs typeface="Times New Roman"/>
                        </a:rPr>
                        <a:t>Initialisierung oder Störung der Kommuniation</a:t>
                      </a: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200">
                          <a:latin typeface="Arial"/>
                          <a:ea typeface="Times New Roman"/>
                          <a:cs typeface="Times New Roman"/>
                        </a:rPr>
                        <a:t>Anschluss des Fernbedienungskabels überprüfen.</a:t>
                      </a:r>
                    </a:p>
                  </a:txBody>
                  <a:tcPr marL="72000" marR="72000" marT="36000" marB="36000">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822">
                <a:tc>
                  <a:txBody>
                    <a:bodyPr/>
                    <a:lstStyle/>
                    <a:p>
                      <a:pPr>
                        <a:spcAft>
                          <a:spcPts val="0"/>
                        </a:spcAft>
                      </a:pPr>
                      <a:r>
                        <a:rPr lang="de-DE" sz="1200">
                          <a:latin typeface="Arial"/>
                          <a:ea typeface="Times New Roman"/>
                          <a:cs typeface="Times New Roman"/>
                        </a:rPr>
                        <a:t>Leuchtet</a:t>
                      </a:r>
                      <a:r>
                        <a:rPr lang="de-DE" sz="1200" baseline="30000">
                          <a:latin typeface="Arial"/>
                          <a:ea typeface="Times New Roman"/>
                          <a:cs typeface="Times New Roman"/>
                        </a:rPr>
                        <a:t>*1</a:t>
                      </a:r>
                      <a:endParaRPr lang="de-DE" sz="1200">
                        <a:latin typeface="Arial"/>
                        <a:ea typeface="Times New Roman"/>
                        <a:cs typeface="Times New Roman"/>
                      </a:endParaRPr>
                    </a:p>
                  </a:txBody>
                  <a:tcPr marL="72000" marR="72000" marT="36000" marB="36000">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spcAft>
                          <a:spcPts val="0"/>
                        </a:spcAft>
                      </a:pPr>
                      <a:r>
                        <a:rPr lang="de-DE" sz="1200">
                          <a:latin typeface="Arial"/>
                          <a:ea typeface="Times New Roman"/>
                          <a:cs typeface="Times New Roman"/>
                        </a:rPr>
                        <a:t>Normalbetrieb</a:t>
                      </a: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spcAft>
                          <a:spcPts val="0"/>
                        </a:spcAft>
                      </a:pPr>
                      <a:r>
                        <a:rPr lang="de-DE" sz="1200">
                          <a:latin typeface="Arial"/>
                          <a:ea typeface="Times New Roman"/>
                          <a:cs typeface="Times New Roman"/>
                        </a:rPr>
                        <a:t>–</a:t>
                      </a:r>
                    </a:p>
                  </a:txBody>
                  <a:tcPr marL="72000" marR="72000" marT="36000" marB="36000">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8" name="Rectangle 2"/>
          <p:cNvSpPr>
            <a:spLocks noChangeArrowheads="1"/>
          </p:cNvSpPr>
          <p:nvPr/>
        </p:nvSpPr>
        <p:spPr bwMode="auto">
          <a:xfrm>
            <a:off x="457200" y="4778495"/>
            <a:ext cx="5899372"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10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Während der Übertragung eines Einstellsignals an ein Innengerät bleibt die LED 200 </a:t>
            </a:r>
            <a:r>
              <a:rPr kumimoji="0" lang="de-DE" sz="10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ms</a:t>
            </a:r>
            <a:r>
              <a:rPr kumimoji="0" lang="de-DE" sz="10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lang aus.</a:t>
            </a: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21" name="Text Box 5"/>
          <p:cNvSpPr txBox="1">
            <a:spLocks noChangeArrowheads="1"/>
          </p:cNvSpPr>
          <p:nvPr/>
        </p:nvSpPr>
        <p:spPr bwMode="auto">
          <a:xfrm>
            <a:off x="611188" y="1224838"/>
            <a:ext cx="5040312" cy="246221"/>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lIns="0" tIns="0" rIns="0" bIns="0">
            <a:spAutoFit/>
          </a:bodyPr>
          <a:lstStyle/>
          <a:p>
            <a:pPr>
              <a:spcBef>
                <a:spcPct val="50000"/>
              </a:spcBef>
            </a:pPr>
            <a:r>
              <a:rPr lang="de-DE" sz="1600" b="1" smtClean="0"/>
              <a:t>CZ-T10</a:t>
            </a:r>
            <a:r>
              <a:rPr lang="de-DE" sz="1600" smtClean="0"/>
              <a:t>: Anschlussstecker mit Litzen</a:t>
            </a:r>
            <a:endParaRPr lang="de-DE" sz="1600"/>
          </a:p>
        </p:txBody>
      </p:sp>
      <p:sp>
        <p:nvSpPr>
          <p:cNvPr id="18" name="Titel 17"/>
          <p:cNvSpPr>
            <a:spLocks noGrp="1"/>
          </p:cNvSpPr>
          <p:nvPr>
            <p:ph type="title"/>
          </p:nvPr>
        </p:nvSpPr>
        <p:spPr/>
        <p:txBody>
          <a:bodyPr>
            <a:normAutofit/>
          </a:bodyPr>
          <a:lstStyle/>
          <a:p>
            <a:pPr marL="360000" indent="-360000"/>
            <a:r>
              <a:rPr lang="de-DE" sz="1800" smtClean="0"/>
              <a:t>2.	</a:t>
            </a:r>
            <a:r>
              <a:rPr lang="de-DE" altLang="ja-JP" sz="1800" smtClean="0"/>
              <a:t>Kontakte in externen Geräten</a:t>
            </a:r>
            <a:br>
              <a:rPr lang="de-DE" altLang="ja-JP" sz="1800" smtClean="0"/>
            </a:br>
            <a:r>
              <a:rPr lang="de-DE" altLang="ja-JP" sz="1800" smtClean="0">
                <a:solidFill>
                  <a:srgbClr val="FF0000"/>
                </a:solidFill>
              </a:rPr>
              <a:t>CZ-T10 / PAW-T10</a:t>
            </a:r>
            <a:r>
              <a:rPr lang="de-DE" altLang="ja-JP" sz="1800" smtClean="0"/>
              <a:t> </a:t>
            </a:r>
            <a:r>
              <a:rPr lang="de-DE" sz="1800" smtClean="0"/>
              <a:t>– Verbindung zu externen Geräten</a:t>
            </a:r>
            <a:endParaRPr lang="de-DE" sz="1800"/>
          </a:p>
        </p:txBody>
      </p:sp>
      <p:pic>
        <p:nvPicPr>
          <p:cNvPr id="572423" name="Picture 7"/>
          <p:cNvPicPr>
            <a:picLocks noGrp="1" noChangeAspect="1" noChangeArrowheads="1"/>
          </p:cNvPicPr>
          <p:nvPr>
            <p:ph type="body" idx="4294967295"/>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a:xfrm>
            <a:off x="0" y="1595438"/>
            <a:ext cx="1376363" cy="1584325"/>
          </a:xfrm>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572422" name="Picture 6"/>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6300788" y="1440738"/>
            <a:ext cx="2087562" cy="201930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chemeClr val="bg2">
                      <a:alpha val="50000"/>
                    </a:schemeClr>
                  </a:outerShdw>
                </a:effectLst>
              </a14:hiddenEffects>
            </a:ext>
          </a:extLst>
        </p:spPr>
      </p:pic>
      <p:sp>
        <p:nvSpPr>
          <p:cNvPr id="572424" name="Text Box 8"/>
          <p:cNvSpPr txBox="1">
            <a:spLocks noChangeArrowheads="1"/>
          </p:cNvSpPr>
          <p:nvPr/>
        </p:nvSpPr>
        <p:spPr bwMode="auto">
          <a:xfrm>
            <a:off x="1570038" y="1656638"/>
            <a:ext cx="2447925" cy="1100301"/>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lIns="0" tIns="0" rIns="0" bIns="0">
            <a:spAutoFit/>
          </a:bodyPr>
          <a:lstStyle/>
          <a:p>
            <a:pPr>
              <a:spcBef>
                <a:spcPts val="300"/>
              </a:spcBef>
              <a:buFontTx/>
              <a:buChar char="•"/>
            </a:pPr>
            <a:r>
              <a:rPr lang="de-DE" sz="1600">
                <a:solidFill>
                  <a:schemeClr val="accent2"/>
                </a:solidFill>
              </a:rPr>
              <a:t> EIN/AUS</a:t>
            </a:r>
          </a:p>
          <a:p>
            <a:pPr>
              <a:spcBef>
                <a:spcPts val="300"/>
              </a:spcBef>
              <a:buFontTx/>
              <a:buChar char="•"/>
            </a:pPr>
            <a:r>
              <a:rPr lang="de-DE" sz="1600">
                <a:solidFill>
                  <a:schemeClr val="accent2"/>
                </a:solidFill>
              </a:rPr>
              <a:t> Sperre/Freigabe der FB</a:t>
            </a:r>
          </a:p>
          <a:p>
            <a:pPr>
              <a:spcBef>
                <a:spcPts val="300"/>
              </a:spcBef>
              <a:buFontTx/>
              <a:buChar char="•"/>
            </a:pPr>
            <a:r>
              <a:rPr lang="de-DE" sz="1600">
                <a:solidFill>
                  <a:schemeClr val="accent2"/>
                </a:solidFill>
              </a:rPr>
              <a:t> Betriebsstatus</a:t>
            </a:r>
          </a:p>
          <a:p>
            <a:pPr>
              <a:spcBef>
                <a:spcPts val="300"/>
              </a:spcBef>
              <a:buFontTx/>
              <a:buChar char="•"/>
            </a:pPr>
            <a:r>
              <a:rPr lang="de-DE" sz="1600">
                <a:solidFill>
                  <a:schemeClr val="accent2"/>
                </a:solidFill>
              </a:rPr>
              <a:t> Störmeldestatus</a:t>
            </a:r>
          </a:p>
        </p:txBody>
      </p:sp>
      <p:sp>
        <p:nvSpPr>
          <p:cNvPr id="572425" name="Text Box 9"/>
          <p:cNvSpPr txBox="1">
            <a:spLocks noChangeArrowheads="1"/>
          </p:cNvSpPr>
          <p:nvPr/>
        </p:nvSpPr>
        <p:spPr bwMode="auto">
          <a:xfrm>
            <a:off x="323850" y="4017325"/>
            <a:ext cx="8342355" cy="492443"/>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spcBef>
                <a:spcPct val="50000"/>
              </a:spcBef>
            </a:pPr>
            <a:r>
              <a:rPr lang="de-DE" sz="1600" b="1" dirty="0" smtClean="0"/>
              <a:t>PAW-T10</a:t>
            </a:r>
            <a:r>
              <a:rPr lang="de-DE" sz="1600" dirty="0" smtClean="0"/>
              <a:t>: Zusatzplatine einschließlich T10-Anschlussstecker mit Litzen. Die Platine wird verschraubt und passt bei allen Innengeräten in einen freien Steckplatz.</a:t>
            </a:r>
            <a:endParaRPr lang="de-DE" sz="1600" dirty="0"/>
          </a:p>
        </p:txBody>
      </p:sp>
      <p:sp>
        <p:nvSpPr>
          <p:cNvPr id="572426" name="Text Box 10"/>
          <p:cNvSpPr txBox="1">
            <a:spLocks noChangeArrowheads="1"/>
          </p:cNvSpPr>
          <p:nvPr/>
        </p:nvSpPr>
        <p:spPr bwMode="auto">
          <a:xfrm>
            <a:off x="323850" y="3240963"/>
            <a:ext cx="5698484" cy="215444"/>
          </a:xfrm>
          <a:prstGeom prst="rect">
            <a:avLst/>
          </a:prstGeom>
          <a:solidFill>
            <a:srgbClr val="FFFF99"/>
          </a:solidFill>
          <a:ln w="9525" algn="ctr">
            <a:solidFill>
              <a:schemeClr val="tx1"/>
            </a:solidFill>
            <a:miter lim="800000"/>
            <a:headEnd/>
            <a:tailEnd/>
          </a:ln>
          <a:effectLst>
            <a:prstShdw prst="shdw12">
              <a:schemeClr val="bg2">
                <a:alpha val="50000"/>
              </a:schemeClr>
            </a:prstShdw>
          </a:effectLst>
        </p:spPr>
        <p:txBody>
          <a:bodyPr wrap="square" lIns="0" tIns="0" rIns="0" bIns="0">
            <a:spAutoFit/>
          </a:bodyPr>
          <a:lstStyle/>
          <a:p>
            <a:pPr algn="ctr">
              <a:spcBef>
                <a:spcPct val="50000"/>
              </a:spcBef>
            </a:pPr>
            <a:r>
              <a:rPr lang="de-DE" sz="1400" smtClean="0"/>
              <a:t>Eingang: potenzialfreier Kontakt, Ausgang: 12 V DC</a:t>
            </a:r>
            <a:endParaRPr lang="de-DE" sz="1400"/>
          </a:p>
        </p:txBody>
      </p:sp>
      <p:sp>
        <p:nvSpPr>
          <p:cNvPr id="572427" name="Text Box 11"/>
          <p:cNvSpPr txBox="1">
            <a:spLocks noChangeArrowheads="1"/>
          </p:cNvSpPr>
          <p:nvPr/>
        </p:nvSpPr>
        <p:spPr bwMode="auto">
          <a:xfrm>
            <a:off x="1570038" y="4681847"/>
            <a:ext cx="4211637" cy="1100301"/>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spcBef>
                <a:spcPts val="300"/>
              </a:spcBef>
              <a:buFontTx/>
              <a:buChar char="•"/>
            </a:pPr>
            <a:r>
              <a:rPr lang="de-DE" sz="1600" dirty="0">
                <a:solidFill>
                  <a:schemeClr val="accent2"/>
                </a:solidFill>
              </a:rPr>
              <a:t> EIN/AUS</a:t>
            </a:r>
          </a:p>
          <a:p>
            <a:pPr>
              <a:spcBef>
                <a:spcPts val="300"/>
              </a:spcBef>
              <a:buFontTx/>
              <a:buChar char="•"/>
            </a:pPr>
            <a:r>
              <a:rPr lang="de-DE" sz="1600" dirty="0">
                <a:solidFill>
                  <a:schemeClr val="accent2"/>
                </a:solidFill>
              </a:rPr>
              <a:t> Sperre/Freigabe der Fernbedienung</a:t>
            </a:r>
          </a:p>
          <a:p>
            <a:pPr>
              <a:spcBef>
                <a:spcPts val="300"/>
              </a:spcBef>
              <a:buFontTx/>
              <a:buChar char="•"/>
            </a:pPr>
            <a:r>
              <a:rPr lang="de-DE" sz="1600" dirty="0">
                <a:solidFill>
                  <a:schemeClr val="accent2"/>
                </a:solidFill>
              </a:rPr>
              <a:t> </a:t>
            </a:r>
            <a:r>
              <a:rPr lang="de-DE" sz="1600" dirty="0" smtClean="0">
                <a:solidFill>
                  <a:schemeClr val="accent2"/>
                </a:solidFill>
              </a:rPr>
              <a:t>Betriebsstatus</a:t>
            </a:r>
          </a:p>
          <a:p>
            <a:pPr>
              <a:spcBef>
                <a:spcPts val="300"/>
              </a:spcBef>
              <a:buFontTx/>
              <a:buChar char="•"/>
            </a:pPr>
            <a:r>
              <a:rPr lang="de-DE" sz="1600" dirty="0" smtClean="0">
                <a:solidFill>
                  <a:schemeClr val="accent2"/>
                </a:solidFill>
              </a:rPr>
              <a:t> Störmeldestatus</a:t>
            </a:r>
            <a:endParaRPr lang="de-DE" sz="1600" dirty="0">
              <a:solidFill>
                <a:schemeClr val="accent2"/>
              </a:solidFill>
            </a:endParaRPr>
          </a:p>
        </p:txBody>
      </p:sp>
      <p:sp>
        <p:nvSpPr>
          <p:cNvPr id="572428" name="Line 12"/>
          <p:cNvSpPr>
            <a:spLocks noChangeShapeType="1"/>
          </p:cNvSpPr>
          <p:nvPr/>
        </p:nvSpPr>
        <p:spPr bwMode="auto">
          <a:xfrm>
            <a:off x="323850" y="3779638"/>
            <a:ext cx="8496300" cy="0"/>
          </a:xfrm>
          <a:prstGeom prst="line">
            <a:avLst/>
          </a:prstGeom>
          <a:noFill/>
          <a:ln w="9525">
            <a:solidFill>
              <a:schemeClr val="tx1"/>
            </a:solidFill>
            <a:round/>
            <a:headEnd/>
            <a:tailEnd/>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grpSp>
        <p:nvGrpSpPr>
          <p:cNvPr id="2" name="Group 16"/>
          <p:cNvGrpSpPr>
            <a:grpSpLocks/>
          </p:cNvGrpSpPr>
          <p:nvPr/>
        </p:nvGrpSpPr>
        <p:grpSpPr bwMode="auto">
          <a:xfrm rot="20851211">
            <a:off x="3609858" y="1674378"/>
            <a:ext cx="2877485" cy="1505776"/>
            <a:chOff x="1655" y="2886"/>
            <a:chExt cx="1996" cy="816"/>
          </a:xfrm>
          <a:effectLst/>
        </p:grpSpPr>
        <p:sp>
          <p:nvSpPr>
            <p:cNvPr id="572430" name="AutoShape 14"/>
            <p:cNvSpPr>
              <a:spLocks noChangeArrowheads="1"/>
            </p:cNvSpPr>
            <p:nvPr/>
          </p:nvSpPr>
          <p:spPr bwMode="auto">
            <a:xfrm>
              <a:off x="1655" y="2886"/>
              <a:ext cx="1996" cy="816"/>
            </a:xfrm>
            <a:prstGeom prst="irregularSeal1">
              <a:avLst/>
            </a:prstGeom>
            <a:solidFill>
              <a:schemeClr val="accent1"/>
            </a:solidFill>
            <a:ln w="9525" algn="ctr">
              <a:solidFill>
                <a:schemeClr val="tx1"/>
              </a:solidFill>
              <a:miter lim="800000"/>
              <a:headEnd/>
              <a:tailEnd/>
            </a:ln>
            <a:effectLst/>
          </p:spPr>
          <p:txBody>
            <a:bodyPr wrap="none" lIns="0" tIns="0" rIns="0" bIns="0" anchor="ctr"/>
            <a:lstStyle/>
            <a:p>
              <a:endParaRPr lang="de-DE"/>
            </a:p>
          </p:txBody>
        </p:sp>
        <p:sp>
          <p:nvSpPr>
            <p:cNvPr id="572431" name="Text Box 15"/>
            <p:cNvSpPr txBox="1">
              <a:spLocks noChangeArrowheads="1"/>
            </p:cNvSpPr>
            <p:nvPr/>
          </p:nvSpPr>
          <p:spPr bwMode="auto">
            <a:xfrm>
              <a:off x="2094" y="3162"/>
              <a:ext cx="1094" cy="234"/>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lgn="ctr">
                <a:spcBef>
                  <a:spcPct val="50000"/>
                </a:spcBef>
              </a:pPr>
              <a:r>
                <a:rPr lang="de-DE" sz="1400" b="1" spc="-30" dirty="0" smtClean="0">
                  <a:solidFill>
                    <a:schemeClr val="bg1"/>
                  </a:solidFill>
                </a:rPr>
                <a:t>Optimal für Bewegungssensor</a:t>
              </a:r>
              <a:endParaRPr lang="de-DE" sz="1400" b="1" spc="-30" dirty="0">
                <a:solidFill>
                  <a:schemeClr val="bg1"/>
                </a:solidFill>
              </a:endParaRPr>
            </a:p>
          </p:txBody>
        </p:sp>
      </p:grpSp>
      <p:sp>
        <p:nvSpPr>
          <p:cNvPr id="572429" name="Text Box 13"/>
          <p:cNvSpPr txBox="1">
            <a:spLocks noChangeArrowheads="1"/>
          </p:cNvSpPr>
          <p:nvPr/>
        </p:nvSpPr>
        <p:spPr bwMode="auto">
          <a:xfrm>
            <a:off x="323850" y="5962013"/>
            <a:ext cx="5698484" cy="215444"/>
          </a:xfrm>
          <a:prstGeom prst="rect">
            <a:avLst/>
          </a:prstGeom>
          <a:solidFill>
            <a:srgbClr val="FFFF99"/>
          </a:solidFill>
          <a:ln w="9525" algn="ctr">
            <a:solidFill>
              <a:schemeClr val="tx1"/>
            </a:solidFill>
            <a:miter lim="800000"/>
            <a:headEnd/>
            <a:tailEnd/>
          </a:ln>
          <a:effectLst>
            <a:prstShdw prst="shdw12">
              <a:schemeClr val="bg2">
                <a:alpha val="50000"/>
              </a:schemeClr>
            </a:prstShdw>
          </a:effectLst>
        </p:spPr>
        <p:txBody>
          <a:bodyPr wrap="square" lIns="0" tIns="0" rIns="0" bIns="0">
            <a:spAutoFit/>
          </a:bodyPr>
          <a:lstStyle/>
          <a:p>
            <a:pPr algn="ctr">
              <a:spcBef>
                <a:spcPct val="50000"/>
              </a:spcBef>
            </a:pPr>
            <a:r>
              <a:rPr lang="de-DE" sz="1400" smtClean="0"/>
              <a:t>Alle Signale über potenzialfreie Kontakte, NC/NO-Ausgang verfügbar</a:t>
            </a:r>
            <a:endParaRPr lang="de-DE" sz="1400"/>
          </a:p>
        </p:txBody>
      </p:sp>
      <p:pic>
        <p:nvPicPr>
          <p:cNvPr id="7172"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12027" y="4755989"/>
            <a:ext cx="3208123" cy="1003454"/>
          </a:xfrm>
          <a:prstGeom prst="rect">
            <a:avLst/>
          </a:prstGeom>
          <a:noFill/>
          <a:ln w="9525">
            <a:noFill/>
            <a:miter lim="800000"/>
            <a:headEnd/>
            <a:tailEnd/>
          </a:ln>
        </p:spPr>
      </p:pic>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39708055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normAutofit/>
          </a:bodyPr>
          <a:lstStyle/>
          <a:p>
            <a:pPr marL="360000" indent="-360000"/>
            <a:r>
              <a:rPr lang="de-DE" sz="1800" dirty="0" smtClean="0"/>
              <a:t>2.	</a:t>
            </a:r>
            <a:r>
              <a:rPr lang="de-DE" altLang="ja-JP" sz="1800" dirty="0" smtClean="0"/>
              <a:t>Kontakte in externen Geräten</a:t>
            </a:r>
            <a:br>
              <a:rPr lang="de-DE" altLang="ja-JP" sz="1800" dirty="0" smtClean="0"/>
            </a:br>
            <a:r>
              <a:rPr lang="de-DE" altLang="ja-JP" sz="1800" dirty="0" smtClean="0">
                <a:solidFill>
                  <a:srgbClr val="FF0000"/>
                </a:solidFill>
              </a:rPr>
              <a:t>PAW-T10</a:t>
            </a:r>
            <a:r>
              <a:rPr lang="de-DE" altLang="ja-JP" sz="1800" dirty="0" smtClean="0"/>
              <a:t> </a:t>
            </a:r>
            <a:r>
              <a:rPr sz="1800" dirty="0" smtClean="0"/>
              <a:t>– </a:t>
            </a:r>
            <a:r>
              <a:rPr lang="de-DE" sz="1800" dirty="0" smtClean="0"/>
              <a:t>P</a:t>
            </a:r>
            <a:r>
              <a:rPr sz="1800" dirty="0" err="1" smtClean="0"/>
              <a:t>latine</a:t>
            </a:r>
            <a:r>
              <a:rPr lang="de-DE" sz="1800" dirty="0" smtClean="0"/>
              <a:t> für Verbindung zu ext. Geräten</a:t>
            </a:r>
            <a:endParaRPr lang="de-DE" sz="1800" dirty="0"/>
          </a:p>
        </p:txBody>
      </p:sp>
      <p:pic>
        <p:nvPicPr>
          <p:cNvPr id="610309" name="Picture 5"/>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5256213" y="5688091"/>
            <a:ext cx="1327726" cy="760790"/>
          </a:xfrm>
          <a:prstGeom prst="rect">
            <a:avLst/>
          </a:prstGeom>
          <a:ln/>
        </p:spPr>
        <p:style>
          <a:lnRef idx="2">
            <a:schemeClr val="accent6"/>
          </a:lnRef>
          <a:fillRef idx="1">
            <a:schemeClr val="lt1"/>
          </a:fillRef>
          <a:effectRef idx="0">
            <a:schemeClr val="accent6"/>
          </a:effectRef>
          <a:fontRef idx="minor">
            <a:schemeClr val="dk1"/>
          </a:fontRef>
        </p:style>
      </p:pic>
      <p:sp>
        <p:nvSpPr>
          <p:cNvPr id="610311" name="Line 7"/>
          <p:cNvSpPr>
            <a:spLocks noChangeShapeType="1"/>
          </p:cNvSpPr>
          <p:nvPr/>
        </p:nvSpPr>
        <p:spPr bwMode="auto">
          <a:xfrm>
            <a:off x="4427538" y="5949950"/>
            <a:ext cx="828675" cy="0"/>
          </a:xfrm>
          <a:prstGeom prst="line">
            <a:avLst/>
          </a:prstGeom>
          <a:noFill/>
          <a:ln w="57150">
            <a:solidFill>
              <a:srgbClr val="FF0000"/>
            </a:solidFill>
            <a:round/>
            <a:headEnd/>
            <a:tailEnd type="triangle" w="med" len="me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10312" name="Text Box 8"/>
          <p:cNvSpPr txBox="1">
            <a:spLocks noChangeArrowheads="1"/>
          </p:cNvSpPr>
          <p:nvPr/>
        </p:nvSpPr>
        <p:spPr bwMode="auto">
          <a:xfrm>
            <a:off x="874224" y="5842228"/>
            <a:ext cx="3436339" cy="215444"/>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lgn="r">
              <a:spcBef>
                <a:spcPct val="50000"/>
              </a:spcBef>
            </a:pPr>
            <a:r>
              <a:rPr sz="1400" dirty="0" smtClean="0"/>
              <a:t>zum T10-Steckanschluss der IG-Platine</a:t>
            </a:r>
            <a:endParaRPr lang="de-DE" sz="1400" dirty="0"/>
          </a:p>
        </p:txBody>
      </p:sp>
      <p:sp>
        <p:nvSpPr>
          <p:cNvPr id="610345" name="Text Box 41"/>
          <p:cNvSpPr txBox="1">
            <a:spLocks noChangeArrowheads="1"/>
          </p:cNvSpPr>
          <p:nvPr/>
        </p:nvSpPr>
        <p:spPr bwMode="auto">
          <a:xfrm>
            <a:off x="303213" y="1175555"/>
            <a:ext cx="4007350" cy="2462213"/>
          </a:xfrm>
          <a:prstGeom prst="rect">
            <a:avLst/>
          </a:prstGeom>
          <a:noFill/>
          <a:ln w="9525" algn="ctr">
            <a:noFill/>
            <a:miter lim="800000"/>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chemeClr val="bg2">
                      <a:alpha val="50000"/>
                    </a:schemeClr>
                  </a:outerShdw>
                </a:effectLst>
              </a14:hiddenEffects>
            </a:ext>
          </a:extLst>
        </p:spPr>
        <p:txBody>
          <a:bodyPr wrap="square" lIns="0" tIns="0" rIns="0" bIns="0">
            <a:spAutoFit/>
          </a:bodyPr>
          <a:lstStyle>
            <a:lvl1pPr marL="685800" indent="-685800">
              <a:spcBef>
                <a:spcPct val="20000"/>
              </a:spcBef>
              <a:buClr>
                <a:srgbClr val="CC0000"/>
              </a:buClr>
              <a:defRPr sz="3600">
                <a:solidFill>
                  <a:schemeClr val="tx1"/>
                </a:solidFill>
                <a:latin typeface="Arial" pitchFamily="34" charset="0"/>
                <a:ea typeface="MS PGothic" pitchFamily="34" charset="-128"/>
              </a:defRPr>
            </a:lvl1pPr>
            <a:lvl2pPr marL="1143000" indent="-685800">
              <a:spcBef>
                <a:spcPct val="20000"/>
              </a:spcBef>
              <a:buClr>
                <a:srgbClr val="CC0000"/>
              </a:buClr>
              <a:defRPr sz="3600">
                <a:solidFill>
                  <a:schemeClr val="tx1"/>
                </a:solidFill>
                <a:latin typeface="Arial" pitchFamily="34" charset="0"/>
                <a:ea typeface="MS PGothic" pitchFamily="34" charset="-128"/>
              </a:defRPr>
            </a:lvl2pPr>
            <a:lvl3pPr marL="1600200" indent="-685800">
              <a:spcBef>
                <a:spcPct val="20000"/>
              </a:spcBef>
              <a:buClr>
                <a:srgbClr val="CC0000"/>
              </a:buClr>
              <a:defRPr sz="3600">
                <a:solidFill>
                  <a:schemeClr val="tx1"/>
                </a:solidFill>
                <a:latin typeface="Arial" pitchFamily="34" charset="0"/>
                <a:ea typeface="MS PGothic" pitchFamily="34" charset="-128"/>
              </a:defRPr>
            </a:lvl3pPr>
            <a:lvl4pPr marL="2057400" indent="-685800">
              <a:spcBef>
                <a:spcPct val="20000"/>
              </a:spcBef>
              <a:buClr>
                <a:srgbClr val="CC0000"/>
              </a:buClr>
              <a:defRPr sz="3600">
                <a:solidFill>
                  <a:schemeClr val="tx1"/>
                </a:solidFill>
                <a:latin typeface="Arial" pitchFamily="34" charset="0"/>
                <a:ea typeface="MS PGothic" pitchFamily="34" charset="-128"/>
              </a:defRPr>
            </a:lvl4pPr>
            <a:lvl5pPr marL="2514600" indent="-685800">
              <a:spcBef>
                <a:spcPct val="20000"/>
              </a:spcBef>
              <a:buClr>
                <a:srgbClr val="CC0000"/>
              </a:buClr>
              <a:defRPr sz="3600">
                <a:solidFill>
                  <a:schemeClr val="tx1"/>
                </a:solidFill>
                <a:latin typeface="Arial" pitchFamily="34" charset="0"/>
                <a:ea typeface="MS PGothic" pitchFamily="34" charset="-128"/>
              </a:defRPr>
            </a:lvl5pPr>
            <a:lvl6pPr marL="2971800" indent="-6858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6pPr>
            <a:lvl7pPr marL="3429000" indent="-6858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7pPr>
            <a:lvl8pPr marL="3886200" indent="-6858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8pPr>
            <a:lvl9pPr marL="4343400" indent="-6858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9pPr>
          </a:lstStyle>
          <a:p>
            <a:pPr marL="288000" indent="-288000">
              <a:spcBef>
                <a:spcPts val="600"/>
              </a:spcBef>
              <a:buClrTx/>
            </a:pPr>
            <a:r>
              <a:rPr lang="de-DE" sz="1400" b="1" dirty="0" smtClean="0">
                <a:solidFill>
                  <a:srgbClr val="FF0000"/>
                </a:solidFill>
              </a:rPr>
              <a:t>1.	</a:t>
            </a:r>
            <a:r>
              <a:rPr lang="de-DE" sz="1400" dirty="0" smtClean="0"/>
              <a:t>Digitaler Eingang für Betriebssignal (potenzialfreier Kontakt)</a:t>
            </a:r>
          </a:p>
          <a:p>
            <a:pPr marL="288000" indent="-288000">
              <a:spcBef>
                <a:spcPts val="600"/>
              </a:spcBef>
              <a:buClrTx/>
            </a:pPr>
            <a:r>
              <a:rPr lang="de-DE" sz="1400" b="1" dirty="0" smtClean="0">
                <a:solidFill>
                  <a:srgbClr val="FF0000"/>
                </a:solidFill>
              </a:rPr>
              <a:t>2.	</a:t>
            </a:r>
            <a:r>
              <a:rPr lang="de-DE" sz="1400" dirty="0" smtClean="0"/>
              <a:t>Gemeinsamer (COM) als 2. Kontakt für Betriebssignal-Eingang </a:t>
            </a:r>
          </a:p>
          <a:p>
            <a:pPr marL="288000" indent="-288000">
              <a:spcBef>
                <a:spcPts val="600"/>
              </a:spcBef>
              <a:buClrTx/>
            </a:pPr>
            <a:r>
              <a:rPr lang="de-DE" sz="1400" b="1" dirty="0" smtClean="0">
                <a:solidFill>
                  <a:srgbClr val="FF0000"/>
                </a:solidFill>
              </a:rPr>
              <a:t>3.	</a:t>
            </a:r>
            <a:r>
              <a:rPr lang="de-DE" sz="1400" dirty="0" smtClean="0"/>
              <a:t>Gemeinsamer (COM) als 2. Kontakt für FB-Sperrsignal-Eingang</a:t>
            </a:r>
            <a:endParaRPr lang="de-DE" sz="1400" dirty="0"/>
          </a:p>
          <a:p>
            <a:pPr marL="288000" indent="-288000">
              <a:spcBef>
                <a:spcPts val="600"/>
              </a:spcBef>
              <a:buClrTx/>
            </a:pPr>
            <a:r>
              <a:rPr lang="de-DE" sz="1400" b="1" dirty="0" smtClean="0">
                <a:solidFill>
                  <a:srgbClr val="FF0000"/>
                </a:solidFill>
              </a:rPr>
              <a:t>4.	</a:t>
            </a:r>
            <a:r>
              <a:rPr lang="de-DE" sz="1400" dirty="0" smtClean="0"/>
              <a:t>Digitaler Eingang für Sperre/Freigabe der Fernbedienung (potenzialfreier Kontakt)</a:t>
            </a:r>
          </a:p>
          <a:p>
            <a:pPr marL="288000" indent="-288000">
              <a:spcBef>
                <a:spcPts val="600"/>
              </a:spcBef>
              <a:buClrTx/>
            </a:pPr>
            <a:r>
              <a:rPr lang="de-DE" sz="1400" b="1" dirty="0" smtClean="0">
                <a:solidFill>
                  <a:srgbClr val="FF0000"/>
                </a:solidFill>
              </a:rPr>
              <a:t>5.	</a:t>
            </a:r>
            <a:r>
              <a:rPr lang="de-DE" sz="1400" dirty="0" smtClean="0"/>
              <a:t>NC-Kontakt für Betriebssignal-Ausgang (max. 5 A / 250 V AC)</a:t>
            </a:r>
            <a:endParaRPr lang="de-DE" sz="1400" dirty="0"/>
          </a:p>
        </p:txBody>
      </p:sp>
      <p:sp>
        <p:nvSpPr>
          <p:cNvPr id="610347" name="Text Box 43"/>
          <p:cNvSpPr txBox="1">
            <a:spLocks noChangeArrowheads="1"/>
          </p:cNvSpPr>
          <p:nvPr/>
        </p:nvSpPr>
        <p:spPr bwMode="auto">
          <a:xfrm>
            <a:off x="4909751" y="1199203"/>
            <a:ext cx="3954163" cy="2462213"/>
          </a:xfrm>
          <a:prstGeom prst="rect">
            <a:avLst/>
          </a:prstGeom>
          <a:noFill/>
          <a:ln w="9525" algn="ctr">
            <a:noFill/>
            <a:miter lim="800000"/>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chemeClr val="bg2">
                      <a:alpha val="50000"/>
                    </a:schemeClr>
                  </a:outerShdw>
                </a:effectLst>
              </a14:hiddenEffects>
            </a:ext>
          </a:extLst>
        </p:spPr>
        <p:txBody>
          <a:bodyPr wrap="square" lIns="0" tIns="0" rIns="0" bIns="0">
            <a:spAutoFit/>
          </a:bodyPr>
          <a:lstStyle>
            <a:lvl1pPr marL="685800" indent="-685800">
              <a:spcBef>
                <a:spcPct val="20000"/>
              </a:spcBef>
              <a:buClr>
                <a:srgbClr val="CC0000"/>
              </a:buClr>
              <a:defRPr sz="3600">
                <a:solidFill>
                  <a:schemeClr val="tx1"/>
                </a:solidFill>
                <a:latin typeface="Arial" pitchFamily="34" charset="0"/>
                <a:ea typeface="MS PGothic" pitchFamily="34" charset="-128"/>
              </a:defRPr>
            </a:lvl1pPr>
            <a:lvl2pPr marL="1143000" indent="-685800">
              <a:spcBef>
                <a:spcPct val="20000"/>
              </a:spcBef>
              <a:buClr>
                <a:srgbClr val="CC0000"/>
              </a:buClr>
              <a:defRPr sz="3600">
                <a:solidFill>
                  <a:schemeClr val="tx1"/>
                </a:solidFill>
                <a:latin typeface="Arial" pitchFamily="34" charset="0"/>
                <a:ea typeface="MS PGothic" pitchFamily="34" charset="-128"/>
              </a:defRPr>
            </a:lvl2pPr>
            <a:lvl3pPr marL="1600200" indent="-685800">
              <a:spcBef>
                <a:spcPct val="20000"/>
              </a:spcBef>
              <a:buClr>
                <a:srgbClr val="CC0000"/>
              </a:buClr>
              <a:defRPr sz="3600">
                <a:solidFill>
                  <a:schemeClr val="tx1"/>
                </a:solidFill>
                <a:latin typeface="Arial" pitchFamily="34" charset="0"/>
                <a:ea typeface="MS PGothic" pitchFamily="34" charset="-128"/>
              </a:defRPr>
            </a:lvl3pPr>
            <a:lvl4pPr marL="2057400" indent="-685800">
              <a:spcBef>
                <a:spcPct val="20000"/>
              </a:spcBef>
              <a:buClr>
                <a:srgbClr val="CC0000"/>
              </a:buClr>
              <a:defRPr sz="3600">
                <a:solidFill>
                  <a:schemeClr val="tx1"/>
                </a:solidFill>
                <a:latin typeface="Arial" pitchFamily="34" charset="0"/>
                <a:ea typeface="MS PGothic" pitchFamily="34" charset="-128"/>
              </a:defRPr>
            </a:lvl4pPr>
            <a:lvl5pPr marL="2514600" indent="-685800">
              <a:spcBef>
                <a:spcPct val="20000"/>
              </a:spcBef>
              <a:buClr>
                <a:srgbClr val="CC0000"/>
              </a:buClr>
              <a:defRPr sz="3600">
                <a:solidFill>
                  <a:schemeClr val="tx1"/>
                </a:solidFill>
                <a:latin typeface="Arial" pitchFamily="34" charset="0"/>
                <a:ea typeface="MS PGothic" pitchFamily="34" charset="-128"/>
              </a:defRPr>
            </a:lvl5pPr>
            <a:lvl6pPr marL="2971800" indent="-6858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6pPr>
            <a:lvl7pPr marL="3429000" indent="-6858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7pPr>
            <a:lvl8pPr marL="3886200" indent="-6858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8pPr>
            <a:lvl9pPr marL="4343400" indent="-6858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9pPr>
          </a:lstStyle>
          <a:p>
            <a:pPr marL="288000" indent="-288000">
              <a:spcBef>
                <a:spcPts val="600"/>
              </a:spcBef>
              <a:buClrTx/>
            </a:pPr>
            <a:r>
              <a:rPr lang="de-DE" sz="1400" b="1" dirty="0" smtClean="0">
                <a:solidFill>
                  <a:srgbClr val="FF0000"/>
                </a:solidFill>
              </a:rPr>
              <a:t>6.	</a:t>
            </a:r>
            <a:r>
              <a:rPr lang="de-DE" sz="1400" dirty="0" smtClean="0"/>
              <a:t>NO-Kontakt für Betriebssignal-Ausgang (max. 5 A / 250 V AC)</a:t>
            </a:r>
            <a:endParaRPr lang="de-DE" sz="1400" dirty="0"/>
          </a:p>
          <a:p>
            <a:pPr marL="288000" indent="-288000">
              <a:spcBef>
                <a:spcPts val="600"/>
              </a:spcBef>
              <a:buClrTx/>
            </a:pPr>
            <a:r>
              <a:rPr lang="de-DE" sz="1400" b="1" dirty="0" smtClean="0">
                <a:solidFill>
                  <a:srgbClr val="FF0000"/>
                </a:solidFill>
              </a:rPr>
              <a:t>7.	</a:t>
            </a:r>
            <a:r>
              <a:rPr lang="de-DE" sz="1400" dirty="0" smtClean="0"/>
              <a:t>Gemeinsamer (COM) für Betriebssignalausgang</a:t>
            </a:r>
          </a:p>
          <a:p>
            <a:pPr marL="288000" indent="-288000">
              <a:spcBef>
                <a:spcPts val="600"/>
              </a:spcBef>
              <a:buClrTx/>
            </a:pPr>
            <a:r>
              <a:rPr lang="de-DE" sz="1400" b="1" dirty="0" smtClean="0">
                <a:solidFill>
                  <a:srgbClr val="FF0000"/>
                </a:solidFill>
              </a:rPr>
              <a:t>8.	</a:t>
            </a:r>
            <a:r>
              <a:rPr lang="de-DE" sz="1400" dirty="0" smtClean="0"/>
              <a:t>NC-Kontakt für Störmeldesignal-Ausgang (max. 5 A / 250 V AC)</a:t>
            </a:r>
            <a:endParaRPr lang="de-DE" sz="1400" dirty="0"/>
          </a:p>
          <a:p>
            <a:pPr marL="288000" indent="-288000">
              <a:spcBef>
                <a:spcPts val="600"/>
              </a:spcBef>
              <a:buClrTx/>
            </a:pPr>
            <a:r>
              <a:rPr lang="de-DE" sz="1400" b="1" dirty="0" smtClean="0">
                <a:solidFill>
                  <a:srgbClr val="FF0000"/>
                </a:solidFill>
              </a:rPr>
              <a:t>9.	</a:t>
            </a:r>
            <a:r>
              <a:rPr lang="de-DE" sz="1400" dirty="0" smtClean="0"/>
              <a:t>NO-Kontakt für Störmeldesignal-Ausgang (max. 5 A / 250 V AC)</a:t>
            </a:r>
            <a:endParaRPr lang="de-DE" sz="1400" dirty="0"/>
          </a:p>
          <a:p>
            <a:pPr marL="288000" indent="-288000">
              <a:spcBef>
                <a:spcPts val="600"/>
              </a:spcBef>
              <a:buClrTx/>
            </a:pPr>
            <a:r>
              <a:rPr lang="de-DE" sz="1400" b="1" dirty="0" smtClean="0">
                <a:solidFill>
                  <a:srgbClr val="FF0000"/>
                </a:solidFill>
              </a:rPr>
              <a:t>10.	</a:t>
            </a:r>
            <a:r>
              <a:rPr lang="de-DE" sz="1400" dirty="0" smtClean="0"/>
              <a:t>Gemeinsamer (COM) für Störmeldesignal-Ausgang</a:t>
            </a:r>
            <a:endParaRPr lang="de-DE" sz="1400" dirty="0"/>
          </a:p>
        </p:txBody>
      </p:sp>
      <p:grpSp>
        <p:nvGrpSpPr>
          <p:cNvPr id="3" name="2 Grupo"/>
          <p:cNvGrpSpPr/>
          <p:nvPr/>
        </p:nvGrpSpPr>
        <p:grpSpPr>
          <a:xfrm>
            <a:off x="1100036" y="3865369"/>
            <a:ext cx="6333918" cy="1827496"/>
            <a:chOff x="1100036" y="3865369"/>
            <a:chExt cx="6333918" cy="1827496"/>
          </a:xfrm>
          <a:effectLst/>
        </p:grpSpPr>
        <p:pic>
          <p:nvPicPr>
            <p:cNvPr id="610308" name="Picture 4"/>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1100036" y="3865369"/>
              <a:ext cx="6333918" cy="1827496"/>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chemeClr val="bg2">
                        <a:alpha val="50000"/>
                      </a:schemeClr>
                    </a:outerShdw>
                  </a:effectLst>
                </a14:hiddenEffects>
              </a:ext>
            </a:extLst>
          </p:spPr>
        </p:pic>
        <p:grpSp>
          <p:nvGrpSpPr>
            <p:cNvPr id="4" name="Group 12"/>
            <p:cNvGrpSpPr>
              <a:grpSpLocks/>
            </p:cNvGrpSpPr>
            <p:nvPr/>
          </p:nvGrpSpPr>
          <p:grpSpPr bwMode="auto">
            <a:xfrm>
              <a:off x="3877175" y="4122050"/>
              <a:ext cx="144463" cy="142875"/>
              <a:chOff x="2608" y="2478"/>
              <a:chExt cx="91" cy="90"/>
            </a:xfrm>
          </p:grpSpPr>
          <p:sp>
            <p:nvSpPr>
              <p:cNvPr id="610313" name="Oval 9"/>
              <p:cNvSpPr>
                <a:spLocks noChangeArrowheads="1"/>
              </p:cNvSpPr>
              <p:nvPr/>
            </p:nvSpPr>
            <p:spPr bwMode="auto">
              <a:xfrm>
                <a:off x="2608" y="2478"/>
                <a:ext cx="91" cy="90"/>
              </a:xfrm>
              <a:prstGeom prst="ellipse">
                <a:avLst/>
              </a:prstGeom>
              <a:solidFill>
                <a:srgbClr val="FF9900"/>
              </a:solidFill>
              <a:ln w="15875" algn="ctr">
                <a:solidFill>
                  <a:schemeClr val="tx1"/>
                </a:solidFill>
                <a:round/>
                <a:headEnd/>
                <a:tailEnd/>
              </a:ln>
              <a:effectLst/>
            </p:spPr>
            <p:txBody>
              <a:bodyPr wrap="none" lIns="0" tIns="0" rIns="0" bIns="0" anchor="ctr"/>
              <a:lstStyle/>
              <a:p>
                <a:endParaRPr lang="es-ES"/>
              </a:p>
            </p:txBody>
          </p:sp>
          <p:sp>
            <p:nvSpPr>
              <p:cNvPr id="610314" name="Line 10"/>
              <p:cNvSpPr>
                <a:spLocks noChangeShapeType="1"/>
              </p:cNvSpPr>
              <p:nvPr/>
            </p:nvSpPr>
            <p:spPr bwMode="auto">
              <a:xfrm>
                <a:off x="2608" y="2523"/>
                <a:ext cx="91" cy="0"/>
              </a:xfrm>
              <a:prstGeom prst="line">
                <a:avLst/>
              </a:prstGeom>
              <a:noFill/>
              <a:ln w="19050">
                <a:solidFill>
                  <a:schemeClr val="tx1"/>
                </a:solidFill>
                <a:round/>
                <a:headEnd/>
                <a:tailEnd/>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es-ES"/>
              </a:p>
            </p:txBody>
          </p:sp>
        </p:grpSp>
        <p:grpSp>
          <p:nvGrpSpPr>
            <p:cNvPr id="5" name="Group 13"/>
            <p:cNvGrpSpPr>
              <a:grpSpLocks/>
            </p:cNvGrpSpPr>
            <p:nvPr/>
          </p:nvGrpSpPr>
          <p:grpSpPr bwMode="auto">
            <a:xfrm>
              <a:off x="4094663" y="4122050"/>
              <a:ext cx="144462" cy="142875"/>
              <a:chOff x="2608" y="2478"/>
              <a:chExt cx="91" cy="90"/>
            </a:xfrm>
          </p:grpSpPr>
          <p:sp>
            <p:nvSpPr>
              <p:cNvPr id="610318" name="Oval 14"/>
              <p:cNvSpPr>
                <a:spLocks noChangeArrowheads="1"/>
              </p:cNvSpPr>
              <p:nvPr/>
            </p:nvSpPr>
            <p:spPr bwMode="auto">
              <a:xfrm>
                <a:off x="2608" y="2478"/>
                <a:ext cx="91" cy="90"/>
              </a:xfrm>
              <a:prstGeom prst="ellipse">
                <a:avLst/>
              </a:prstGeom>
              <a:solidFill>
                <a:srgbClr val="FF9900"/>
              </a:solidFill>
              <a:ln w="15875" algn="ctr">
                <a:solidFill>
                  <a:schemeClr val="tx1"/>
                </a:solidFill>
                <a:round/>
                <a:headEnd/>
                <a:tailEnd/>
              </a:ln>
              <a:effectLst/>
            </p:spPr>
            <p:txBody>
              <a:bodyPr wrap="none" lIns="0" tIns="0" rIns="0" bIns="0" anchor="ctr"/>
              <a:lstStyle/>
              <a:p>
                <a:endParaRPr lang="es-ES"/>
              </a:p>
            </p:txBody>
          </p:sp>
          <p:sp>
            <p:nvSpPr>
              <p:cNvPr id="610319" name="Line 15"/>
              <p:cNvSpPr>
                <a:spLocks noChangeShapeType="1"/>
              </p:cNvSpPr>
              <p:nvPr/>
            </p:nvSpPr>
            <p:spPr bwMode="auto">
              <a:xfrm>
                <a:off x="2608" y="2523"/>
                <a:ext cx="91" cy="0"/>
              </a:xfrm>
              <a:prstGeom prst="line">
                <a:avLst/>
              </a:prstGeom>
              <a:noFill/>
              <a:ln w="19050">
                <a:solidFill>
                  <a:schemeClr val="tx1"/>
                </a:solidFill>
                <a:round/>
                <a:headEnd/>
                <a:tailEnd/>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es-ES"/>
              </a:p>
            </p:txBody>
          </p:sp>
        </p:grpSp>
        <p:grpSp>
          <p:nvGrpSpPr>
            <p:cNvPr id="6" name="Group 16"/>
            <p:cNvGrpSpPr>
              <a:grpSpLocks/>
            </p:cNvGrpSpPr>
            <p:nvPr/>
          </p:nvGrpSpPr>
          <p:grpSpPr bwMode="auto">
            <a:xfrm>
              <a:off x="4310563" y="4122050"/>
              <a:ext cx="144462" cy="142875"/>
              <a:chOff x="2608" y="2478"/>
              <a:chExt cx="91" cy="90"/>
            </a:xfrm>
          </p:grpSpPr>
          <p:sp>
            <p:nvSpPr>
              <p:cNvPr id="610321" name="Oval 17"/>
              <p:cNvSpPr>
                <a:spLocks noChangeArrowheads="1"/>
              </p:cNvSpPr>
              <p:nvPr/>
            </p:nvSpPr>
            <p:spPr bwMode="auto">
              <a:xfrm>
                <a:off x="2608" y="2478"/>
                <a:ext cx="91" cy="90"/>
              </a:xfrm>
              <a:prstGeom prst="ellipse">
                <a:avLst/>
              </a:prstGeom>
              <a:solidFill>
                <a:srgbClr val="FF9900"/>
              </a:solidFill>
              <a:ln w="15875" algn="ctr">
                <a:solidFill>
                  <a:schemeClr val="tx1"/>
                </a:solidFill>
                <a:round/>
                <a:headEnd/>
                <a:tailEnd/>
              </a:ln>
              <a:effectLst/>
            </p:spPr>
            <p:txBody>
              <a:bodyPr wrap="none" lIns="0" tIns="0" rIns="0" bIns="0" anchor="ctr"/>
              <a:lstStyle/>
              <a:p>
                <a:endParaRPr lang="es-ES"/>
              </a:p>
            </p:txBody>
          </p:sp>
          <p:sp>
            <p:nvSpPr>
              <p:cNvPr id="610322" name="Line 18"/>
              <p:cNvSpPr>
                <a:spLocks noChangeShapeType="1"/>
              </p:cNvSpPr>
              <p:nvPr/>
            </p:nvSpPr>
            <p:spPr bwMode="auto">
              <a:xfrm>
                <a:off x="2608" y="2523"/>
                <a:ext cx="91" cy="0"/>
              </a:xfrm>
              <a:prstGeom prst="line">
                <a:avLst/>
              </a:prstGeom>
              <a:noFill/>
              <a:ln w="19050">
                <a:solidFill>
                  <a:schemeClr val="tx1"/>
                </a:solidFill>
                <a:round/>
                <a:headEnd/>
                <a:tailEnd/>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es-ES"/>
              </a:p>
            </p:txBody>
          </p:sp>
        </p:grpSp>
        <p:grpSp>
          <p:nvGrpSpPr>
            <p:cNvPr id="7" name="Group 19"/>
            <p:cNvGrpSpPr>
              <a:grpSpLocks/>
            </p:cNvGrpSpPr>
            <p:nvPr/>
          </p:nvGrpSpPr>
          <p:grpSpPr bwMode="auto">
            <a:xfrm>
              <a:off x="4526463" y="4122050"/>
              <a:ext cx="144462" cy="142875"/>
              <a:chOff x="2608" y="2478"/>
              <a:chExt cx="91" cy="90"/>
            </a:xfrm>
          </p:grpSpPr>
          <p:sp>
            <p:nvSpPr>
              <p:cNvPr id="610324" name="Oval 20"/>
              <p:cNvSpPr>
                <a:spLocks noChangeArrowheads="1"/>
              </p:cNvSpPr>
              <p:nvPr/>
            </p:nvSpPr>
            <p:spPr bwMode="auto">
              <a:xfrm>
                <a:off x="2608" y="2478"/>
                <a:ext cx="91" cy="90"/>
              </a:xfrm>
              <a:prstGeom prst="ellipse">
                <a:avLst/>
              </a:prstGeom>
              <a:solidFill>
                <a:srgbClr val="FF9900"/>
              </a:solidFill>
              <a:ln w="15875" algn="ctr">
                <a:solidFill>
                  <a:schemeClr val="tx1"/>
                </a:solidFill>
                <a:round/>
                <a:headEnd/>
                <a:tailEnd/>
              </a:ln>
              <a:effectLst/>
            </p:spPr>
            <p:txBody>
              <a:bodyPr wrap="none" lIns="0" tIns="0" rIns="0" bIns="0" anchor="ctr"/>
              <a:lstStyle/>
              <a:p>
                <a:endParaRPr lang="es-ES"/>
              </a:p>
            </p:txBody>
          </p:sp>
          <p:sp>
            <p:nvSpPr>
              <p:cNvPr id="610325" name="Line 21"/>
              <p:cNvSpPr>
                <a:spLocks noChangeShapeType="1"/>
              </p:cNvSpPr>
              <p:nvPr/>
            </p:nvSpPr>
            <p:spPr bwMode="auto">
              <a:xfrm>
                <a:off x="2608" y="2523"/>
                <a:ext cx="91" cy="0"/>
              </a:xfrm>
              <a:prstGeom prst="line">
                <a:avLst/>
              </a:prstGeom>
              <a:noFill/>
              <a:ln w="19050">
                <a:solidFill>
                  <a:schemeClr val="tx1"/>
                </a:solidFill>
                <a:round/>
                <a:headEnd/>
                <a:tailEnd/>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es-ES"/>
              </a:p>
            </p:txBody>
          </p:sp>
        </p:grpSp>
        <p:grpSp>
          <p:nvGrpSpPr>
            <p:cNvPr id="8" name="Group 25"/>
            <p:cNvGrpSpPr>
              <a:grpSpLocks/>
            </p:cNvGrpSpPr>
            <p:nvPr/>
          </p:nvGrpSpPr>
          <p:grpSpPr bwMode="auto">
            <a:xfrm>
              <a:off x="2088450" y="5070550"/>
              <a:ext cx="287338" cy="287338"/>
              <a:chOff x="1338" y="3022"/>
              <a:chExt cx="181" cy="181"/>
            </a:xfrm>
          </p:grpSpPr>
          <p:sp>
            <p:nvSpPr>
              <p:cNvPr id="610327" name="Oval 23"/>
              <p:cNvSpPr>
                <a:spLocks noChangeArrowheads="1"/>
              </p:cNvSpPr>
              <p:nvPr/>
            </p:nvSpPr>
            <p:spPr bwMode="auto">
              <a:xfrm>
                <a:off x="1338" y="3022"/>
                <a:ext cx="181" cy="181"/>
              </a:xfrm>
              <a:prstGeom prst="ellipse">
                <a:avLst/>
              </a:prstGeom>
              <a:solidFill>
                <a:srgbClr val="FFCC00"/>
              </a:solidFill>
              <a:ln w="19050" algn="ctr">
                <a:solidFill>
                  <a:schemeClr val="tx1"/>
                </a:solidFill>
                <a:round/>
                <a:headEnd/>
                <a:tailEnd/>
              </a:ln>
              <a:effectLst/>
            </p:spPr>
            <p:txBody>
              <a:bodyPr wrap="none" lIns="0" tIns="0" rIns="0" bIns="0" anchor="ctr"/>
              <a:lstStyle/>
              <a:p>
                <a:endParaRPr lang="es-ES"/>
              </a:p>
            </p:txBody>
          </p:sp>
          <p:sp>
            <p:nvSpPr>
              <p:cNvPr id="610328" name="Line 24"/>
              <p:cNvSpPr>
                <a:spLocks noChangeShapeType="1"/>
              </p:cNvSpPr>
              <p:nvPr/>
            </p:nvSpPr>
            <p:spPr bwMode="auto">
              <a:xfrm flipV="1">
                <a:off x="1429" y="3022"/>
                <a:ext cx="0" cy="181"/>
              </a:xfrm>
              <a:prstGeom prst="line">
                <a:avLst/>
              </a:prstGeom>
              <a:noFill/>
              <a:ln w="19050">
                <a:solidFill>
                  <a:schemeClr val="tx1"/>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es-ES"/>
              </a:p>
            </p:txBody>
          </p:sp>
        </p:grpSp>
        <p:grpSp>
          <p:nvGrpSpPr>
            <p:cNvPr id="9" name="Group 26"/>
            <p:cNvGrpSpPr>
              <a:grpSpLocks/>
            </p:cNvGrpSpPr>
            <p:nvPr/>
          </p:nvGrpSpPr>
          <p:grpSpPr bwMode="auto">
            <a:xfrm>
              <a:off x="2088450" y="4638750"/>
              <a:ext cx="287338" cy="287338"/>
              <a:chOff x="1338" y="3022"/>
              <a:chExt cx="181" cy="181"/>
            </a:xfrm>
          </p:grpSpPr>
          <p:sp>
            <p:nvSpPr>
              <p:cNvPr id="610331" name="Oval 27"/>
              <p:cNvSpPr>
                <a:spLocks noChangeArrowheads="1"/>
              </p:cNvSpPr>
              <p:nvPr/>
            </p:nvSpPr>
            <p:spPr bwMode="auto">
              <a:xfrm>
                <a:off x="1338" y="3022"/>
                <a:ext cx="181" cy="181"/>
              </a:xfrm>
              <a:prstGeom prst="ellipse">
                <a:avLst/>
              </a:prstGeom>
              <a:solidFill>
                <a:srgbClr val="FFCC00"/>
              </a:solidFill>
              <a:ln w="19050" algn="ctr">
                <a:solidFill>
                  <a:schemeClr val="tx1"/>
                </a:solidFill>
                <a:round/>
                <a:headEnd/>
                <a:tailEnd/>
              </a:ln>
              <a:effectLst/>
            </p:spPr>
            <p:txBody>
              <a:bodyPr wrap="none" lIns="0" tIns="0" rIns="0" bIns="0" anchor="ctr"/>
              <a:lstStyle/>
              <a:p>
                <a:endParaRPr lang="es-ES"/>
              </a:p>
            </p:txBody>
          </p:sp>
          <p:sp>
            <p:nvSpPr>
              <p:cNvPr id="610332" name="Line 28"/>
              <p:cNvSpPr>
                <a:spLocks noChangeShapeType="1"/>
              </p:cNvSpPr>
              <p:nvPr/>
            </p:nvSpPr>
            <p:spPr bwMode="auto">
              <a:xfrm flipV="1">
                <a:off x="1429" y="3022"/>
                <a:ext cx="0" cy="181"/>
              </a:xfrm>
              <a:prstGeom prst="line">
                <a:avLst/>
              </a:prstGeom>
              <a:noFill/>
              <a:ln w="19050">
                <a:solidFill>
                  <a:schemeClr val="tx1"/>
                </a:solidFill>
                <a:round/>
                <a:headEnd/>
                <a:tailEnd/>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es-ES"/>
              </a:p>
            </p:txBody>
          </p:sp>
        </p:grpSp>
        <p:grpSp>
          <p:nvGrpSpPr>
            <p:cNvPr id="10" name="Group 29"/>
            <p:cNvGrpSpPr>
              <a:grpSpLocks/>
            </p:cNvGrpSpPr>
            <p:nvPr/>
          </p:nvGrpSpPr>
          <p:grpSpPr bwMode="auto">
            <a:xfrm>
              <a:off x="2088450" y="4206950"/>
              <a:ext cx="287338" cy="287338"/>
              <a:chOff x="1338" y="3022"/>
              <a:chExt cx="181" cy="181"/>
            </a:xfrm>
          </p:grpSpPr>
          <p:sp>
            <p:nvSpPr>
              <p:cNvPr id="610334" name="Oval 30"/>
              <p:cNvSpPr>
                <a:spLocks noChangeArrowheads="1"/>
              </p:cNvSpPr>
              <p:nvPr/>
            </p:nvSpPr>
            <p:spPr bwMode="auto">
              <a:xfrm>
                <a:off x="1338" y="3022"/>
                <a:ext cx="181" cy="181"/>
              </a:xfrm>
              <a:prstGeom prst="ellipse">
                <a:avLst/>
              </a:prstGeom>
              <a:solidFill>
                <a:srgbClr val="FFCC00"/>
              </a:solidFill>
              <a:ln w="19050" algn="ctr">
                <a:solidFill>
                  <a:schemeClr val="tx1"/>
                </a:solidFill>
                <a:round/>
                <a:headEnd/>
                <a:tailEnd/>
              </a:ln>
              <a:effectLst/>
            </p:spPr>
            <p:txBody>
              <a:bodyPr wrap="none" lIns="0" tIns="0" rIns="0" bIns="0" anchor="ctr"/>
              <a:lstStyle/>
              <a:p>
                <a:endParaRPr lang="es-ES"/>
              </a:p>
            </p:txBody>
          </p:sp>
          <p:sp>
            <p:nvSpPr>
              <p:cNvPr id="610335" name="Line 31"/>
              <p:cNvSpPr>
                <a:spLocks noChangeShapeType="1"/>
              </p:cNvSpPr>
              <p:nvPr/>
            </p:nvSpPr>
            <p:spPr bwMode="auto">
              <a:xfrm flipV="1">
                <a:off x="1429" y="3022"/>
                <a:ext cx="0" cy="181"/>
              </a:xfrm>
              <a:prstGeom prst="line">
                <a:avLst/>
              </a:prstGeom>
              <a:noFill/>
              <a:ln w="19050">
                <a:solidFill>
                  <a:schemeClr val="tx1"/>
                </a:solidFill>
                <a:round/>
                <a:headEnd/>
                <a:tailEnd/>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es-ES"/>
              </a:p>
            </p:txBody>
          </p:sp>
        </p:grpSp>
        <p:grpSp>
          <p:nvGrpSpPr>
            <p:cNvPr id="11" name="Group 32"/>
            <p:cNvGrpSpPr>
              <a:grpSpLocks/>
            </p:cNvGrpSpPr>
            <p:nvPr/>
          </p:nvGrpSpPr>
          <p:grpSpPr bwMode="auto">
            <a:xfrm>
              <a:off x="6123038" y="5046800"/>
              <a:ext cx="287337" cy="287338"/>
              <a:chOff x="1338" y="3022"/>
              <a:chExt cx="181" cy="181"/>
            </a:xfrm>
          </p:grpSpPr>
          <p:sp>
            <p:nvSpPr>
              <p:cNvPr id="610337" name="Oval 33"/>
              <p:cNvSpPr>
                <a:spLocks noChangeArrowheads="1"/>
              </p:cNvSpPr>
              <p:nvPr/>
            </p:nvSpPr>
            <p:spPr bwMode="auto">
              <a:xfrm>
                <a:off x="1338" y="3022"/>
                <a:ext cx="181" cy="181"/>
              </a:xfrm>
              <a:prstGeom prst="ellipse">
                <a:avLst/>
              </a:prstGeom>
              <a:solidFill>
                <a:srgbClr val="FFCC00"/>
              </a:solidFill>
              <a:ln w="19050" algn="ctr">
                <a:solidFill>
                  <a:schemeClr val="tx1"/>
                </a:solidFill>
                <a:round/>
                <a:headEnd/>
                <a:tailEnd/>
              </a:ln>
              <a:effectLst/>
            </p:spPr>
            <p:txBody>
              <a:bodyPr wrap="none" lIns="0" tIns="0" rIns="0" bIns="0" anchor="ctr"/>
              <a:lstStyle/>
              <a:p>
                <a:endParaRPr lang="es-ES"/>
              </a:p>
            </p:txBody>
          </p:sp>
          <p:sp>
            <p:nvSpPr>
              <p:cNvPr id="610338" name="Line 34"/>
              <p:cNvSpPr>
                <a:spLocks noChangeShapeType="1"/>
              </p:cNvSpPr>
              <p:nvPr/>
            </p:nvSpPr>
            <p:spPr bwMode="auto">
              <a:xfrm flipV="1">
                <a:off x="1429" y="3022"/>
                <a:ext cx="0" cy="181"/>
              </a:xfrm>
              <a:prstGeom prst="line">
                <a:avLst/>
              </a:prstGeom>
              <a:noFill/>
              <a:ln w="19050">
                <a:solidFill>
                  <a:schemeClr val="tx1"/>
                </a:solidFill>
                <a:round/>
                <a:headEnd/>
                <a:tailEnd/>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es-ES"/>
              </a:p>
            </p:txBody>
          </p:sp>
        </p:grpSp>
        <p:grpSp>
          <p:nvGrpSpPr>
            <p:cNvPr id="12" name="Group 35"/>
            <p:cNvGrpSpPr>
              <a:grpSpLocks/>
            </p:cNvGrpSpPr>
            <p:nvPr/>
          </p:nvGrpSpPr>
          <p:grpSpPr bwMode="auto">
            <a:xfrm>
              <a:off x="6123038" y="4615000"/>
              <a:ext cx="287337" cy="287338"/>
              <a:chOff x="1338" y="3022"/>
              <a:chExt cx="181" cy="181"/>
            </a:xfrm>
          </p:grpSpPr>
          <p:sp>
            <p:nvSpPr>
              <p:cNvPr id="610340" name="Oval 36"/>
              <p:cNvSpPr>
                <a:spLocks noChangeArrowheads="1"/>
              </p:cNvSpPr>
              <p:nvPr/>
            </p:nvSpPr>
            <p:spPr bwMode="auto">
              <a:xfrm>
                <a:off x="1338" y="3022"/>
                <a:ext cx="181" cy="181"/>
              </a:xfrm>
              <a:prstGeom prst="ellipse">
                <a:avLst/>
              </a:prstGeom>
              <a:solidFill>
                <a:srgbClr val="FFCC00"/>
              </a:solidFill>
              <a:ln w="19050" algn="ctr">
                <a:solidFill>
                  <a:schemeClr val="tx1"/>
                </a:solidFill>
                <a:round/>
                <a:headEnd/>
                <a:tailEnd/>
              </a:ln>
              <a:effectLst/>
            </p:spPr>
            <p:txBody>
              <a:bodyPr wrap="none" lIns="0" tIns="0" rIns="0" bIns="0" anchor="ctr"/>
              <a:lstStyle/>
              <a:p>
                <a:endParaRPr lang="es-ES"/>
              </a:p>
            </p:txBody>
          </p:sp>
          <p:sp>
            <p:nvSpPr>
              <p:cNvPr id="610341" name="Line 37"/>
              <p:cNvSpPr>
                <a:spLocks noChangeShapeType="1"/>
              </p:cNvSpPr>
              <p:nvPr/>
            </p:nvSpPr>
            <p:spPr bwMode="auto">
              <a:xfrm flipV="1">
                <a:off x="1429" y="3022"/>
                <a:ext cx="0" cy="181"/>
              </a:xfrm>
              <a:prstGeom prst="line">
                <a:avLst/>
              </a:prstGeom>
              <a:noFill/>
              <a:ln w="19050">
                <a:solidFill>
                  <a:schemeClr val="tx1"/>
                </a:solidFill>
                <a:round/>
                <a:headEnd/>
                <a:tailEnd/>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es-ES"/>
              </a:p>
            </p:txBody>
          </p:sp>
        </p:grpSp>
        <p:grpSp>
          <p:nvGrpSpPr>
            <p:cNvPr id="13" name="Group 38"/>
            <p:cNvGrpSpPr>
              <a:grpSpLocks/>
            </p:cNvGrpSpPr>
            <p:nvPr/>
          </p:nvGrpSpPr>
          <p:grpSpPr bwMode="auto">
            <a:xfrm>
              <a:off x="6123038" y="4183200"/>
              <a:ext cx="287337" cy="287338"/>
              <a:chOff x="1338" y="3022"/>
              <a:chExt cx="181" cy="181"/>
            </a:xfrm>
          </p:grpSpPr>
          <p:sp>
            <p:nvSpPr>
              <p:cNvPr id="610343" name="Oval 39"/>
              <p:cNvSpPr>
                <a:spLocks noChangeArrowheads="1"/>
              </p:cNvSpPr>
              <p:nvPr/>
            </p:nvSpPr>
            <p:spPr bwMode="auto">
              <a:xfrm>
                <a:off x="1338" y="3022"/>
                <a:ext cx="181" cy="181"/>
              </a:xfrm>
              <a:prstGeom prst="ellipse">
                <a:avLst/>
              </a:prstGeom>
              <a:solidFill>
                <a:srgbClr val="FFCC00"/>
              </a:solidFill>
              <a:ln w="19050" algn="ctr">
                <a:solidFill>
                  <a:schemeClr val="tx1"/>
                </a:solidFill>
                <a:round/>
                <a:headEnd/>
                <a:tailEnd/>
              </a:ln>
              <a:effectLst/>
            </p:spPr>
            <p:txBody>
              <a:bodyPr wrap="none" lIns="0" tIns="0" rIns="0" bIns="0" anchor="ctr"/>
              <a:lstStyle/>
              <a:p>
                <a:endParaRPr lang="es-ES"/>
              </a:p>
            </p:txBody>
          </p:sp>
          <p:sp>
            <p:nvSpPr>
              <p:cNvPr id="610344" name="Line 40"/>
              <p:cNvSpPr>
                <a:spLocks noChangeShapeType="1"/>
              </p:cNvSpPr>
              <p:nvPr/>
            </p:nvSpPr>
            <p:spPr bwMode="auto">
              <a:xfrm flipV="1">
                <a:off x="1429" y="3022"/>
                <a:ext cx="0" cy="181"/>
              </a:xfrm>
              <a:prstGeom prst="line">
                <a:avLst/>
              </a:prstGeom>
              <a:noFill/>
              <a:ln w="19050">
                <a:solidFill>
                  <a:schemeClr val="tx1"/>
                </a:solidFill>
                <a:round/>
                <a:headEnd/>
                <a:tailEnd/>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es-ES"/>
              </a:p>
            </p:txBody>
          </p:sp>
        </p:grpSp>
        <p:sp>
          <p:nvSpPr>
            <p:cNvPr id="610346" name="Text Box 42"/>
            <p:cNvSpPr txBox="1">
              <a:spLocks noChangeArrowheads="1"/>
            </p:cNvSpPr>
            <p:nvPr/>
          </p:nvSpPr>
          <p:spPr bwMode="auto">
            <a:xfrm>
              <a:off x="3798464" y="3937174"/>
              <a:ext cx="936625" cy="184666"/>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lIns="0" tIns="0" rIns="0" bIns="0">
              <a:spAutoFit/>
            </a:bodyPr>
            <a:lstStyle/>
            <a:p>
              <a:pPr algn="ctr">
                <a:spcBef>
                  <a:spcPct val="50000"/>
                </a:spcBef>
              </a:pPr>
              <a:r>
                <a:rPr lang="de-DE" sz="1200" dirty="0"/>
                <a:t>1 </a:t>
              </a:r>
              <a:r>
                <a:rPr sz="1200" dirty="0" smtClean="0"/>
                <a:t>  </a:t>
              </a:r>
              <a:r>
                <a:rPr lang="de-DE" sz="1200" dirty="0"/>
                <a:t>2   3  </a:t>
              </a:r>
              <a:r>
                <a:rPr sz="1200" dirty="0" smtClean="0"/>
                <a:t> </a:t>
              </a:r>
              <a:r>
                <a:rPr lang="de-DE" sz="1200" dirty="0"/>
                <a:t>4</a:t>
              </a:r>
            </a:p>
          </p:txBody>
        </p:sp>
        <p:sp>
          <p:nvSpPr>
            <p:cNvPr id="2" name="1 Rectángulo"/>
            <p:cNvSpPr/>
            <p:nvPr/>
          </p:nvSpPr>
          <p:spPr>
            <a:xfrm>
              <a:off x="3811016" y="5152927"/>
              <a:ext cx="880733" cy="37622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sp>
        <p:nvSpPr>
          <p:cNvPr id="610310" name="Line 6"/>
          <p:cNvSpPr>
            <a:spLocks noChangeShapeType="1"/>
          </p:cNvSpPr>
          <p:nvPr/>
        </p:nvSpPr>
        <p:spPr bwMode="auto">
          <a:xfrm flipH="1">
            <a:off x="4427538" y="5553868"/>
            <a:ext cx="1587" cy="396081"/>
          </a:xfrm>
          <a:prstGeom prst="line">
            <a:avLst/>
          </a:prstGeom>
          <a:noFill/>
          <a:ln w="57150">
            <a:solidFill>
              <a:srgbClr val="FF00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29039971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6" name="Text Box 4"/>
          <p:cNvSpPr txBox="1">
            <a:spLocks noChangeArrowheads="1"/>
          </p:cNvSpPr>
          <p:nvPr/>
        </p:nvSpPr>
        <p:spPr bwMode="auto">
          <a:xfrm>
            <a:off x="576264" y="1189388"/>
            <a:ext cx="8135936" cy="687388"/>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lgn="ctr">
              <a:spcBef>
                <a:spcPct val="50000"/>
              </a:spcBef>
            </a:pPr>
            <a:r>
              <a:rPr dirty="0" smtClean="0"/>
              <a:t>Einfache Installation von </a:t>
            </a:r>
            <a:r>
              <a:rPr lang="de-DE" b="1" dirty="0">
                <a:solidFill>
                  <a:srgbClr val="FF0000"/>
                </a:solidFill>
              </a:rPr>
              <a:t>PAW-T10</a:t>
            </a:r>
            <a:r>
              <a:rPr dirty="0" smtClean="0"/>
              <a:t> in folgenden Innengerätemodellen:</a:t>
            </a:r>
          </a:p>
          <a:p>
            <a:pPr algn="ctr">
              <a:spcBef>
                <a:spcPct val="50000"/>
              </a:spcBef>
            </a:pPr>
            <a:r>
              <a:rPr lang="de-DE" b="1" dirty="0"/>
              <a:t>K1, F1, F2, P1, R1, E1, WX</a:t>
            </a:r>
          </a:p>
        </p:txBody>
      </p:sp>
      <p:sp>
        <p:nvSpPr>
          <p:cNvPr id="648197" name="Text Box 5"/>
          <p:cNvSpPr txBox="1">
            <a:spLocks noChangeArrowheads="1"/>
          </p:cNvSpPr>
          <p:nvPr/>
        </p:nvSpPr>
        <p:spPr bwMode="auto">
          <a:xfrm>
            <a:off x="684213" y="4365625"/>
            <a:ext cx="7740650" cy="549275"/>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lIns="0" tIns="0" rIns="0" bIns="0">
            <a:spAutoFit/>
          </a:bodyPr>
          <a:lstStyle/>
          <a:p>
            <a:pPr>
              <a:spcBef>
                <a:spcPct val="50000"/>
              </a:spcBef>
            </a:pPr>
            <a:r>
              <a:rPr dirty="0" smtClean="0"/>
              <a:t>In den anderen Innengeräten kann die Zusatzplatine separat oder außerhalb der Innengeräte im Gehäuse von </a:t>
            </a:r>
            <a:r>
              <a:rPr lang="de-DE" b="1" dirty="0"/>
              <a:t>CZ-CAPE2</a:t>
            </a:r>
            <a:r>
              <a:rPr dirty="0" smtClean="0"/>
              <a:t> (Zubehör) installiert werden. </a:t>
            </a:r>
            <a:endParaRPr lang="de-DE" dirty="0"/>
          </a:p>
        </p:txBody>
      </p:sp>
      <p:sp>
        <p:nvSpPr>
          <p:cNvPr id="648198" name="Text Box 6"/>
          <p:cNvSpPr txBox="1">
            <a:spLocks noChangeArrowheads="1"/>
          </p:cNvSpPr>
          <p:nvPr/>
        </p:nvSpPr>
        <p:spPr bwMode="auto">
          <a:xfrm>
            <a:off x="457705" y="5417266"/>
            <a:ext cx="4859337" cy="692497"/>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lIns="0" tIns="0" rIns="0" bIns="0">
            <a:spAutoFit/>
          </a:bodyPr>
          <a:lstStyle/>
          <a:p>
            <a:pPr>
              <a:spcBef>
                <a:spcPct val="50000"/>
              </a:spcBef>
            </a:pPr>
            <a:r>
              <a:rPr lang="de-DE" b="1" dirty="0" smtClean="0"/>
              <a:t>CV6233169552</a:t>
            </a:r>
            <a:r>
              <a:rPr dirty="0" smtClean="0"/>
              <a:t> </a:t>
            </a:r>
            <a:r>
              <a:rPr lang="de-DE" dirty="0" smtClean="0"/>
              <a:t>Gehäuse</a:t>
            </a:r>
            <a:endParaRPr dirty="0" smtClean="0"/>
          </a:p>
          <a:p>
            <a:pPr>
              <a:spcBef>
                <a:spcPct val="50000"/>
              </a:spcBef>
            </a:pPr>
            <a:r>
              <a:rPr lang="de-DE" b="1" dirty="0" smtClean="0"/>
              <a:t>CV9231683334</a:t>
            </a:r>
            <a:r>
              <a:rPr dirty="0" smtClean="0"/>
              <a:t> </a:t>
            </a:r>
            <a:r>
              <a:rPr lang="de-DE" dirty="0" err="1" smtClean="0"/>
              <a:t>Gehäusea</a:t>
            </a:r>
            <a:r>
              <a:rPr dirty="0" err="1" smtClean="0"/>
              <a:t>bdeckung</a:t>
            </a:r>
            <a:endParaRPr lang="de-DE" dirty="0"/>
          </a:p>
        </p:txBody>
      </p:sp>
      <p:pic>
        <p:nvPicPr>
          <p:cNvPr id="648200" name="Picture 8"/>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5364163" y="5179575"/>
            <a:ext cx="3348037" cy="1157288"/>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chemeClr val="bg2">
                      <a:alpha val="50000"/>
                    </a:schemeClr>
                  </a:outerShdw>
                </a:effectLst>
              </a14:hiddenEffects>
            </a:ext>
          </a:extLst>
        </p:spPr>
      </p:pic>
      <p:pic>
        <p:nvPicPr>
          <p:cNvPr id="648201" name="Picture 9"/>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6096001" y="2168525"/>
            <a:ext cx="1928812" cy="207645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chemeClr val="bg2">
                      <a:alpha val="50000"/>
                    </a:schemeClr>
                  </a:outerShdw>
                </a:effectLst>
              </a14:hiddenEffects>
            </a:ext>
          </a:extLst>
        </p:spPr>
      </p:pic>
      <p:sp>
        <p:nvSpPr>
          <p:cNvPr id="11" name="Rectangle 2"/>
          <p:cNvSpPr>
            <a:spLocks noGrp="1" noChangeArrowheads="1"/>
          </p:cNvSpPr>
          <p:nvPr>
            <p:ph type="title"/>
          </p:nvPr>
        </p:nvSpPr>
        <p:spPr/>
        <p:txBody>
          <a:bodyPr>
            <a:noAutofit/>
          </a:bodyPr>
          <a:lstStyle/>
          <a:p>
            <a:pPr marL="360000" indent="-360000"/>
            <a:r>
              <a:rPr lang="de-DE" sz="1800" dirty="0" smtClean="0"/>
              <a:t>2.	</a:t>
            </a:r>
            <a:r>
              <a:rPr lang="de-DE" altLang="ja-JP" sz="1800" dirty="0" smtClean="0"/>
              <a:t>Kontakte in externen Geräten</a:t>
            </a:r>
            <a:br>
              <a:rPr lang="de-DE" altLang="ja-JP" sz="1800" dirty="0" smtClean="0"/>
            </a:br>
            <a:r>
              <a:rPr lang="de-DE" altLang="ja-JP" sz="1800" dirty="0" smtClean="0">
                <a:solidFill>
                  <a:srgbClr val="FF0000"/>
                </a:solidFill>
              </a:rPr>
              <a:t>PAW-T10</a:t>
            </a:r>
            <a:r>
              <a:rPr lang="de-DE" altLang="ja-JP" sz="1800" dirty="0" smtClean="0"/>
              <a:t> </a:t>
            </a:r>
            <a:r>
              <a:rPr sz="1800" dirty="0" smtClean="0"/>
              <a:t>– </a:t>
            </a:r>
            <a:r>
              <a:rPr lang="de-DE" sz="1800" dirty="0" smtClean="0"/>
              <a:t>Platine für Verbindung zu ext. Geräten</a:t>
            </a:r>
            <a:endParaRPr lang="de-DE" sz="1800" dirty="0"/>
          </a:p>
        </p:txBody>
      </p:sp>
      <p:sp>
        <p:nvSpPr>
          <p:cNvPr id="2" name="1 Rectángulo"/>
          <p:cNvSpPr/>
          <p:nvPr/>
        </p:nvSpPr>
        <p:spPr>
          <a:xfrm>
            <a:off x="457705" y="5047934"/>
            <a:ext cx="2846933" cy="276999"/>
          </a:xfrm>
          <a:prstGeom prst="rect">
            <a:avLst/>
          </a:prstGeom>
        </p:spPr>
        <p:txBody>
          <a:bodyPr wrap="none" lIns="0" tIns="0" rIns="0" bIns="0">
            <a:spAutoFit/>
          </a:bodyPr>
          <a:lstStyle/>
          <a:p>
            <a:r>
              <a:rPr lang="de-DE" b="1" dirty="0" smtClean="0"/>
              <a:t>Ersatzteile von CZ-CAPE2</a:t>
            </a:r>
            <a:endParaRPr lang="de-DE" dirty="0"/>
          </a:p>
        </p:txBody>
      </p:sp>
      <p:pic>
        <p:nvPicPr>
          <p:cNvPr id="12"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rot="19598544">
            <a:off x="211396" y="2442163"/>
            <a:ext cx="3208123" cy="1003454"/>
          </a:xfrm>
          <a:prstGeom prst="rect">
            <a:avLst/>
          </a:prstGeom>
          <a:noFill/>
          <a:ln w="9525">
            <a:noFill/>
            <a:miter lim="800000"/>
            <a:headEnd/>
            <a:tailEnd/>
          </a:ln>
        </p:spPr>
      </p:pic>
      <p:pic>
        <p:nvPicPr>
          <p:cNvPr id="648199" name="Picture 7"/>
          <p:cNvPicPr>
            <a:picLocks noChangeAspect="1" noChangeArrowheads="1"/>
          </p:cNvPicPr>
          <p:nvPr/>
        </p:nvPicPr>
        <p:blipFill>
          <a:blip r:embed="rId5">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3431139" y="2349500"/>
            <a:ext cx="2076450" cy="171450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chemeClr val="bg2">
                      <a:alpha val="50000"/>
                    </a:schemeClr>
                  </a:outerShdw>
                </a:effectLst>
              </a14:hiddenEffects>
            </a:ext>
          </a:extLst>
        </p:spPr>
      </p:pic>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3931971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9"/>
          <p:cNvSpPr>
            <a:spLocks noGrp="1"/>
          </p:cNvSpPr>
          <p:nvPr>
            <p:ph type="title"/>
          </p:nvPr>
        </p:nvSpPr>
        <p:spPr>
          <a:xfrm>
            <a:off x="303213" y="196486"/>
            <a:ext cx="6611937" cy="784242"/>
          </a:xfrm>
        </p:spPr>
        <p:txBody>
          <a:bodyPr>
            <a:normAutofit/>
          </a:bodyPr>
          <a:lstStyle/>
          <a:p>
            <a:pPr marL="360000" indent="-360000" defTabSz="914400" eaLnBrk="0" hangingPunct="0"/>
            <a:r>
              <a:rPr lang="de-DE" altLang="ja-JP" dirty="0" smtClean="0"/>
              <a:t>2.	Kontakte in externen Geräten</a:t>
            </a:r>
            <a:br>
              <a:rPr lang="de-DE" altLang="ja-JP" dirty="0" smtClean="0"/>
            </a:br>
            <a:r>
              <a:rPr lang="de-DE" altLang="ja-JP" dirty="0" smtClean="0">
                <a:solidFill>
                  <a:srgbClr val="FF0000"/>
                </a:solidFill>
                <a:sym typeface="Wingdings" pitchFamily="2" charset="2"/>
              </a:rPr>
              <a:t>PAW-PACR3</a:t>
            </a:r>
            <a:r>
              <a:rPr lang="de-DE" altLang="ja-JP" dirty="0" smtClean="0">
                <a:sym typeface="Wingdings" pitchFamily="2" charset="2"/>
              </a:rPr>
              <a:t> – Redundanzschaltung für </a:t>
            </a:r>
            <a:r>
              <a:rPr lang="de-DE" altLang="ja-JP" dirty="0" err="1" smtClean="0">
                <a:sym typeface="Wingdings" pitchFamily="2" charset="2"/>
              </a:rPr>
              <a:t>PACi</a:t>
            </a:r>
            <a:r>
              <a:rPr lang="de-DE" altLang="ja-JP" dirty="0" smtClean="0">
                <a:sym typeface="Wingdings" pitchFamily="2" charset="2"/>
              </a:rPr>
              <a:t> </a:t>
            </a:r>
            <a:endParaRPr lang="de-DE" altLang="ja-JP" dirty="0"/>
          </a:p>
        </p:txBody>
      </p:sp>
      <p:sp>
        <p:nvSpPr>
          <p:cNvPr id="7" name="CasellaDiTesto 40"/>
          <p:cNvSpPr txBox="1"/>
          <p:nvPr/>
        </p:nvSpPr>
        <p:spPr>
          <a:xfrm>
            <a:off x="303212" y="1124744"/>
            <a:ext cx="8445251"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de-DE" smtClean="0">
                <a:solidFill>
                  <a:schemeClr val="tx1"/>
                </a:solidFill>
                <a:latin typeface="Arial" pitchFamily="34" charset="0"/>
              </a:rPr>
              <a:t>PAW-PACR3: GLT-Überwachung und Innengerätesteuerung</a:t>
            </a:r>
            <a:endParaRPr lang="de-DE" dirty="0">
              <a:solidFill>
                <a:schemeClr val="tx1"/>
              </a:solidFill>
              <a:latin typeface="Arial" pitchFamily="34" charset="0"/>
              <a:cs typeface="Arial" pitchFamily="34" charset="0"/>
            </a:endParaRPr>
          </a:p>
        </p:txBody>
      </p:sp>
      <p:sp>
        <p:nvSpPr>
          <p:cNvPr id="8" name="7 CuadroTexto"/>
          <p:cNvSpPr txBox="1"/>
          <p:nvPr/>
        </p:nvSpPr>
        <p:spPr>
          <a:xfrm>
            <a:off x="349375" y="1726077"/>
            <a:ext cx="4697412" cy="258532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spcBef>
                <a:spcPts val="300"/>
              </a:spcBef>
            </a:pPr>
            <a:r>
              <a:rPr lang="de-DE" sz="1600" b="1" smtClean="0">
                <a:latin typeface="Arial" pitchFamily="34" charset="0"/>
                <a:cs typeface="Arial" pitchFamily="34" charset="0"/>
              </a:rPr>
              <a:t>Wichtigste Merkmale</a:t>
            </a:r>
          </a:p>
          <a:p>
            <a:pPr marL="216000" indent="-216000">
              <a:spcBef>
                <a:spcPts val="300"/>
              </a:spcBef>
              <a:buFont typeface="Wingdings" pitchFamily="2" charset="2"/>
              <a:buChar char="ü"/>
            </a:pPr>
            <a:r>
              <a:rPr sz="1400" dirty="0" smtClean="0">
                <a:latin typeface="Arial" pitchFamily="34" charset="0"/>
                <a:cs typeface="Arial" pitchFamily="34" charset="0"/>
              </a:rPr>
              <a:t>Manuelle Auswahl des nächsten Geräts</a:t>
            </a:r>
          </a:p>
          <a:p>
            <a:pPr marL="216000" indent="-216000">
              <a:spcBef>
                <a:spcPts val="300"/>
              </a:spcBef>
              <a:buFont typeface="Wingdings" pitchFamily="2" charset="2"/>
              <a:buChar char="ü"/>
            </a:pPr>
            <a:r>
              <a:rPr sz="1400" smtClean="0">
                <a:latin typeface="Arial" pitchFamily="34" charset="0"/>
                <a:cs typeface="Arial" pitchFamily="34" charset="0"/>
              </a:rPr>
              <a:t>Rückstellung </a:t>
            </a:r>
            <a:r>
              <a:rPr sz="1400" dirty="0" smtClean="0">
                <a:latin typeface="Arial" pitchFamily="34" charset="0"/>
                <a:cs typeface="Arial" pitchFamily="34" charset="0"/>
              </a:rPr>
              <a:t>der Betriebsstunden</a:t>
            </a:r>
          </a:p>
          <a:p>
            <a:pPr marL="216000" indent="-216000">
              <a:spcBef>
                <a:spcPts val="300"/>
              </a:spcBef>
              <a:buFont typeface="Wingdings" pitchFamily="2" charset="2"/>
              <a:buChar char="ü"/>
            </a:pPr>
            <a:r>
              <a:rPr sz="1400" smtClean="0">
                <a:latin typeface="Arial" pitchFamily="34" charset="0"/>
                <a:cs typeface="Arial" pitchFamily="34" charset="0"/>
              </a:rPr>
              <a:t>LED-Anzeige </a:t>
            </a:r>
            <a:r>
              <a:rPr sz="1400" dirty="0" smtClean="0">
                <a:latin typeface="Arial" pitchFamily="34" charset="0"/>
                <a:cs typeface="Arial" pitchFamily="34" charset="0"/>
              </a:rPr>
              <a:t>für Betriebsstatus der 2 bzw. 3 Geräte</a:t>
            </a:r>
          </a:p>
          <a:p>
            <a:pPr marL="216000" indent="-216000">
              <a:spcBef>
                <a:spcPts val="300"/>
              </a:spcBef>
              <a:buFont typeface="Wingdings" pitchFamily="2" charset="2"/>
              <a:buChar char="ü"/>
            </a:pPr>
            <a:r>
              <a:rPr sz="1400" smtClean="0">
                <a:latin typeface="Arial" pitchFamily="34" charset="0"/>
                <a:cs typeface="Arial" pitchFamily="34" charset="0"/>
              </a:rPr>
              <a:t>Betriebsstatus-Ausgang</a:t>
            </a:r>
            <a:endParaRPr sz="1400" dirty="0" smtClean="0">
              <a:latin typeface="Arial" pitchFamily="34" charset="0"/>
              <a:cs typeface="Arial" pitchFamily="34" charset="0"/>
            </a:endParaRPr>
          </a:p>
          <a:p>
            <a:pPr marL="216000" indent="-216000">
              <a:spcBef>
                <a:spcPts val="300"/>
              </a:spcBef>
              <a:buFont typeface="Wingdings" pitchFamily="2" charset="2"/>
              <a:buChar char="ü"/>
            </a:pPr>
            <a:r>
              <a:rPr sz="1400" smtClean="0">
                <a:latin typeface="Arial" pitchFamily="34" charset="0"/>
                <a:cs typeface="Arial" pitchFamily="34" charset="0"/>
              </a:rPr>
              <a:t>Störmeldung </a:t>
            </a:r>
            <a:r>
              <a:rPr sz="1400" dirty="0" smtClean="0">
                <a:latin typeface="Arial" pitchFamily="34" charset="0"/>
                <a:cs typeface="Arial" pitchFamily="34" charset="0"/>
              </a:rPr>
              <a:t>per LED-Anzeige und Störmelde-Ausgang</a:t>
            </a:r>
          </a:p>
          <a:p>
            <a:pPr marL="216000" indent="-216000">
              <a:spcBef>
                <a:spcPts val="300"/>
              </a:spcBef>
              <a:buFont typeface="Wingdings" pitchFamily="2" charset="2"/>
              <a:buChar char="ü"/>
            </a:pPr>
            <a:r>
              <a:rPr sz="1400" smtClean="0">
                <a:latin typeface="Arial" pitchFamily="34" charset="0"/>
                <a:cs typeface="Arial" pitchFamily="34" charset="0"/>
              </a:rPr>
              <a:t>Einstellung </a:t>
            </a:r>
            <a:r>
              <a:rPr sz="1400" dirty="0" smtClean="0">
                <a:latin typeface="Arial" pitchFamily="34" charset="0"/>
                <a:cs typeface="Arial" pitchFamily="34" charset="0"/>
              </a:rPr>
              <a:t>der Temperaturgrenzwerte</a:t>
            </a:r>
          </a:p>
          <a:p>
            <a:pPr marL="216000" indent="-216000">
              <a:spcBef>
                <a:spcPts val="300"/>
              </a:spcBef>
              <a:buFont typeface="Wingdings" pitchFamily="2" charset="2"/>
              <a:buChar char="ü"/>
            </a:pPr>
            <a:r>
              <a:rPr sz="1400" smtClean="0">
                <a:latin typeface="Arial" pitchFamily="34" charset="0"/>
                <a:cs typeface="Arial" pitchFamily="34" charset="0"/>
              </a:rPr>
              <a:t>Anzeige </a:t>
            </a:r>
            <a:r>
              <a:rPr sz="1400" dirty="0" smtClean="0">
                <a:latin typeface="Arial" pitchFamily="34" charset="0"/>
                <a:cs typeface="Arial" pitchFamily="34" charset="0"/>
              </a:rPr>
              <a:t>der Raumtemperatur</a:t>
            </a:r>
          </a:p>
          <a:p>
            <a:pPr marL="216000" indent="-216000">
              <a:spcBef>
                <a:spcPts val="300"/>
              </a:spcBef>
              <a:buFont typeface="Wingdings" pitchFamily="2" charset="2"/>
              <a:buChar char="ü"/>
            </a:pPr>
            <a:r>
              <a:rPr sz="1400" smtClean="0">
                <a:latin typeface="Arial" pitchFamily="34" charset="0"/>
                <a:cs typeface="Arial" pitchFamily="34" charset="0"/>
              </a:rPr>
              <a:t>Anzeige </a:t>
            </a:r>
            <a:r>
              <a:rPr sz="1400" dirty="0" smtClean="0">
                <a:latin typeface="Arial" pitchFamily="34" charset="0"/>
                <a:cs typeface="Arial" pitchFamily="34" charset="0"/>
              </a:rPr>
              <a:t>des Betriebsstundentimers</a:t>
            </a:r>
            <a:endParaRPr lang="de-DE" sz="1400" dirty="0">
              <a:latin typeface="Arial" pitchFamily="34" charset="0"/>
              <a:cs typeface="Arial" pitchFamily="34" charset="0"/>
            </a:endParaRPr>
          </a:p>
        </p:txBody>
      </p:sp>
      <p:sp>
        <p:nvSpPr>
          <p:cNvPr id="9" name="8 CuadroTexto"/>
          <p:cNvSpPr txBox="1"/>
          <p:nvPr/>
        </p:nvSpPr>
        <p:spPr>
          <a:xfrm>
            <a:off x="5342061" y="1726077"/>
            <a:ext cx="3452564" cy="18543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de-DE" b="1" dirty="0" smtClean="0">
                <a:latin typeface="Arial" pitchFamily="34" charset="0"/>
                <a:cs typeface="Arial" pitchFamily="34" charset="0"/>
              </a:rPr>
              <a:t>Einsatzbereich</a:t>
            </a:r>
          </a:p>
          <a:p>
            <a:pPr marL="288000" indent="-288000">
              <a:spcBef>
                <a:spcPts val="300"/>
              </a:spcBef>
              <a:buFont typeface="+mj-lt"/>
              <a:buAutoNum type="romanUcPeriod"/>
            </a:pPr>
            <a:r>
              <a:rPr sz="1400" dirty="0" smtClean="0">
                <a:latin typeface="Arial" pitchFamily="34" charset="0"/>
                <a:cs typeface="Arial" pitchFamily="34" charset="0"/>
              </a:rPr>
              <a:t>ECOi-Innengeräte</a:t>
            </a:r>
          </a:p>
          <a:p>
            <a:pPr marL="288000" indent="-288000">
              <a:spcBef>
                <a:spcPts val="300"/>
              </a:spcBef>
              <a:buFont typeface="+mj-lt"/>
              <a:buAutoNum type="romanUcPeriod"/>
            </a:pPr>
            <a:r>
              <a:rPr sz="1400" dirty="0" smtClean="0">
                <a:latin typeface="Arial" pitchFamily="34" charset="0"/>
                <a:cs typeface="Arial" pitchFamily="34" charset="0"/>
              </a:rPr>
              <a:t>PACi-Innengeräte</a:t>
            </a:r>
          </a:p>
          <a:p>
            <a:pPr marL="288000" indent="-288000">
              <a:spcBef>
                <a:spcPts val="300"/>
              </a:spcBef>
              <a:buFont typeface="+mj-lt"/>
              <a:buAutoNum type="romanUcPeriod"/>
            </a:pPr>
            <a:r>
              <a:rPr sz="1400" dirty="0" smtClean="0">
                <a:latin typeface="Arial" pitchFamily="34" charset="0"/>
                <a:cs typeface="Arial" pitchFamily="34" charset="0"/>
              </a:rPr>
              <a:t>Raumklimageräte </a:t>
            </a:r>
            <a:r>
              <a:rPr sz="1400" dirty="0" err="1" smtClean="0">
                <a:latin typeface="Arial" pitchFamily="34" charset="0"/>
                <a:cs typeface="Arial" pitchFamily="34" charset="0"/>
              </a:rPr>
              <a:t>mit</a:t>
            </a:r>
            <a:r>
              <a:rPr sz="1400" dirty="0" smtClean="0">
                <a:latin typeface="Arial" pitchFamily="34" charset="0"/>
                <a:cs typeface="Arial" pitchFamily="34" charset="0"/>
              </a:rPr>
              <a:t> </a:t>
            </a:r>
            <a:r>
              <a:rPr sz="1400" dirty="0" err="1" smtClean="0">
                <a:latin typeface="Arial" pitchFamily="34" charset="0"/>
                <a:cs typeface="Arial" pitchFamily="34" charset="0"/>
              </a:rPr>
              <a:t>potenzialfreien</a:t>
            </a:r>
            <a:r>
              <a:rPr sz="1400" dirty="0" smtClean="0">
                <a:latin typeface="Arial" pitchFamily="34" charset="0"/>
                <a:cs typeface="Arial" pitchFamily="34" charset="0"/>
              </a:rPr>
              <a:t> Kontakten</a:t>
            </a:r>
          </a:p>
          <a:p>
            <a:pPr marL="288000" indent="-288000">
              <a:spcBef>
                <a:spcPts val="300"/>
              </a:spcBef>
              <a:buFont typeface="+mj-lt"/>
              <a:buAutoNum type="romanUcPeriod"/>
            </a:pPr>
            <a:r>
              <a:rPr sz="1400" dirty="0" smtClean="0">
                <a:latin typeface="Arial" pitchFamily="34" charset="0"/>
                <a:cs typeface="Arial" pitchFamily="34" charset="0"/>
              </a:rPr>
              <a:t>Aquarea Wärmepumpen (teilweise)</a:t>
            </a:r>
          </a:p>
          <a:p>
            <a:pPr marL="288000" indent="-288000">
              <a:spcBef>
                <a:spcPts val="300"/>
              </a:spcBef>
              <a:buFont typeface="+mj-lt"/>
              <a:buAutoNum type="romanUcPeriod"/>
            </a:pPr>
            <a:r>
              <a:rPr sz="1400" dirty="0" smtClean="0">
                <a:latin typeface="Arial" pitchFamily="34" charset="0"/>
                <a:cs typeface="Arial" pitchFamily="34" charset="0"/>
              </a:rPr>
              <a:t>Wasserwärmetauscher</a:t>
            </a:r>
            <a:endParaRPr lang="de-DE" sz="1400" dirty="0">
              <a:latin typeface="Arial" pitchFamily="34" charset="0"/>
              <a:cs typeface="Arial" pitchFamily="34" charset="0"/>
            </a:endParaRPr>
          </a:p>
        </p:txBody>
      </p:sp>
      <p:sp>
        <p:nvSpPr>
          <p:cNvPr id="10" name="Text Box 4"/>
          <p:cNvSpPr txBox="1">
            <a:spLocks noChangeArrowheads="1"/>
          </p:cNvSpPr>
          <p:nvPr/>
        </p:nvSpPr>
        <p:spPr bwMode="auto">
          <a:xfrm>
            <a:off x="349375" y="4524375"/>
            <a:ext cx="8445250" cy="1838965"/>
          </a:xfrm>
          <a:prstGeom prst="rect">
            <a:avLst/>
          </a:prstGeom>
          <a:ln/>
          <a:extLst/>
        </p:spPr>
        <p:style>
          <a:lnRef idx="2">
            <a:schemeClr val="accent6"/>
          </a:lnRef>
          <a:fillRef idx="1">
            <a:schemeClr val="lt1"/>
          </a:fillRef>
          <a:effectRef idx="0">
            <a:schemeClr val="accent6"/>
          </a:effectRef>
          <a:fontRef idx="minor">
            <a:schemeClr val="dk1"/>
          </a:fontRef>
        </p:style>
        <p:txBody>
          <a:bodyPr wrap="square" lIns="72000" tIns="72000" rIns="72000" bIns="72000">
            <a:normAutofit lnSpcReduction="10000"/>
          </a:bodyPr>
          <a:lstStyle/>
          <a:p>
            <a:pPr marL="180975" indent="-180975">
              <a:spcBef>
                <a:spcPts val="300"/>
              </a:spcBef>
              <a:buFont typeface="Arial" pitchFamily="34" charset="0"/>
              <a:buChar char="•"/>
            </a:pPr>
            <a:r>
              <a:rPr lang="de-DE" sz="1400" b="1" dirty="0">
                <a:solidFill>
                  <a:srgbClr val="FF0000"/>
                </a:solidFill>
                <a:latin typeface="Arial" pitchFamily="34" charset="0"/>
              </a:rPr>
              <a:t>PAW-PACR3</a:t>
            </a:r>
            <a:r>
              <a:rPr lang="de-DE" sz="1400" dirty="0">
                <a:latin typeface="Arial" pitchFamily="34" charset="0"/>
              </a:rPr>
              <a:t> ermöglicht zusammen mit je einer </a:t>
            </a:r>
            <a:r>
              <a:rPr lang="de-DE" sz="1400" dirty="0">
                <a:solidFill>
                  <a:srgbClr val="FF0000"/>
                </a:solidFill>
                <a:latin typeface="Arial" pitchFamily="34" charset="0"/>
              </a:rPr>
              <a:t>PAW-T10</a:t>
            </a:r>
            <a:r>
              <a:rPr lang="de-DE" sz="1400" dirty="0">
                <a:latin typeface="Arial" pitchFamily="34" charset="0"/>
              </a:rPr>
              <a:t>-Zusatzplatine </a:t>
            </a:r>
            <a:r>
              <a:rPr lang="de-DE" sz="1400" dirty="0">
                <a:solidFill>
                  <a:srgbClr val="FF0000"/>
                </a:solidFill>
                <a:latin typeface="Arial" pitchFamily="34" charset="0"/>
              </a:rPr>
              <a:t>pro Innengerät</a:t>
            </a:r>
            <a:r>
              <a:rPr lang="de-DE" sz="1400" dirty="0">
                <a:latin typeface="Arial" pitchFamily="34" charset="0"/>
              </a:rPr>
              <a:t> die Redundanzschaltung von 2 (bzw. 3) PACi- oder VRF-Innengeräten. </a:t>
            </a:r>
            <a:endParaRPr lang="de-DE" sz="1400" dirty="0" smtClean="0">
              <a:latin typeface="Arial" pitchFamily="34" charset="0"/>
              <a:cs typeface="Arial" pitchFamily="34" charset="0"/>
            </a:endParaRPr>
          </a:p>
          <a:p>
            <a:pPr marL="180975" indent="-180975">
              <a:spcBef>
                <a:spcPts val="300"/>
              </a:spcBef>
              <a:buFont typeface="Arial" pitchFamily="34" charset="0"/>
              <a:buChar char="•"/>
            </a:pPr>
            <a:r>
              <a:rPr lang="de-DE" sz="1400" dirty="0" smtClean="0">
                <a:latin typeface="Arial" pitchFamily="34" charset="0"/>
              </a:rPr>
              <a:t>Andere Raumklimageräte mit Ein-/Ausgängen für das Betriebssignal oder Störmeldesignal können ebenfalls gesteuert werden.</a:t>
            </a:r>
          </a:p>
          <a:p>
            <a:pPr marL="180975" indent="-180975">
              <a:spcBef>
                <a:spcPts val="300"/>
              </a:spcBef>
              <a:buFont typeface="Arial" pitchFamily="34" charset="0"/>
              <a:buChar char="•"/>
            </a:pPr>
            <a:r>
              <a:rPr lang="de-DE" sz="1400" dirty="0">
                <a:latin typeface="Arial" pitchFamily="34" charset="0"/>
              </a:rPr>
              <a:t>Zum Ausgleich der Betriebsstundenzahl werden alle Geräte reihum für eine programmierbare Dauer in Betrieb gesetzt (Beispiel: Gerätewechsel alle 8 Stunden innerhalb von 24 Stunden</a:t>
            </a:r>
            <a:r>
              <a:rPr lang="de-DE" sz="1400" dirty="0" smtClean="0">
                <a:latin typeface="Arial" pitchFamily="34" charset="0"/>
              </a:rPr>
              <a:t>).</a:t>
            </a:r>
            <a:endParaRPr lang="de-DE" sz="1400" dirty="0">
              <a:latin typeface="Arial" pitchFamily="34" charset="0"/>
            </a:endParaRPr>
          </a:p>
          <a:p>
            <a:pPr marL="180975" indent="-180975">
              <a:spcBef>
                <a:spcPts val="300"/>
              </a:spcBef>
              <a:buFont typeface="Arial" pitchFamily="34" charset="0"/>
              <a:buChar char="•"/>
            </a:pPr>
            <a:r>
              <a:rPr lang="de-DE" sz="1400" dirty="0">
                <a:latin typeface="Arial" pitchFamily="34" charset="0"/>
              </a:rPr>
              <a:t>Wenn die Raumtemperatur einen frei wählbaren </a:t>
            </a:r>
            <a:r>
              <a:rPr lang="de-DE" sz="1400" dirty="0" smtClean="0">
                <a:latin typeface="Arial" pitchFamily="34" charset="0"/>
              </a:rPr>
              <a:t>Schwellwert </a:t>
            </a:r>
            <a:r>
              <a:rPr lang="de-DE" sz="1400" dirty="0">
                <a:latin typeface="Arial" pitchFamily="34" charset="0"/>
              </a:rPr>
              <a:t>überschreitet, wird eine Störmeldung ausgegeben.</a:t>
            </a:r>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21650094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5"/>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1472540" y="1159773"/>
            <a:ext cx="7339106" cy="3572158"/>
          </a:xfrm>
          <a:prstGeom prst="rect">
            <a:avLst/>
          </a:prstGeom>
          <a:noFill/>
          <a:ln w="9525">
            <a:noFill/>
            <a:miter lim="800000"/>
            <a:headEnd/>
            <a:tailEnd/>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
        <p:nvSpPr>
          <p:cNvPr id="649233" name="Text Box 17"/>
          <p:cNvSpPr txBox="1">
            <a:spLocks noChangeArrowheads="1"/>
          </p:cNvSpPr>
          <p:nvPr/>
        </p:nvSpPr>
        <p:spPr bwMode="auto">
          <a:xfrm>
            <a:off x="450790" y="4788549"/>
            <a:ext cx="3111335" cy="1477328"/>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spcBef>
                <a:spcPct val="50000"/>
              </a:spcBef>
            </a:pPr>
            <a:r>
              <a:rPr lang="de-DE" sz="2400" dirty="0"/>
              <a:t>Lieferumfang: </a:t>
            </a:r>
          </a:p>
          <a:p>
            <a:pPr>
              <a:spcBef>
                <a:spcPct val="50000"/>
              </a:spcBef>
              <a:buFontTx/>
              <a:buChar char="•"/>
            </a:pPr>
            <a:r>
              <a:rPr lang="de-DE" sz="2400" dirty="0"/>
              <a:t> Regler + </a:t>
            </a:r>
          </a:p>
          <a:p>
            <a:pPr>
              <a:spcBef>
                <a:spcPct val="50000"/>
              </a:spcBef>
              <a:buFontTx/>
              <a:buChar char="•"/>
            </a:pPr>
            <a:r>
              <a:rPr lang="de-DE" sz="2400" dirty="0"/>
              <a:t> 3 x PAW-T10 </a:t>
            </a:r>
          </a:p>
        </p:txBody>
      </p:sp>
      <p:pic>
        <p:nvPicPr>
          <p:cNvPr id="649251" name="Picture 35"/>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450790" y="1277725"/>
            <a:ext cx="796925" cy="1208088"/>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chemeClr val="bg2">
                      <a:alpha val="50000"/>
                    </a:schemeClr>
                  </a:outerShdw>
                </a:effectLst>
              </a14:hiddenEffects>
            </a:ext>
          </a:extLst>
        </p:spPr>
      </p:pic>
      <p:sp>
        <p:nvSpPr>
          <p:cNvPr id="2" name="1 Rectángulo"/>
          <p:cNvSpPr/>
          <p:nvPr/>
        </p:nvSpPr>
        <p:spPr>
          <a:xfrm>
            <a:off x="2298869" y="3818201"/>
            <a:ext cx="5709512" cy="76944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de-DE" sz="4400" b="1" spc="150" smtClean="0">
                <a:ln w="11430"/>
                <a:solidFill>
                  <a:srgbClr val="F8F8F8"/>
                </a:solidFill>
                <a:effectLst>
                  <a:outerShdw blurRad="25400" algn="tl" rotWithShape="0">
                    <a:srgbClr val="000000">
                      <a:alpha val="43000"/>
                    </a:srgbClr>
                  </a:outerShdw>
                </a:effectLst>
              </a:rPr>
              <a:t>Vorläufiges Aussehen</a:t>
            </a:r>
            <a:endParaRPr lang="de-DE" sz="4400" b="1" cap="none" spc="150" dirty="0">
              <a:ln w="11430"/>
              <a:solidFill>
                <a:srgbClr val="F8F8F8"/>
              </a:solidFill>
              <a:effectLst>
                <a:outerShdw blurRad="25400" algn="tl" rotWithShape="0">
                  <a:srgbClr val="000000">
                    <a:alpha val="43000"/>
                  </a:srgbClr>
                </a:outerShdw>
              </a:effectLst>
            </a:endParaRPr>
          </a:p>
        </p:txBody>
      </p:sp>
      <p:sp>
        <p:nvSpPr>
          <p:cNvPr id="9" name="Titel 8"/>
          <p:cNvSpPr>
            <a:spLocks noGrp="1"/>
          </p:cNvSpPr>
          <p:nvPr>
            <p:ph type="title"/>
          </p:nvPr>
        </p:nvSpPr>
        <p:spPr/>
        <p:txBody>
          <a:bodyPr/>
          <a:lstStyle/>
          <a:p>
            <a:pPr marL="361950" indent="-361950"/>
            <a:r>
              <a:rPr lang="de-DE" dirty="0" smtClean="0"/>
              <a:t>2.	Kontakte in externen Geräten</a:t>
            </a:r>
            <a:br>
              <a:rPr lang="de-DE" dirty="0" smtClean="0"/>
            </a:br>
            <a:r>
              <a:rPr lang="de-DE" dirty="0" smtClean="0">
                <a:solidFill>
                  <a:srgbClr val="FF0000"/>
                </a:solidFill>
              </a:rPr>
              <a:t>PAW-PACR3</a:t>
            </a:r>
            <a:endParaRPr lang="de-DE" dirty="0"/>
          </a:p>
        </p:txBody>
      </p:sp>
      <p:pic>
        <p:nvPicPr>
          <p:cNvPr id="11"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566398" y="4895876"/>
            <a:ext cx="4380003" cy="1370001"/>
          </a:xfrm>
          <a:prstGeom prst="rect">
            <a:avLst/>
          </a:prstGeom>
          <a:noFill/>
          <a:ln w="9525">
            <a:noFill/>
            <a:miter lim="800000"/>
            <a:headEnd/>
            <a:tailEnd/>
          </a:ln>
        </p:spPr>
      </p:pic>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50589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9" name="Picture 5"/>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1871663" y="4113213"/>
            <a:ext cx="3600450" cy="752475"/>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Lst>
        </p:spPr>
      </p:pic>
      <p:pic>
        <p:nvPicPr>
          <p:cNvPr id="651270" name="Picture 6"/>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1368425" y="5121275"/>
            <a:ext cx="1708944" cy="1223465"/>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Lst>
        </p:spPr>
      </p:pic>
      <p:graphicFrame>
        <p:nvGraphicFramePr>
          <p:cNvPr id="651315" name="Group 51"/>
          <p:cNvGraphicFramePr>
            <a:graphicFrameLocks noGrp="1"/>
          </p:cNvGraphicFramePr>
          <p:nvPr>
            <p:extLst>
              <p:ext uri="{D42A27DB-BD31-4B8C-83A1-F6EECF244321}">
                <p14:mod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766657054"/>
              </p:ext>
            </p:extLst>
          </p:nvPr>
        </p:nvGraphicFramePr>
        <p:xfrm>
          <a:off x="719138" y="1808163"/>
          <a:ext cx="7705725" cy="433388"/>
        </p:xfrm>
        <a:graphic>
          <a:graphicData uri="http://schemas.openxmlformats.org/drawingml/2006/table">
            <a:tbl>
              <a:tblPr/>
              <a:tblGrid>
                <a:gridCol w="385762"/>
                <a:gridCol w="384175"/>
                <a:gridCol w="385763"/>
                <a:gridCol w="385762"/>
                <a:gridCol w="385763"/>
                <a:gridCol w="384175"/>
                <a:gridCol w="385762"/>
                <a:gridCol w="385763"/>
                <a:gridCol w="384175"/>
                <a:gridCol w="385762"/>
                <a:gridCol w="385763"/>
                <a:gridCol w="384175"/>
                <a:gridCol w="385762"/>
                <a:gridCol w="385763"/>
                <a:gridCol w="385762"/>
                <a:gridCol w="384175"/>
                <a:gridCol w="385763"/>
                <a:gridCol w="385762"/>
                <a:gridCol w="384175"/>
                <a:gridCol w="385763"/>
              </a:tblGrid>
              <a:tr h="4333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2</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3</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4</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5</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6</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7</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8</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9</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10</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11</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12</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13</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14</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15</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16</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17</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18</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19</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20</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51316" name="Picture 52"/>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4032250" y="5121275"/>
            <a:ext cx="1708945" cy="1223465"/>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Lst>
        </p:spPr>
      </p:pic>
      <p:pic>
        <p:nvPicPr>
          <p:cNvPr id="651317" name="Picture 53"/>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6443663" y="5121275"/>
            <a:ext cx="1708943" cy="1223465"/>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Lst>
        </p:spPr>
      </p:pic>
      <p:pic>
        <p:nvPicPr>
          <p:cNvPr id="651318" name="Picture 54"/>
          <p:cNvPicPr>
            <a:picLocks noChangeAspect="1" noChangeArrowheads="1"/>
          </p:cNvPicPr>
          <p:nvPr/>
        </p:nvPicPr>
        <p:blipFill>
          <a:blip r:embed="rId4">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5761038" y="4041775"/>
            <a:ext cx="1800225" cy="85725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pic>
      <p:sp>
        <p:nvSpPr>
          <p:cNvPr id="651319" name="Text Box 55"/>
          <p:cNvSpPr txBox="1">
            <a:spLocks noChangeArrowheads="1"/>
          </p:cNvSpPr>
          <p:nvPr/>
        </p:nvSpPr>
        <p:spPr bwMode="auto">
          <a:xfrm>
            <a:off x="7129463" y="4365625"/>
            <a:ext cx="215900" cy="274638"/>
          </a:xfrm>
          <a:prstGeom prst="rect">
            <a:avLst/>
          </a:prstGeom>
          <a:solidFill>
            <a:schemeClr val="bg1"/>
          </a:solidFill>
          <a:ln>
            <a:noFill/>
          </a:ln>
          <a:effectLst/>
          <a:extLs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lIns="0" tIns="0" rIns="0" bIns="0">
            <a:spAutoFit/>
          </a:bodyPr>
          <a:lstStyle/>
          <a:p>
            <a:pPr>
              <a:spcBef>
                <a:spcPct val="50000"/>
              </a:spcBef>
            </a:pPr>
            <a:r>
              <a:rPr lang="de-DE" smtClean="0">
                <a:solidFill>
                  <a:srgbClr val="33CCFF"/>
                </a:solidFill>
              </a:rPr>
              <a:t>3</a:t>
            </a:r>
            <a:endParaRPr lang="de-DE">
              <a:solidFill>
                <a:srgbClr val="33CCFF"/>
              </a:solidFill>
            </a:endParaRPr>
          </a:p>
        </p:txBody>
      </p:sp>
      <p:sp>
        <p:nvSpPr>
          <p:cNvPr id="651320" name="Line 56"/>
          <p:cNvSpPr>
            <a:spLocks noChangeShapeType="1"/>
          </p:cNvSpPr>
          <p:nvPr/>
        </p:nvSpPr>
        <p:spPr bwMode="auto">
          <a:xfrm flipH="1">
            <a:off x="2087563" y="4797425"/>
            <a:ext cx="1223962" cy="1235241"/>
          </a:xfrm>
          <a:prstGeom prst="line">
            <a:avLst/>
          </a:prstGeom>
          <a:noFill/>
          <a:ln w="19050">
            <a:solidFill>
              <a:srgbClr val="FF3300"/>
            </a:solidFill>
            <a:prstDash val="dash"/>
            <a:round/>
            <a:headEnd/>
            <a:tailEnd type="triangle" w="med" len="me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21" name="Line 57"/>
          <p:cNvSpPr>
            <a:spLocks noChangeShapeType="1"/>
          </p:cNvSpPr>
          <p:nvPr/>
        </p:nvSpPr>
        <p:spPr bwMode="auto">
          <a:xfrm flipH="1">
            <a:off x="4631377" y="4760913"/>
            <a:ext cx="624836" cy="1271753"/>
          </a:xfrm>
          <a:prstGeom prst="line">
            <a:avLst/>
          </a:prstGeom>
          <a:noFill/>
          <a:ln w="19050">
            <a:solidFill>
              <a:srgbClr val="FF3300"/>
            </a:solidFill>
            <a:prstDash val="dash"/>
            <a:round/>
            <a:headEnd/>
            <a:tailEnd type="triangle" w="med" len="me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22" name="Line 58"/>
          <p:cNvSpPr>
            <a:spLocks noChangeShapeType="1"/>
          </p:cNvSpPr>
          <p:nvPr/>
        </p:nvSpPr>
        <p:spPr bwMode="auto">
          <a:xfrm flipH="1">
            <a:off x="7056438" y="4689476"/>
            <a:ext cx="215900" cy="1343190"/>
          </a:xfrm>
          <a:prstGeom prst="line">
            <a:avLst/>
          </a:prstGeom>
          <a:noFill/>
          <a:ln w="19050">
            <a:solidFill>
              <a:srgbClr val="FF3300"/>
            </a:solidFill>
            <a:prstDash val="dash"/>
            <a:round/>
            <a:headEnd/>
            <a:tailEnd type="triangle" w="med" len="me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23" name="Line 59"/>
          <p:cNvSpPr>
            <a:spLocks noChangeShapeType="1"/>
          </p:cNvSpPr>
          <p:nvPr/>
        </p:nvSpPr>
        <p:spPr bwMode="auto">
          <a:xfrm>
            <a:off x="900113" y="2241550"/>
            <a:ext cx="0" cy="576263"/>
          </a:xfrm>
          <a:prstGeom prst="line">
            <a:avLst/>
          </a:prstGeom>
          <a:noFill/>
          <a:ln w="19050">
            <a:solidFill>
              <a:schemeClr val="folHlink"/>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a:lstStyle/>
          <a:p>
            <a:endParaRPr lang="de-DE"/>
          </a:p>
        </p:txBody>
      </p:sp>
      <p:sp>
        <p:nvSpPr>
          <p:cNvPr id="651324" name="Line 60"/>
          <p:cNvSpPr>
            <a:spLocks noChangeShapeType="1"/>
          </p:cNvSpPr>
          <p:nvPr/>
        </p:nvSpPr>
        <p:spPr bwMode="auto">
          <a:xfrm>
            <a:off x="755650" y="2817813"/>
            <a:ext cx="288925" cy="0"/>
          </a:xfrm>
          <a:prstGeom prst="line">
            <a:avLst/>
          </a:prstGeom>
          <a:noFill/>
          <a:ln w="19050">
            <a:solidFill>
              <a:schemeClr val="folHlink"/>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a:lstStyle/>
          <a:p>
            <a:endParaRPr lang="de-DE"/>
          </a:p>
        </p:txBody>
      </p:sp>
      <p:sp>
        <p:nvSpPr>
          <p:cNvPr id="651325" name="Line 61"/>
          <p:cNvSpPr>
            <a:spLocks noChangeShapeType="1"/>
          </p:cNvSpPr>
          <p:nvPr/>
        </p:nvSpPr>
        <p:spPr bwMode="auto">
          <a:xfrm>
            <a:off x="828675" y="2889250"/>
            <a:ext cx="144463" cy="0"/>
          </a:xfrm>
          <a:prstGeom prst="line">
            <a:avLst/>
          </a:prstGeom>
          <a:noFill/>
          <a:ln w="19050">
            <a:solidFill>
              <a:schemeClr val="folHlink"/>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a:lstStyle/>
          <a:p>
            <a:endParaRPr lang="de-DE"/>
          </a:p>
        </p:txBody>
      </p:sp>
      <p:sp>
        <p:nvSpPr>
          <p:cNvPr id="651326" name="Line 62"/>
          <p:cNvSpPr>
            <a:spLocks noChangeShapeType="1"/>
          </p:cNvSpPr>
          <p:nvPr/>
        </p:nvSpPr>
        <p:spPr bwMode="auto">
          <a:xfrm>
            <a:off x="828675" y="2962275"/>
            <a:ext cx="71438" cy="0"/>
          </a:xfrm>
          <a:prstGeom prst="line">
            <a:avLst/>
          </a:prstGeom>
          <a:noFill/>
          <a:ln w="19050">
            <a:solidFill>
              <a:schemeClr val="folHlink"/>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a:lstStyle/>
          <a:p>
            <a:endParaRPr lang="de-DE"/>
          </a:p>
        </p:txBody>
      </p:sp>
      <p:sp>
        <p:nvSpPr>
          <p:cNvPr id="651327" name="Line 63"/>
          <p:cNvSpPr>
            <a:spLocks noChangeShapeType="1"/>
          </p:cNvSpPr>
          <p:nvPr/>
        </p:nvSpPr>
        <p:spPr bwMode="auto">
          <a:xfrm>
            <a:off x="1295400" y="2241550"/>
            <a:ext cx="0" cy="1763713"/>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28" name="Line 64"/>
          <p:cNvSpPr>
            <a:spLocks noChangeShapeType="1"/>
          </p:cNvSpPr>
          <p:nvPr/>
        </p:nvSpPr>
        <p:spPr bwMode="auto">
          <a:xfrm flipV="1">
            <a:off x="2159000" y="4005263"/>
            <a:ext cx="0" cy="107950"/>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29" name="Line 65"/>
          <p:cNvSpPr>
            <a:spLocks noChangeShapeType="1"/>
          </p:cNvSpPr>
          <p:nvPr/>
        </p:nvSpPr>
        <p:spPr bwMode="auto">
          <a:xfrm flipH="1">
            <a:off x="1295400" y="4005263"/>
            <a:ext cx="863600" cy="0"/>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30" name="Line 66"/>
          <p:cNvSpPr>
            <a:spLocks noChangeShapeType="1"/>
          </p:cNvSpPr>
          <p:nvPr/>
        </p:nvSpPr>
        <p:spPr bwMode="auto">
          <a:xfrm>
            <a:off x="1655763" y="2241550"/>
            <a:ext cx="0" cy="1582738"/>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31" name="Line 67"/>
          <p:cNvSpPr>
            <a:spLocks noChangeShapeType="1"/>
          </p:cNvSpPr>
          <p:nvPr/>
        </p:nvSpPr>
        <p:spPr bwMode="auto">
          <a:xfrm flipH="1">
            <a:off x="1655763" y="3824288"/>
            <a:ext cx="1584325" cy="0"/>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32" name="Line 68"/>
          <p:cNvSpPr>
            <a:spLocks noChangeShapeType="1"/>
          </p:cNvSpPr>
          <p:nvPr/>
        </p:nvSpPr>
        <p:spPr bwMode="auto">
          <a:xfrm flipV="1">
            <a:off x="3240088" y="3824288"/>
            <a:ext cx="0" cy="288925"/>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33" name="Line 69"/>
          <p:cNvSpPr>
            <a:spLocks noChangeShapeType="1"/>
          </p:cNvSpPr>
          <p:nvPr/>
        </p:nvSpPr>
        <p:spPr bwMode="auto">
          <a:xfrm>
            <a:off x="2051050" y="2241550"/>
            <a:ext cx="0" cy="1474788"/>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34" name="Line 70"/>
          <p:cNvSpPr>
            <a:spLocks noChangeShapeType="1"/>
          </p:cNvSpPr>
          <p:nvPr/>
        </p:nvSpPr>
        <p:spPr bwMode="auto">
          <a:xfrm>
            <a:off x="2447925" y="2241550"/>
            <a:ext cx="0" cy="1258888"/>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35" name="Line 71"/>
          <p:cNvSpPr>
            <a:spLocks noChangeShapeType="1"/>
          </p:cNvSpPr>
          <p:nvPr/>
        </p:nvSpPr>
        <p:spPr bwMode="auto">
          <a:xfrm>
            <a:off x="2843213" y="2241550"/>
            <a:ext cx="0" cy="1116013"/>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36" name="Line 72"/>
          <p:cNvSpPr>
            <a:spLocks noChangeShapeType="1"/>
          </p:cNvSpPr>
          <p:nvPr/>
        </p:nvSpPr>
        <p:spPr bwMode="auto">
          <a:xfrm>
            <a:off x="3203575" y="2241550"/>
            <a:ext cx="0" cy="682625"/>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37" name="Line 73"/>
          <p:cNvSpPr>
            <a:spLocks noChangeShapeType="1"/>
          </p:cNvSpPr>
          <p:nvPr/>
        </p:nvSpPr>
        <p:spPr bwMode="auto">
          <a:xfrm flipV="1">
            <a:off x="4103688" y="3716338"/>
            <a:ext cx="0" cy="396875"/>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38" name="Line 74"/>
          <p:cNvSpPr>
            <a:spLocks noChangeShapeType="1"/>
          </p:cNvSpPr>
          <p:nvPr/>
        </p:nvSpPr>
        <p:spPr bwMode="auto">
          <a:xfrm flipV="1">
            <a:off x="5184775" y="3500438"/>
            <a:ext cx="0" cy="612775"/>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39" name="Line 75"/>
          <p:cNvSpPr>
            <a:spLocks noChangeShapeType="1"/>
          </p:cNvSpPr>
          <p:nvPr/>
        </p:nvSpPr>
        <p:spPr bwMode="auto">
          <a:xfrm flipV="1">
            <a:off x="6084888" y="3357563"/>
            <a:ext cx="0" cy="720725"/>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40" name="Line 76"/>
          <p:cNvSpPr>
            <a:spLocks noChangeShapeType="1"/>
          </p:cNvSpPr>
          <p:nvPr/>
        </p:nvSpPr>
        <p:spPr bwMode="auto">
          <a:xfrm flipV="1">
            <a:off x="7164388" y="2924175"/>
            <a:ext cx="0" cy="1154113"/>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41" name="Line 77"/>
          <p:cNvSpPr>
            <a:spLocks noChangeShapeType="1"/>
          </p:cNvSpPr>
          <p:nvPr/>
        </p:nvSpPr>
        <p:spPr bwMode="auto">
          <a:xfrm flipH="1">
            <a:off x="2051050" y="3716338"/>
            <a:ext cx="2052638" cy="0"/>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42" name="Line 78"/>
          <p:cNvSpPr>
            <a:spLocks noChangeShapeType="1"/>
          </p:cNvSpPr>
          <p:nvPr/>
        </p:nvSpPr>
        <p:spPr bwMode="auto">
          <a:xfrm flipH="1">
            <a:off x="2447925" y="3500438"/>
            <a:ext cx="2736850" cy="0"/>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43" name="Line 79"/>
          <p:cNvSpPr>
            <a:spLocks noChangeShapeType="1"/>
          </p:cNvSpPr>
          <p:nvPr/>
        </p:nvSpPr>
        <p:spPr bwMode="auto">
          <a:xfrm flipH="1">
            <a:off x="2843213" y="3357563"/>
            <a:ext cx="3241675" cy="0"/>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44" name="Line 80"/>
          <p:cNvSpPr>
            <a:spLocks noChangeShapeType="1"/>
          </p:cNvSpPr>
          <p:nvPr/>
        </p:nvSpPr>
        <p:spPr bwMode="auto">
          <a:xfrm flipH="1">
            <a:off x="3203575" y="2924175"/>
            <a:ext cx="3960813" cy="0"/>
          </a:xfrm>
          <a:prstGeom prst="line">
            <a:avLst/>
          </a:prstGeom>
          <a:noFill/>
          <a:ln w="28575">
            <a:solidFill>
              <a:srgbClr val="66FF3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45" name="Line 81"/>
          <p:cNvSpPr>
            <a:spLocks noChangeShapeType="1"/>
          </p:cNvSpPr>
          <p:nvPr/>
        </p:nvSpPr>
        <p:spPr bwMode="auto">
          <a:xfrm flipV="1">
            <a:off x="2339975" y="3933825"/>
            <a:ext cx="0" cy="21590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46" name="Line 82"/>
          <p:cNvSpPr>
            <a:spLocks noChangeShapeType="1"/>
          </p:cNvSpPr>
          <p:nvPr/>
        </p:nvSpPr>
        <p:spPr bwMode="auto">
          <a:xfrm>
            <a:off x="2339975" y="3933825"/>
            <a:ext cx="1260475" cy="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47" name="Line 83"/>
          <p:cNvSpPr>
            <a:spLocks noChangeShapeType="1"/>
          </p:cNvSpPr>
          <p:nvPr/>
        </p:nvSpPr>
        <p:spPr bwMode="auto">
          <a:xfrm>
            <a:off x="3600450" y="2241550"/>
            <a:ext cx="0" cy="1692275"/>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48" name="Line 84"/>
          <p:cNvSpPr>
            <a:spLocks noChangeShapeType="1"/>
          </p:cNvSpPr>
          <p:nvPr/>
        </p:nvSpPr>
        <p:spPr bwMode="auto">
          <a:xfrm flipV="1">
            <a:off x="2339975" y="4041775"/>
            <a:ext cx="144463" cy="10795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49" name="Line 85"/>
          <p:cNvSpPr>
            <a:spLocks noChangeShapeType="1"/>
          </p:cNvSpPr>
          <p:nvPr/>
        </p:nvSpPr>
        <p:spPr bwMode="auto">
          <a:xfrm>
            <a:off x="2484438" y="4041775"/>
            <a:ext cx="827087" cy="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50" name="Line 86"/>
          <p:cNvSpPr>
            <a:spLocks noChangeShapeType="1"/>
          </p:cNvSpPr>
          <p:nvPr/>
        </p:nvSpPr>
        <p:spPr bwMode="auto">
          <a:xfrm>
            <a:off x="3311525" y="4041775"/>
            <a:ext cx="144463" cy="10795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51" name="Line 87"/>
          <p:cNvSpPr>
            <a:spLocks noChangeShapeType="1"/>
          </p:cNvSpPr>
          <p:nvPr/>
        </p:nvSpPr>
        <p:spPr bwMode="auto">
          <a:xfrm>
            <a:off x="3995738" y="2241550"/>
            <a:ext cx="0" cy="1366838"/>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52" name="Line 88"/>
          <p:cNvSpPr>
            <a:spLocks noChangeShapeType="1"/>
          </p:cNvSpPr>
          <p:nvPr/>
        </p:nvSpPr>
        <p:spPr bwMode="auto">
          <a:xfrm>
            <a:off x="4392613" y="2241550"/>
            <a:ext cx="0" cy="43180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53" name="Line 89"/>
          <p:cNvSpPr>
            <a:spLocks noChangeShapeType="1"/>
          </p:cNvSpPr>
          <p:nvPr/>
        </p:nvSpPr>
        <p:spPr bwMode="auto">
          <a:xfrm flipV="1">
            <a:off x="4283075" y="3608388"/>
            <a:ext cx="1588" cy="541337"/>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54" name="Line 90"/>
          <p:cNvSpPr>
            <a:spLocks noChangeShapeType="1"/>
          </p:cNvSpPr>
          <p:nvPr/>
        </p:nvSpPr>
        <p:spPr bwMode="auto">
          <a:xfrm>
            <a:off x="3995738" y="3608388"/>
            <a:ext cx="288925" cy="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55" name="Line 91"/>
          <p:cNvSpPr>
            <a:spLocks noChangeShapeType="1"/>
          </p:cNvSpPr>
          <p:nvPr/>
        </p:nvSpPr>
        <p:spPr bwMode="auto">
          <a:xfrm flipV="1">
            <a:off x="4283075" y="4041775"/>
            <a:ext cx="144463" cy="10795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56" name="Line 92"/>
          <p:cNvSpPr>
            <a:spLocks noChangeShapeType="1"/>
          </p:cNvSpPr>
          <p:nvPr/>
        </p:nvSpPr>
        <p:spPr bwMode="auto">
          <a:xfrm>
            <a:off x="4427538" y="4041775"/>
            <a:ext cx="827087" cy="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57" name="Line 93"/>
          <p:cNvSpPr>
            <a:spLocks noChangeShapeType="1"/>
          </p:cNvSpPr>
          <p:nvPr/>
        </p:nvSpPr>
        <p:spPr bwMode="auto">
          <a:xfrm>
            <a:off x="5254625" y="4041775"/>
            <a:ext cx="144463" cy="10795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58" name="Line 94"/>
          <p:cNvSpPr>
            <a:spLocks noChangeShapeType="1"/>
          </p:cNvSpPr>
          <p:nvPr/>
        </p:nvSpPr>
        <p:spPr bwMode="auto">
          <a:xfrm flipV="1">
            <a:off x="6264275" y="2673350"/>
            <a:ext cx="0" cy="1439863"/>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59" name="Line 95"/>
          <p:cNvSpPr>
            <a:spLocks noChangeShapeType="1"/>
          </p:cNvSpPr>
          <p:nvPr/>
        </p:nvSpPr>
        <p:spPr bwMode="auto">
          <a:xfrm>
            <a:off x="4392613" y="2673350"/>
            <a:ext cx="1871662" cy="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60" name="Line 96"/>
          <p:cNvSpPr>
            <a:spLocks noChangeShapeType="1"/>
          </p:cNvSpPr>
          <p:nvPr/>
        </p:nvSpPr>
        <p:spPr bwMode="auto">
          <a:xfrm flipV="1">
            <a:off x="6264275" y="4005263"/>
            <a:ext cx="144463" cy="10795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61" name="Line 97"/>
          <p:cNvSpPr>
            <a:spLocks noChangeShapeType="1"/>
          </p:cNvSpPr>
          <p:nvPr/>
        </p:nvSpPr>
        <p:spPr bwMode="auto">
          <a:xfrm>
            <a:off x="6408738" y="4005263"/>
            <a:ext cx="827087" cy="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62" name="Line 98"/>
          <p:cNvSpPr>
            <a:spLocks noChangeShapeType="1"/>
          </p:cNvSpPr>
          <p:nvPr/>
        </p:nvSpPr>
        <p:spPr bwMode="auto">
          <a:xfrm>
            <a:off x="7235825" y="4005263"/>
            <a:ext cx="144463" cy="107950"/>
          </a:xfrm>
          <a:prstGeom prst="line">
            <a:avLst/>
          </a:prstGeom>
          <a:noFill/>
          <a:ln w="28575">
            <a:solidFill>
              <a:srgbClr val="FF3300"/>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63" name="Line 99"/>
          <p:cNvSpPr>
            <a:spLocks noChangeShapeType="1"/>
          </p:cNvSpPr>
          <p:nvPr/>
        </p:nvSpPr>
        <p:spPr bwMode="auto">
          <a:xfrm>
            <a:off x="4787900" y="2241550"/>
            <a:ext cx="0" cy="827088"/>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64" name="Line 100"/>
          <p:cNvSpPr>
            <a:spLocks noChangeShapeType="1"/>
          </p:cNvSpPr>
          <p:nvPr/>
        </p:nvSpPr>
        <p:spPr bwMode="auto">
          <a:xfrm>
            <a:off x="5148263" y="2241550"/>
            <a:ext cx="0" cy="97155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65" name="Line 101"/>
          <p:cNvSpPr>
            <a:spLocks noChangeShapeType="1"/>
          </p:cNvSpPr>
          <p:nvPr/>
        </p:nvSpPr>
        <p:spPr bwMode="auto">
          <a:xfrm>
            <a:off x="2808288" y="4833938"/>
            <a:ext cx="0" cy="142875"/>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66" name="Line 102"/>
          <p:cNvSpPr>
            <a:spLocks noChangeShapeType="1"/>
          </p:cNvSpPr>
          <p:nvPr/>
        </p:nvSpPr>
        <p:spPr bwMode="auto">
          <a:xfrm>
            <a:off x="2808288" y="4976813"/>
            <a:ext cx="863600" cy="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67" name="Line 103"/>
          <p:cNvSpPr>
            <a:spLocks noChangeShapeType="1"/>
          </p:cNvSpPr>
          <p:nvPr/>
        </p:nvSpPr>
        <p:spPr bwMode="auto">
          <a:xfrm>
            <a:off x="2987675" y="4833938"/>
            <a:ext cx="0" cy="250825"/>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68" name="Line 104"/>
          <p:cNvSpPr>
            <a:spLocks noChangeShapeType="1"/>
          </p:cNvSpPr>
          <p:nvPr/>
        </p:nvSpPr>
        <p:spPr bwMode="auto">
          <a:xfrm>
            <a:off x="2987675" y="5084763"/>
            <a:ext cx="792163" cy="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69" name="Line 105"/>
          <p:cNvSpPr>
            <a:spLocks noChangeShapeType="1"/>
          </p:cNvSpPr>
          <p:nvPr/>
        </p:nvSpPr>
        <p:spPr bwMode="auto">
          <a:xfrm flipV="1">
            <a:off x="3671888" y="3068638"/>
            <a:ext cx="0" cy="1908175"/>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70" name="Line 106"/>
          <p:cNvSpPr>
            <a:spLocks noChangeShapeType="1"/>
          </p:cNvSpPr>
          <p:nvPr/>
        </p:nvSpPr>
        <p:spPr bwMode="auto">
          <a:xfrm flipV="1">
            <a:off x="3779838" y="3213100"/>
            <a:ext cx="0" cy="1871663"/>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71" name="Line 107"/>
          <p:cNvSpPr>
            <a:spLocks noChangeShapeType="1"/>
          </p:cNvSpPr>
          <p:nvPr/>
        </p:nvSpPr>
        <p:spPr bwMode="auto">
          <a:xfrm flipH="1">
            <a:off x="3671888" y="3068638"/>
            <a:ext cx="1116012" cy="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72" name="Line 108"/>
          <p:cNvSpPr>
            <a:spLocks noChangeShapeType="1"/>
          </p:cNvSpPr>
          <p:nvPr/>
        </p:nvSpPr>
        <p:spPr bwMode="auto">
          <a:xfrm>
            <a:off x="3779838" y="3213100"/>
            <a:ext cx="1368425" cy="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73" name="Line 109"/>
          <p:cNvSpPr>
            <a:spLocks noChangeShapeType="1"/>
          </p:cNvSpPr>
          <p:nvPr/>
        </p:nvSpPr>
        <p:spPr bwMode="auto">
          <a:xfrm>
            <a:off x="4716463" y="4833938"/>
            <a:ext cx="0" cy="142875"/>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74" name="Line 110"/>
          <p:cNvSpPr>
            <a:spLocks noChangeShapeType="1"/>
          </p:cNvSpPr>
          <p:nvPr/>
        </p:nvSpPr>
        <p:spPr bwMode="auto">
          <a:xfrm>
            <a:off x="4716463" y="4976813"/>
            <a:ext cx="827087" cy="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75" name="Line 111"/>
          <p:cNvSpPr>
            <a:spLocks noChangeShapeType="1"/>
          </p:cNvSpPr>
          <p:nvPr/>
        </p:nvSpPr>
        <p:spPr bwMode="auto">
          <a:xfrm>
            <a:off x="4895850" y="4833938"/>
            <a:ext cx="0" cy="250825"/>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76" name="Line 112"/>
          <p:cNvSpPr>
            <a:spLocks noChangeShapeType="1"/>
          </p:cNvSpPr>
          <p:nvPr/>
        </p:nvSpPr>
        <p:spPr bwMode="auto">
          <a:xfrm>
            <a:off x="4895850" y="5084763"/>
            <a:ext cx="828675" cy="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77" name="Line 113"/>
          <p:cNvSpPr>
            <a:spLocks noChangeShapeType="1"/>
          </p:cNvSpPr>
          <p:nvPr/>
        </p:nvSpPr>
        <p:spPr bwMode="auto">
          <a:xfrm>
            <a:off x="6732588" y="4799013"/>
            <a:ext cx="0" cy="142875"/>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78" name="Line 114"/>
          <p:cNvSpPr>
            <a:spLocks noChangeShapeType="1"/>
          </p:cNvSpPr>
          <p:nvPr/>
        </p:nvSpPr>
        <p:spPr bwMode="auto">
          <a:xfrm>
            <a:off x="6732588" y="4941888"/>
            <a:ext cx="792162" cy="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79" name="Line 115"/>
          <p:cNvSpPr>
            <a:spLocks noChangeShapeType="1"/>
          </p:cNvSpPr>
          <p:nvPr/>
        </p:nvSpPr>
        <p:spPr bwMode="auto">
          <a:xfrm>
            <a:off x="6911975" y="4799013"/>
            <a:ext cx="0" cy="250825"/>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80" name="Line 116"/>
          <p:cNvSpPr>
            <a:spLocks noChangeShapeType="1"/>
          </p:cNvSpPr>
          <p:nvPr/>
        </p:nvSpPr>
        <p:spPr bwMode="auto">
          <a:xfrm>
            <a:off x="6911975" y="5049838"/>
            <a:ext cx="755650" cy="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81" name="Line 117"/>
          <p:cNvSpPr>
            <a:spLocks noChangeShapeType="1"/>
          </p:cNvSpPr>
          <p:nvPr/>
        </p:nvSpPr>
        <p:spPr bwMode="auto">
          <a:xfrm>
            <a:off x="5543550" y="2241550"/>
            <a:ext cx="0" cy="2735263"/>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82" name="Line 118"/>
          <p:cNvSpPr>
            <a:spLocks noChangeShapeType="1"/>
          </p:cNvSpPr>
          <p:nvPr/>
        </p:nvSpPr>
        <p:spPr bwMode="auto">
          <a:xfrm>
            <a:off x="5903913" y="2241550"/>
            <a:ext cx="0" cy="97155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83" name="Line 119"/>
          <p:cNvSpPr>
            <a:spLocks noChangeShapeType="1"/>
          </p:cNvSpPr>
          <p:nvPr/>
        </p:nvSpPr>
        <p:spPr bwMode="auto">
          <a:xfrm>
            <a:off x="6335713" y="2241550"/>
            <a:ext cx="0" cy="611188"/>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84" name="Line 120"/>
          <p:cNvSpPr>
            <a:spLocks noChangeShapeType="1"/>
          </p:cNvSpPr>
          <p:nvPr/>
        </p:nvSpPr>
        <p:spPr bwMode="auto">
          <a:xfrm>
            <a:off x="6696075" y="2241550"/>
            <a:ext cx="0" cy="503238"/>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85" name="Line 121"/>
          <p:cNvSpPr>
            <a:spLocks noChangeShapeType="1"/>
          </p:cNvSpPr>
          <p:nvPr/>
        </p:nvSpPr>
        <p:spPr bwMode="auto">
          <a:xfrm>
            <a:off x="5724525" y="3213100"/>
            <a:ext cx="0" cy="1871663"/>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86" name="Line 122"/>
          <p:cNvSpPr>
            <a:spLocks noChangeShapeType="1"/>
          </p:cNvSpPr>
          <p:nvPr/>
        </p:nvSpPr>
        <p:spPr bwMode="auto">
          <a:xfrm>
            <a:off x="5724525" y="3213100"/>
            <a:ext cx="179388" cy="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87" name="Line 123"/>
          <p:cNvSpPr>
            <a:spLocks noChangeShapeType="1"/>
          </p:cNvSpPr>
          <p:nvPr/>
        </p:nvSpPr>
        <p:spPr bwMode="auto">
          <a:xfrm flipV="1">
            <a:off x="7524750" y="2852738"/>
            <a:ext cx="0" cy="208915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88" name="Line 124"/>
          <p:cNvSpPr>
            <a:spLocks noChangeShapeType="1"/>
          </p:cNvSpPr>
          <p:nvPr/>
        </p:nvSpPr>
        <p:spPr bwMode="auto">
          <a:xfrm>
            <a:off x="6335713" y="2852738"/>
            <a:ext cx="1189037" cy="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89" name="Line 125"/>
          <p:cNvSpPr>
            <a:spLocks noChangeShapeType="1"/>
          </p:cNvSpPr>
          <p:nvPr/>
        </p:nvSpPr>
        <p:spPr bwMode="auto">
          <a:xfrm flipV="1">
            <a:off x="7667625" y="2744788"/>
            <a:ext cx="0" cy="230505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90" name="Line 126"/>
          <p:cNvSpPr>
            <a:spLocks noChangeShapeType="1"/>
          </p:cNvSpPr>
          <p:nvPr/>
        </p:nvSpPr>
        <p:spPr bwMode="auto">
          <a:xfrm>
            <a:off x="6696075" y="2744788"/>
            <a:ext cx="971550" cy="0"/>
          </a:xfrm>
          <a:prstGeom prst="line">
            <a:avLst/>
          </a:prstGeom>
          <a:noFill/>
          <a:ln w="28575">
            <a:solidFill>
              <a:srgbClr val="D60093"/>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51391" name="AutoShape 127"/>
          <p:cNvSpPr>
            <a:spLocks/>
          </p:cNvSpPr>
          <p:nvPr/>
        </p:nvSpPr>
        <p:spPr bwMode="auto">
          <a:xfrm rot="16200000">
            <a:off x="7243763" y="2044698"/>
            <a:ext cx="130175" cy="504825"/>
          </a:xfrm>
          <a:prstGeom prst="leftBrace">
            <a:avLst>
              <a:gd name="adj1" fmla="val 14641"/>
              <a:gd name="adj2" fmla="val 50000"/>
            </a:avLst>
          </a:prstGeom>
          <a:noFill/>
          <a:ln w="22225">
            <a:solidFill>
              <a:srgbClr val="3366FF"/>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Lst>
        </p:spPr>
        <p:txBody>
          <a:bodyPr wrap="none" anchor="ctr"/>
          <a:lstStyle/>
          <a:p>
            <a:endParaRPr lang="de-DE"/>
          </a:p>
        </p:txBody>
      </p:sp>
      <p:sp>
        <p:nvSpPr>
          <p:cNvPr id="651393" name="Text Box 129"/>
          <p:cNvSpPr txBox="1">
            <a:spLocks noChangeArrowheads="1"/>
          </p:cNvSpPr>
          <p:nvPr/>
        </p:nvSpPr>
        <p:spPr bwMode="auto">
          <a:xfrm>
            <a:off x="6767513" y="2375456"/>
            <a:ext cx="1044575" cy="369332"/>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lgn="ctr">
              <a:spcBef>
                <a:spcPts val="300"/>
              </a:spcBef>
            </a:pPr>
            <a:r>
              <a:rPr lang="de-DE" sz="1200" dirty="0" smtClean="0"/>
              <a:t>Sammel-Betriebssignal</a:t>
            </a:r>
            <a:endParaRPr lang="de-DE" sz="1200" dirty="0"/>
          </a:p>
        </p:txBody>
      </p:sp>
      <p:sp>
        <p:nvSpPr>
          <p:cNvPr id="651394" name="Text Box 130"/>
          <p:cNvSpPr txBox="1">
            <a:spLocks noChangeArrowheads="1"/>
          </p:cNvSpPr>
          <p:nvPr/>
        </p:nvSpPr>
        <p:spPr bwMode="auto">
          <a:xfrm>
            <a:off x="7812088" y="2375456"/>
            <a:ext cx="1044575" cy="369332"/>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lgn="ctr">
              <a:spcBef>
                <a:spcPct val="50000"/>
              </a:spcBef>
            </a:pPr>
            <a:r>
              <a:rPr lang="de-DE" sz="1200" dirty="0" smtClean="0"/>
              <a:t>Sammel-Störmeldung</a:t>
            </a:r>
            <a:endParaRPr lang="de-DE" sz="1200" dirty="0"/>
          </a:p>
        </p:txBody>
      </p:sp>
      <p:sp>
        <p:nvSpPr>
          <p:cNvPr id="85" name="Titel 84"/>
          <p:cNvSpPr>
            <a:spLocks noGrp="1"/>
          </p:cNvSpPr>
          <p:nvPr>
            <p:ph type="title"/>
          </p:nvPr>
        </p:nvSpPr>
        <p:spPr/>
        <p:txBody>
          <a:bodyPr/>
          <a:lstStyle/>
          <a:p>
            <a:pPr marL="360000" indent="-360000"/>
            <a:r>
              <a:rPr lang="de-DE" dirty="0" smtClean="0"/>
              <a:t>2.	</a:t>
            </a:r>
            <a:r>
              <a:rPr lang="de-DE" altLang="ja-JP" dirty="0" smtClean="0"/>
              <a:t>Kontakte in externen Geräten</a:t>
            </a:r>
            <a:br>
              <a:rPr lang="de-DE" altLang="ja-JP" dirty="0" smtClean="0"/>
            </a:br>
            <a:r>
              <a:rPr lang="de-DE" dirty="0" smtClean="0">
                <a:solidFill>
                  <a:srgbClr val="FF0000"/>
                </a:solidFill>
              </a:rPr>
              <a:t>PAW-PACR3</a:t>
            </a:r>
            <a:r>
              <a:rPr lang="de-DE" dirty="0" smtClean="0"/>
              <a:t> – Grundlegende Verdrahtung</a:t>
            </a:r>
            <a:endParaRPr lang="de-DE" dirty="0"/>
          </a:p>
        </p:txBody>
      </p:sp>
      <p:sp>
        <p:nvSpPr>
          <p:cNvPr id="87" name="AutoShape 127"/>
          <p:cNvSpPr>
            <a:spLocks/>
          </p:cNvSpPr>
          <p:nvPr/>
        </p:nvSpPr>
        <p:spPr bwMode="auto">
          <a:xfrm rot="16200000">
            <a:off x="7999413" y="2044698"/>
            <a:ext cx="130175" cy="504825"/>
          </a:xfrm>
          <a:prstGeom prst="leftBrace">
            <a:avLst>
              <a:gd name="adj1" fmla="val 14641"/>
              <a:gd name="adj2" fmla="val 50000"/>
            </a:avLst>
          </a:prstGeom>
          <a:noFill/>
          <a:ln w="22225">
            <a:solidFill>
              <a:srgbClr val="3366FF"/>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Lst>
        </p:spPr>
        <p:txBody>
          <a:bodyPr wrap="none" anchor="ctr"/>
          <a:lstStyle/>
          <a:p>
            <a:endParaRPr lang="de-DE"/>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2039184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92" name="Picture 4"/>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720210" y="1105320"/>
            <a:ext cx="7236258" cy="5235606"/>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chemeClr val="bg2">
                      <a:alpha val="50000"/>
                    </a:schemeClr>
                  </a:outerShdw>
                </a:effectLst>
              </a14:hiddenEffects>
            </a:ext>
          </a:extLst>
        </p:spPr>
      </p:pic>
      <p:sp>
        <p:nvSpPr>
          <p:cNvPr id="4" name="Titel 3"/>
          <p:cNvSpPr>
            <a:spLocks noGrp="1"/>
          </p:cNvSpPr>
          <p:nvPr>
            <p:ph type="title"/>
          </p:nvPr>
        </p:nvSpPr>
        <p:spPr/>
        <p:txBody>
          <a:bodyPr/>
          <a:lstStyle/>
          <a:p>
            <a:pPr marL="360000" indent="-360000"/>
            <a:r>
              <a:rPr lang="de-DE" dirty="0" smtClean="0"/>
              <a:t>2.	Kontakte in externen Geräten</a:t>
            </a:r>
            <a:br>
              <a:rPr lang="de-DE" dirty="0" smtClean="0"/>
            </a:br>
            <a:r>
              <a:rPr lang="de-DE" dirty="0" smtClean="0">
                <a:solidFill>
                  <a:srgbClr val="FF0000"/>
                </a:solidFill>
              </a:rPr>
              <a:t>PAW-PACR3</a:t>
            </a:r>
            <a:r>
              <a:rPr lang="de-DE" dirty="0" smtClean="0"/>
              <a:t> – Grundlegende Verdrahtung</a:t>
            </a:r>
            <a:endParaRPr lang="de-DE"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3261725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60" name="Text Box 4"/>
          <p:cNvSpPr txBox="1">
            <a:spLocks noChangeArrowheads="1"/>
          </p:cNvSpPr>
          <p:nvPr/>
        </p:nvSpPr>
        <p:spPr bwMode="auto">
          <a:xfrm rot="5400000">
            <a:off x="2245606" y="287445"/>
            <a:ext cx="4642063" cy="768350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a:noAutofit/>
          </a:bodyPr>
          <a:lstStyle/>
          <a:p>
            <a:pPr eaLnBrk="1" hangingPunct="1">
              <a:spcBef>
                <a:spcPts val="0"/>
              </a:spcBef>
              <a:spcAft>
                <a:spcPts val="1800"/>
              </a:spcAft>
            </a:pPr>
            <a:r>
              <a:rPr lang="de-DE" sz="1050" kern="0" dirty="0"/>
              <a:t>Allgemeiner Störmeldesignal-Ausgang, Gemeinsamer (COM)</a:t>
            </a:r>
          </a:p>
          <a:p>
            <a:pPr eaLnBrk="1" hangingPunct="1">
              <a:spcBef>
                <a:spcPts val="0"/>
              </a:spcBef>
              <a:spcAft>
                <a:spcPts val="1800"/>
              </a:spcAft>
            </a:pPr>
            <a:r>
              <a:rPr lang="de-DE" sz="1050" kern="0" dirty="0"/>
              <a:t>Allgemeiner Störmeldesignal-Ausgang (NO-Kontakt)</a:t>
            </a:r>
          </a:p>
          <a:p>
            <a:pPr eaLnBrk="1" hangingPunct="1">
              <a:spcBef>
                <a:spcPts val="0"/>
              </a:spcBef>
              <a:spcAft>
                <a:spcPts val="1800"/>
              </a:spcAft>
            </a:pPr>
            <a:r>
              <a:rPr lang="de-DE" sz="1050" kern="0" dirty="0"/>
              <a:t>Betriebssignal-Ausgang (NO-Kontakt)</a:t>
            </a:r>
          </a:p>
          <a:p>
            <a:pPr eaLnBrk="1" hangingPunct="1">
              <a:spcBef>
                <a:spcPts val="0"/>
              </a:spcBef>
              <a:spcAft>
                <a:spcPts val="1800"/>
              </a:spcAft>
            </a:pPr>
            <a:r>
              <a:rPr lang="de-DE" sz="1050" kern="0" dirty="0"/>
              <a:t>Betriebssignal-Ausgang, Gemeinsamer (COM)</a:t>
            </a:r>
          </a:p>
          <a:p>
            <a:pPr eaLnBrk="1" hangingPunct="1">
              <a:spcBef>
                <a:spcPts val="0"/>
              </a:spcBef>
              <a:spcAft>
                <a:spcPts val="1800"/>
              </a:spcAft>
            </a:pPr>
            <a:r>
              <a:rPr lang="de-DE" sz="1050" kern="0" dirty="0" smtClean="0"/>
              <a:t>Ein/Aus Gerät 3 zum PAW-T10-Kontakt 1</a:t>
            </a:r>
            <a:endParaRPr lang="de-DE" sz="1050" kern="0" dirty="0">
              <a:cs typeface="Arial" pitchFamily="34" charset="0"/>
            </a:endParaRPr>
          </a:p>
          <a:p>
            <a:pPr eaLnBrk="1" hangingPunct="1">
              <a:spcBef>
                <a:spcPts val="0"/>
              </a:spcBef>
              <a:spcAft>
                <a:spcPts val="1800"/>
              </a:spcAft>
            </a:pPr>
            <a:r>
              <a:rPr lang="de-DE" sz="1050" kern="0" dirty="0" smtClean="0"/>
              <a:t>Ein/Aus Gerät 3 zum PAW-T10-Kontakt 2</a:t>
            </a:r>
            <a:endParaRPr lang="de-DE" sz="1050" kern="0" dirty="0">
              <a:cs typeface="Arial" pitchFamily="34" charset="0"/>
            </a:endParaRPr>
          </a:p>
          <a:p>
            <a:pPr eaLnBrk="1" hangingPunct="1">
              <a:spcBef>
                <a:spcPts val="0"/>
              </a:spcBef>
              <a:spcAft>
                <a:spcPts val="1800"/>
              </a:spcAft>
            </a:pPr>
            <a:r>
              <a:rPr lang="de-DE" sz="1050" kern="0" dirty="0"/>
              <a:t>Ein/Aus Gerät 2 zum PAW-T10-Kontakt 1</a:t>
            </a:r>
          </a:p>
          <a:p>
            <a:pPr eaLnBrk="1" hangingPunct="1">
              <a:spcBef>
                <a:spcPts val="0"/>
              </a:spcBef>
              <a:spcAft>
                <a:spcPts val="1800"/>
              </a:spcAft>
            </a:pPr>
            <a:r>
              <a:rPr lang="de-DE" sz="1050" kern="0" dirty="0" smtClean="0"/>
              <a:t>Ein/Aus Gerät 2 zum PAW-T10-Kontakt 2</a:t>
            </a:r>
          </a:p>
          <a:p>
            <a:pPr eaLnBrk="1" hangingPunct="1">
              <a:spcBef>
                <a:spcPts val="0"/>
              </a:spcBef>
              <a:spcAft>
                <a:spcPts val="1800"/>
              </a:spcAft>
            </a:pPr>
            <a:r>
              <a:rPr lang="de-DE" sz="1050" kern="0" dirty="0" smtClean="0"/>
              <a:t>Ein/Aus Gerät 1 zum PAW-T10-Kontakt 1</a:t>
            </a:r>
          </a:p>
          <a:p>
            <a:pPr eaLnBrk="1" hangingPunct="1">
              <a:spcBef>
                <a:spcPts val="0"/>
              </a:spcBef>
              <a:spcAft>
                <a:spcPts val="1800"/>
              </a:spcAft>
            </a:pPr>
            <a:r>
              <a:rPr lang="de-DE" sz="1050" kern="0" dirty="0" smtClean="0"/>
              <a:t>Ein/Aus Gerät 1 zum PAW-T10-Kontakt 2</a:t>
            </a:r>
          </a:p>
          <a:p>
            <a:pPr eaLnBrk="1" hangingPunct="1">
              <a:spcBef>
                <a:spcPts val="0"/>
              </a:spcBef>
              <a:spcAft>
                <a:spcPts val="1800"/>
              </a:spcAft>
            </a:pPr>
            <a:r>
              <a:rPr lang="de-DE" sz="1050" kern="0" dirty="0" smtClean="0"/>
              <a:t>Gemeinsamer (COM) für Betriebsstatus Gerät 3 zum PAW-T10-Kontakt 7</a:t>
            </a:r>
            <a:endParaRPr lang="de-DE" sz="1050" kern="0" dirty="0">
              <a:cs typeface="Arial" pitchFamily="34" charset="0"/>
            </a:endParaRPr>
          </a:p>
          <a:p>
            <a:pPr eaLnBrk="1" hangingPunct="1">
              <a:spcBef>
                <a:spcPts val="0"/>
              </a:spcBef>
              <a:spcAft>
                <a:spcPts val="1800"/>
              </a:spcAft>
            </a:pPr>
            <a:r>
              <a:rPr lang="de-DE" sz="1050" kern="0" dirty="0"/>
              <a:t>Gemeinsamer (COM) für Betriebsstatus Gerät 2 zum PAW-T10-Kontakt 7</a:t>
            </a:r>
          </a:p>
          <a:p>
            <a:pPr eaLnBrk="1" hangingPunct="1">
              <a:spcBef>
                <a:spcPts val="0"/>
              </a:spcBef>
              <a:spcAft>
                <a:spcPts val="1800"/>
              </a:spcAft>
            </a:pPr>
            <a:r>
              <a:rPr lang="de-DE" sz="1050" kern="0" dirty="0" smtClean="0"/>
              <a:t>Gemeinsamer (COM) für Betriebsstatus Gerät 1 zum PAW-T10-Kontakt 7</a:t>
            </a:r>
          </a:p>
          <a:p>
            <a:pPr eaLnBrk="1" hangingPunct="1">
              <a:spcBef>
                <a:spcPts val="0"/>
              </a:spcBef>
              <a:spcAft>
                <a:spcPts val="1800"/>
              </a:spcAft>
            </a:pPr>
            <a:r>
              <a:rPr lang="de-DE" sz="1050" kern="0" dirty="0" smtClean="0"/>
              <a:t>Störmeldesignal Gerät 3 zum PAW-T10-Kontakt 9</a:t>
            </a:r>
          </a:p>
          <a:p>
            <a:pPr eaLnBrk="1" hangingPunct="1">
              <a:spcBef>
                <a:spcPts val="0"/>
              </a:spcBef>
              <a:spcAft>
                <a:spcPts val="1800"/>
              </a:spcAft>
            </a:pPr>
            <a:r>
              <a:rPr lang="de-DE" sz="1050" kern="0" dirty="0" smtClean="0"/>
              <a:t>Betriebssignal Gerät 3 zum PAW-T10-Kontakt 6</a:t>
            </a:r>
          </a:p>
          <a:p>
            <a:pPr eaLnBrk="1" hangingPunct="1">
              <a:spcBef>
                <a:spcPts val="0"/>
              </a:spcBef>
              <a:spcAft>
                <a:spcPts val="1800"/>
              </a:spcAft>
            </a:pPr>
            <a:r>
              <a:rPr lang="de-DE" sz="1050" kern="0" dirty="0" smtClean="0"/>
              <a:t>Störmeldesignal Gerät 2 zum PAW-T10-Kontakt 9</a:t>
            </a:r>
          </a:p>
          <a:p>
            <a:pPr eaLnBrk="1" hangingPunct="1">
              <a:spcBef>
                <a:spcPts val="0"/>
              </a:spcBef>
              <a:spcAft>
                <a:spcPts val="1800"/>
              </a:spcAft>
            </a:pPr>
            <a:r>
              <a:rPr lang="de-DE" sz="1050" kern="0" dirty="0" smtClean="0"/>
              <a:t>Betriebssignal Gerät 2 zum PAW-T10-Kontakt 6</a:t>
            </a:r>
          </a:p>
          <a:p>
            <a:pPr eaLnBrk="1" hangingPunct="1">
              <a:spcBef>
                <a:spcPts val="0"/>
              </a:spcBef>
              <a:spcAft>
                <a:spcPts val="1800"/>
              </a:spcAft>
            </a:pPr>
            <a:r>
              <a:rPr lang="de-DE" sz="1050" kern="0" dirty="0" smtClean="0"/>
              <a:t>Störmeldesignal Gerät 1 zum PAW-T10-Kontakt 9</a:t>
            </a:r>
          </a:p>
          <a:p>
            <a:pPr eaLnBrk="1" hangingPunct="1">
              <a:spcBef>
                <a:spcPts val="0"/>
              </a:spcBef>
              <a:spcAft>
                <a:spcPts val="1800"/>
              </a:spcAft>
            </a:pPr>
            <a:r>
              <a:rPr lang="de-DE" sz="1050" kern="0" dirty="0" smtClean="0"/>
              <a:t>Betriebssignal Gerät 1 zum PAW-T10-Kontakt 6</a:t>
            </a:r>
          </a:p>
          <a:p>
            <a:pPr eaLnBrk="1" hangingPunct="1">
              <a:spcBef>
                <a:spcPts val="0"/>
              </a:spcBef>
              <a:spcAft>
                <a:spcPts val="1800"/>
              </a:spcAft>
            </a:pPr>
            <a:r>
              <a:rPr lang="de-DE" sz="1050" kern="0" dirty="0" smtClean="0"/>
              <a:t>Erdungsklemme (PE)</a:t>
            </a:r>
            <a:endParaRPr lang="de-DE" sz="1050" kern="0" dirty="0">
              <a:cs typeface="Arial" pitchFamily="34" charset="0"/>
            </a:endParaRPr>
          </a:p>
        </p:txBody>
      </p:sp>
      <p:graphicFrame>
        <p:nvGraphicFramePr>
          <p:cNvPr id="659461" name="Group 5"/>
          <p:cNvGraphicFramePr>
            <a:graphicFrameLocks noGrp="1"/>
          </p:cNvGraphicFramePr>
          <p:nvPr/>
        </p:nvGraphicFramePr>
        <p:xfrm>
          <a:off x="719138" y="1374775"/>
          <a:ext cx="7705725" cy="433388"/>
        </p:xfrm>
        <a:graphic>
          <a:graphicData uri="http://schemas.openxmlformats.org/drawingml/2006/table">
            <a:tbl>
              <a:tblPr/>
              <a:tblGrid>
                <a:gridCol w="385762"/>
                <a:gridCol w="384175"/>
                <a:gridCol w="385763"/>
                <a:gridCol w="385762"/>
                <a:gridCol w="385763"/>
                <a:gridCol w="384175"/>
                <a:gridCol w="385762"/>
                <a:gridCol w="385763"/>
                <a:gridCol w="384175"/>
                <a:gridCol w="385762"/>
                <a:gridCol w="385763"/>
                <a:gridCol w="384175"/>
                <a:gridCol w="385762"/>
                <a:gridCol w="385763"/>
                <a:gridCol w="385762"/>
                <a:gridCol w="384175"/>
                <a:gridCol w="385763"/>
                <a:gridCol w="385762"/>
                <a:gridCol w="384175"/>
                <a:gridCol w="385763"/>
              </a:tblGrid>
              <a:tr h="4333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2</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3</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4</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5</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6</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smtClean="0">
                          <a:ln>
                            <a:noFill/>
                          </a:ln>
                          <a:solidFill>
                            <a:srgbClr val="000066"/>
                          </a:solidFill>
                          <a:effectLst/>
                          <a:latin typeface="Arial" pitchFamily="34" charset="0"/>
                        </a:rPr>
                        <a:t>7</a:t>
                      </a:r>
                      <a:endParaRPr kumimoji="0" lang="de-DE" sz="2000" b="0" i="0" u="none" strike="noStrike" cap="none" normalizeH="0" baseline="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8</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9</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smtClean="0">
                          <a:ln>
                            <a:noFill/>
                          </a:ln>
                          <a:solidFill>
                            <a:srgbClr val="000066"/>
                          </a:solidFill>
                          <a:effectLst/>
                          <a:latin typeface="Arial" pitchFamily="34" charset="0"/>
                        </a:rPr>
                        <a:t>10</a:t>
                      </a:r>
                      <a:endParaRPr kumimoji="0" lang="de-DE" sz="2000" b="0" i="0" u="none" strike="noStrike" cap="none" normalizeH="0" baseline="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11</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12</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13</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14</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15</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16</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17</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18</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19</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000066"/>
                          </a:solidFill>
                          <a:effectLst/>
                          <a:latin typeface="Arial" pitchFamily="34" charset="0"/>
                        </a:rPr>
                        <a:t>20</a:t>
                      </a:r>
                      <a:endParaRPr kumimoji="0" lang="de-DE" sz="2000" b="0" i="0" u="none" strike="noStrike" cap="none" normalizeH="0" baseline="0" dirty="0" smtClean="0">
                        <a:ln>
                          <a:noFill/>
                        </a:ln>
                        <a:solidFill>
                          <a:srgbClr val="000066"/>
                        </a:solidFill>
                        <a:effectLst/>
                        <a:latin typeface="Arial" pitchFamily="34" charset="0"/>
                        <a:ea typeface="Arial Unicode MS" pitchFamily="34" charset="-128"/>
                        <a:cs typeface="ヒラギノ角ゴ Pro W3" pitchFamily="28" charset="-128"/>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itel 5"/>
          <p:cNvSpPr>
            <a:spLocks noGrp="1"/>
          </p:cNvSpPr>
          <p:nvPr>
            <p:ph type="title"/>
          </p:nvPr>
        </p:nvSpPr>
        <p:spPr/>
        <p:txBody>
          <a:bodyPr/>
          <a:lstStyle/>
          <a:p>
            <a:pPr marL="360000" indent="-360000"/>
            <a:r>
              <a:rPr lang="de-DE" dirty="0" smtClean="0"/>
              <a:t>2.	Kontakte in externen Geräten</a:t>
            </a:r>
            <a:br>
              <a:rPr lang="de-DE" dirty="0" smtClean="0"/>
            </a:br>
            <a:r>
              <a:rPr lang="de-DE" dirty="0" smtClean="0">
                <a:solidFill>
                  <a:srgbClr val="FF0000"/>
                </a:solidFill>
              </a:rPr>
              <a:t>PAW-PACR3</a:t>
            </a:r>
            <a:r>
              <a:rPr lang="de-DE" dirty="0" smtClean="0"/>
              <a:t> – Grundlegende Verdrahtung</a:t>
            </a:r>
            <a:endParaRPr lang="de-DE"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6186416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4" name="Text Box 4"/>
          <p:cNvSpPr txBox="1">
            <a:spLocks noChangeArrowheads="1"/>
          </p:cNvSpPr>
          <p:nvPr/>
        </p:nvSpPr>
        <p:spPr bwMode="auto">
          <a:xfrm>
            <a:off x="303213" y="1275918"/>
            <a:ext cx="8560701" cy="5062924"/>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lvl1pPr marL="342900" indent="-342900">
              <a:spcBef>
                <a:spcPct val="20000"/>
              </a:spcBef>
              <a:buClr>
                <a:srgbClr val="CC0000"/>
              </a:buClr>
              <a:defRPr sz="3600">
                <a:solidFill>
                  <a:schemeClr val="tx1"/>
                </a:solidFill>
                <a:latin typeface="Arial" pitchFamily="34" charset="0"/>
                <a:ea typeface="MS PGothic" pitchFamily="34" charset="-128"/>
              </a:defRPr>
            </a:lvl1pPr>
            <a:lvl2pPr marL="800100" indent="-277813">
              <a:spcBef>
                <a:spcPct val="20000"/>
              </a:spcBef>
              <a:buClr>
                <a:srgbClr val="CC0000"/>
              </a:buClr>
              <a:defRPr sz="3600">
                <a:solidFill>
                  <a:schemeClr val="tx1"/>
                </a:solidFill>
                <a:latin typeface="Arial" pitchFamily="34" charset="0"/>
                <a:ea typeface="MS PGothic" pitchFamily="34" charset="-128"/>
              </a:defRPr>
            </a:lvl2pPr>
            <a:lvl3pPr marL="1322388" indent="-342900">
              <a:spcBef>
                <a:spcPct val="20000"/>
              </a:spcBef>
              <a:buClr>
                <a:srgbClr val="CC0000"/>
              </a:buClr>
              <a:defRPr sz="3600">
                <a:solidFill>
                  <a:schemeClr val="tx1"/>
                </a:solidFill>
                <a:latin typeface="Arial" pitchFamily="34" charset="0"/>
                <a:ea typeface="MS PGothic" pitchFamily="34" charset="-128"/>
              </a:defRPr>
            </a:lvl3pPr>
            <a:lvl4pPr marL="1844675" indent="-342900">
              <a:spcBef>
                <a:spcPct val="20000"/>
              </a:spcBef>
              <a:buClr>
                <a:srgbClr val="CC0000"/>
              </a:buClr>
              <a:defRPr sz="3600">
                <a:solidFill>
                  <a:schemeClr val="tx1"/>
                </a:solidFill>
                <a:latin typeface="Arial" pitchFamily="34" charset="0"/>
                <a:ea typeface="MS PGothic" pitchFamily="34" charset="-128"/>
              </a:defRPr>
            </a:lvl4pPr>
            <a:lvl5pPr marL="2366963" indent="-342900">
              <a:spcBef>
                <a:spcPct val="20000"/>
              </a:spcBef>
              <a:buClr>
                <a:srgbClr val="CC0000"/>
              </a:buClr>
              <a:defRPr sz="3600">
                <a:solidFill>
                  <a:schemeClr val="tx1"/>
                </a:solidFill>
                <a:latin typeface="Arial" pitchFamily="34" charset="0"/>
                <a:ea typeface="MS PGothic" pitchFamily="34" charset="-128"/>
              </a:defRPr>
            </a:lvl5pPr>
            <a:lvl6pPr marL="2824163" indent="-3429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6pPr>
            <a:lvl7pPr marL="3281363" indent="-3429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7pPr>
            <a:lvl8pPr marL="3738563" indent="-3429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8pPr>
            <a:lvl9pPr marL="4195763" indent="-342900" eaLnBrk="0" fontAlgn="base" hangingPunct="0">
              <a:spcBef>
                <a:spcPct val="20000"/>
              </a:spcBef>
              <a:spcAft>
                <a:spcPct val="0"/>
              </a:spcAft>
              <a:buClr>
                <a:srgbClr val="CC0000"/>
              </a:buClr>
              <a:defRPr sz="3600">
                <a:solidFill>
                  <a:schemeClr val="tx1"/>
                </a:solidFill>
                <a:latin typeface="Arial" pitchFamily="34" charset="0"/>
                <a:ea typeface="MS PGothic" pitchFamily="34" charset="-128"/>
              </a:defRPr>
            </a:lvl9pPr>
          </a:lstStyle>
          <a:p>
            <a:pPr marL="285750" lvl="1" indent="-285750" eaLnBrk="1" hangingPunct="1">
              <a:spcBef>
                <a:spcPts val="600"/>
              </a:spcBef>
              <a:buClr>
                <a:srgbClr val="FF0000"/>
              </a:buClr>
              <a:buFont typeface="Wingdings" pitchFamily="2" charset="2"/>
              <a:buChar char="q"/>
            </a:pPr>
            <a:r>
              <a:rPr lang="de-DE" sz="1600" dirty="0"/>
              <a:t>PAW-PACR3 kann an Spannungsquellen mit 100 bis 240 V AC angeschlossen werden. </a:t>
            </a:r>
          </a:p>
          <a:p>
            <a:pPr marL="285750" lvl="1" indent="-285750" eaLnBrk="1" hangingPunct="1">
              <a:spcBef>
                <a:spcPts val="600"/>
              </a:spcBef>
              <a:buClr>
                <a:srgbClr val="FF0000"/>
              </a:buClr>
              <a:buFont typeface="Wingdings" pitchFamily="2" charset="2"/>
              <a:buChar char="q"/>
            </a:pPr>
            <a:r>
              <a:rPr lang="de-DE" sz="1600" dirty="0"/>
              <a:t>Für den Anschluss von </a:t>
            </a:r>
            <a:r>
              <a:rPr lang="de-DE" sz="1600" b="1" dirty="0">
                <a:solidFill>
                  <a:srgbClr val="FF0000"/>
                </a:solidFill>
              </a:rPr>
              <a:t>PAW-T10</a:t>
            </a:r>
            <a:r>
              <a:rPr lang="de-DE" sz="1600" dirty="0"/>
              <a:t> sind jeweils 3 Kabel mit 5 x 0,5 mm² Mindestquerschnitt erforderlich.</a:t>
            </a:r>
            <a:r>
              <a:rPr sz="1600" dirty="0" smtClean="0"/>
              <a:t> </a:t>
            </a:r>
          </a:p>
          <a:p>
            <a:pPr marL="285750" lvl="1" indent="-285750" eaLnBrk="1" hangingPunct="1">
              <a:spcBef>
                <a:spcPts val="600"/>
              </a:spcBef>
              <a:buClr>
                <a:srgbClr val="FF0000"/>
              </a:buClr>
              <a:buFont typeface="Wingdings" pitchFamily="2" charset="2"/>
              <a:buChar char="q"/>
            </a:pPr>
            <a:r>
              <a:rPr lang="de-DE" sz="1600" dirty="0"/>
              <a:t>Die Anschlusskabel sollten vorzugsweise durch die Öffnungen auf der Unterseite geführt werden. Die Öffnungen an der rechten und oberen Seite sind jedoch ebenfalls möglich. Dabei die mitgelieferten M20-Kabelverschraubungen verwenden. Die Kabel können auch von der Rückseite ins Interface geführt werden. Die weitere Kabelführung im Gehäuse unter der Montageplatte hindurch wird dadurch jedoch erschwert.</a:t>
            </a:r>
          </a:p>
          <a:p>
            <a:pPr marL="285750" lvl="1" indent="-285750" eaLnBrk="1" hangingPunct="1">
              <a:spcBef>
                <a:spcPts val="600"/>
              </a:spcBef>
              <a:buClr>
                <a:srgbClr val="FF0000"/>
              </a:buClr>
              <a:buFont typeface="Wingdings" pitchFamily="2" charset="2"/>
              <a:buChar char="q"/>
            </a:pPr>
            <a:r>
              <a:rPr lang="de-DE" sz="1600" dirty="0"/>
              <a:t>Die Kommunikationsleitungen sollten </a:t>
            </a:r>
            <a:r>
              <a:rPr lang="de-DE" sz="1600" b="1" dirty="0">
                <a:solidFill>
                  <a:srgbClr val="FF0000"/>
                </a:solidFill>
              </a:rPr>
              <a:t>max. 10 m</a:t>
            </a:r>
            <a:r>
              <a:rPr lang="de-DE" sz="1600" dirty="0"/>
              <a:t> lang sein. Bei größeren Entfernungen muss ein größerer Kabelquerschnitt gewählt werden.</a:t>
            </a:r>
          </a:p>
          <a:p>
            <a:pPr marL="285750" lvl="1" indent="-285750" eaLnBrk="1" hangingPunct="1">
              <a:spcBef>
                <a:spcPts val="600"/>
              </a:spcBef>
              <a:buClr>
                <a:srgbClr val="FF0000"/>
              </a:buClr>
              <a:buFont typeface="Wingdings" pitchFamily="2" charset="2"/>
              <a:buChar char="q"/>
            </a:pPr>
            <a:r>
              <a:rPr lang="de-DE" sz="1600" dirty="0" smtClean="0"/>
              <a:t>Kommunikationsleitungen müssen getrennt von jeglichen Netzanschlusskabeln und durch eine andere Kabeldurchführung verlegt werden (min. 30 cm Abstand).</a:t>
            </a:r>
          </a:p>
          <a:p>
            <a:pPr marL="285750" lvl="1" indent="-285750" eaLnBrk="1" hangingPunct="1">
              <a:spcBef>
                <a:spcPts val="600"/>
              </a:spcBef>
              <a:buClr>
                <a:srgbClr val="FF0000"/>
              </a:buClr>
              <a:buFont typeface="Wingdings" pitchFamily="2" charset="2"/>
              <a:buChar char="q"/>
            </a:pPr>
            <a:r>
              <a:rPr lang="de-DE" sz="1600" dirty="0" smtClean="0"/>
              <a:t>Bei jeder </a:t>
            </a:r>
            <a:r>
              <a:rPr lang="de-DE" sz="1600" dirty="0">
                <a:solidFill>
                  <a:srgbClr val="FF0000"/>
                </a:solidFill>
              </a:rPr>
              <a:t>PAW-T10</a:t>
            </a:r>
            <a:r>
              <a:rPr lang="de-DE" sz="1600" dirty="0" smtClean="0"/>
              <a:t>-Zusatzplatine müssen die Kontakte </a:t>
            </a:r>
            <a:r>
              <a:rPr lang="de-DE" sz="1600" dirty="0">
                <a:solidFill>
                  <a:srgbClr val="FF0000"/>
                </a:solidFill>
              </a:rPr>
              <a:t>7</a:t>
            </a:r>
            <a:r>
              <a:rPr lang="de-DE" sz="1600" dirty="0" smtClean="0"/>
              <a:t> und </a:t>
            </a:r>
            <a:r>
              <a:rPr lang="de-DE" sz="1600" dirty="0">
                <a:solidFill>
                  <a:srgbClr val="FF0000"/>
                </a:solidFill>
              </a:rPr>
              <a:t>10</a:t>
            </a:r>
            <a:r>
              <a:rPr lang="de-DE" sz="1600" dirty="0" smtClean="0"/>
              <a:t> mit einem Kabel (1 x 0,5 mm²) gebrückt werden.</a:t>
            </a:r>
          </a:p>
          <a:p>
            <a:pPr marL="285750" lvl="1" indent="-285750" eaLnBrk="1" hangingPunct="1">
              <a:spcBef>
                <a:spcPts val="600"/>
              </a:spcBef>
              <a:buClr>
                <a:srgbClr val="FF0000"/>
              </a:buClr>
              <a:buFont typeface="Wingdings" pitchFamily="2" charset="2"/>
              <a:buChar char="q"/>
            </a:pPr>
            <a:r>
              <a:rPr lang="de-DE" sz="1600" dirty="0" smtClean="0"/>
              <a:t>Optional kann der Gemeinsame für das Störmeldesignal mit dem GLT-System verbunden werden (max. 250 V AC / 2 A oder 30 V DC / 2 A).</a:t>
            </a:r>
          </a:p>
          <a:p>
            <a:pPr marL="285750" lvl="1" indent="-285750" eaLnBrk="1" hangingPunct="1">
              <a:spcBef>
                <a:spcPts val="600"/>
              </a:spcBef>
              <a:buClr>
                <a:srgbClr val="FF0000"/>
              </a:buClr>
              <a:buFont typeface="Wingdings" pitchFamily="2" charset="2"/>
              <a:buChar char="q"/>
            </a:pPr>
            <a:r>
              <a:rPr lang="de-DE" sz="1600" dirty="0"/>
              <a:t>Optional kann der Gemeinsame für das Betriebssignal mit dem GLT-System verbunden werden (max. 30 V DC / 1 A).</a:t>
            </a:r>
            <a:endParaRPr lang="de-DE" sz="1600" dirty="0">
              <a:cs typeface="Arial" pitchFamily="34" charset="0"/>
            </a:endParaRPr>
          </a:p>
        </p:txBody>
      </p:sp>
      <p:sp>
        <p:nvSpPr>
          <p:cNvPr id="4" name="Titel 3"/>
          <p:cNvSpPr>
            <a:spLocks noGrp="1"/>
          </p:cNvSpPr>
          <p:nvPr>
            <p:ph type="title"/>
          </p:nvPr>
        </p:nvSpPr>
        <p:spPr/>
        <p:txBody>
          <a:bodyPr/>
          <a:lstStyle/>
          <a:p>
            <a:pPr marL="360000" indent="-360000"/>
            <a:r>
              <a:rPr lang="de-DE" dirty="0" smtClean="0"/>
              <a:t>2.	Kontakte in externen Geräten</a:t>
            </a:r>
            <a:br>
              <a:rPr lang="de-DE" dirty="0" smtClean="0"/>
            </a:br>
            <a:r>
              <a:rPr lang="de-DE" dirty="0" smtClean="0">
                <a:solidFill>
                  <a:srgbClr val="FF0000"/>
                </a:solidFill>
              </a:rPr>
              <a:t>PAW-PACR3</a:t>
            </a:r>
            <a:r>
              <a:rPr lang="de-DE" dirty="0" smtClean="0"/>
              <a:t> – Installationsvoraussetzungen</a:t>
            </a:r>
            <a:endParaRPr lang="de-DE"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993963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9388" y="1700213"/>
            <a:ext cx="8640762" cy="416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33860" name="Line 4"/>
          <p:cNvSpPr>
            <a:spLocks noChangeShapeType="1"/>
          </p:cNvSpPr>
          <p:nvPr/>
        </p:nvSpPr>
        <p:spPr bwMode="auto">
          <a:xfrm flipV="1">
            <a:off x="6732588" y="5589588"/>
            <a:ext cx="0" cy="431800"/>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3861" name="Line 5"/>
          <p:cNvSpPr>
            <a:spLocks noChangeShapeType="1"/>
          </p:cNvSpPr>
          <p:nvPr/>
        </p:nvSpPr>
        <p:spPr bwMode="auto">
          <a:xfrm flipH="1">
            <a:off x="6227763" y="1557338"/>
            <a:ext cx="215900" cy="3240087"/>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3862" name="Line 6"/>
          <p:cNvSpPr>
            <a:spLocks noChangeShapeType="1"/>
          </p:cNvSpPr>
          <p:nvPr/>
        </p:nvSpPr>
        <p:spPr bwMode="auto">
          <a:xfrm flipV="1">
            <a:off x="3276600" y="5661025"/>
            <a:ext cx="0" cy="504825"/>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3863" name="Line 7"/>
          <p:cNvSpPr>
            <a:spLocks noChangeShapeType="1"/>
          </p:cNvSpPr>
          <p:nvPr/>
        </p:nvSpPr>
        <p:spPr bwMode="auto">
          <a:xfrm flipV="1">
            <a:off x="5508625" y="5300663"/>
            <a:ext cx="647700" cy="720725"/>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3864" name="Line 8"/>
          <p:cNvSpPr>
            <a:spLocks noChangeShapeType="1"/>
          </p:cNvSpPr>
          <p:nvPr/>
        </p:nvSpPr>
        <p:spPr bwMode="auto">
          <a:xfrm flipV="1">
            <a:off x="6084888" y="5229225"/>
            <a:ext cx="431800" cy="792163"/>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3865" name="Text Box 9"/>
          <p:cNvSpPr txBox="1">
            <a:spLocks noChangeArrowheads="1"/>
          </p:cNvSpPr>
          <p:nvPr/>
        </p:nvSpPr>
        <p:spPr bwMode="auto">
          <a:xfrm>
            <a:off x="6516688" y="6021388"/>
            <a:ext cx="492443" cy="307777"/>
          </a:xfrm>
          <a:prstGeom prst="rect">
            <a:avLst/>
          </a:prstGeom>
          <a:solidFill>
            <a:srgbClr val="FFFF99"/>
          </a:solidFill>
          <a:ln w="31750">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de-DE" sz="1400" smtClean="0">
                <a:solidFill>
                  <a:schemeClr val="tx2"/>
                </a:solidFill>
                <a:ea typeface="Geneva"/>
                <a:cs typeface="Times New Roman" pitchFamily="18" charset="0"/>
              </a:rPr>
              <a:t>T10</a:t>
            </a:r>
            <a:endParaRPr lang="de-DE" sz="1400">
              <a:solidFill>
                <a:schemeClr val="tx2"/>
              </a:solidFill>
              <a:ea typeface="Geneva"/>
              <a:cs typeface="Times New Roman" pitchFamily="18" charset="0"/>
            </a:endParaRPr>
          </a:p>
        </p:txBody>
      </p:sp>
      <p:sp>
        <p:nvSpPr>
          <p:cNvPr id="633866" name="Text Box 10"/>
          <p:cNvSpPr txBox="1">
            <a:spLocks noChangeArrowheads="1"/>
          </p:cNvSpPr>
          <p:nvPr/>
        </p:nvSpPr>
        <p:spPr bwMode="auto">
          <a:xfrm>
            <a:off x="5795963" y="1196975"/>
            <a:ext cx="872355" cy="307777"/>
          </a:xfrm>
          <a:prstGeom prst="rect">
            <a:avLst/>
          </a:prstGeom>
          <a:solidFill>
            <a:srgbClr val="FFFF99"/>
          </a:solidFill>
          <a:ln w="31750" algn="ctr">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de-DE" sz="1400" smtClean="0">
                <a:solidFill>
                  <a:schemeClr val="tx2"/>
                </a:solidFill>
                <a:ea typeface="Geneva"/>
                <a:cs typeface="Times New Roman" pitchFamily="18" charset="0"/>
              </a:rPr>
              <a:t>OPTION</a:t>
            </a:r>
            <a:endParaRPr lang="de-DE" sz="1400">
              <a:solidFill>
                <a:schemeClr val="tx2"/>
              </a:solidFill>
              <a:ea typeface="Geneva"/>
              <a:cs typeface="Times New Roman" pitchFamily="18" charset="0"/>
            </a:endParaRPr>
          </a:p>
        </p:txBody>
      </p:sp>
      <p:sp>
        <p:nvSpPr>
          <p:cNvPr id="633867" name="Text Box 11"/>
          <p:cNvSpPr txBox="1">
            <a:spLocks noChangeArrowheads="1"/>
          </p:cNvSpPr>
          <p:nvPr/>
        </p:nvSpPr>
        <p:spPr bwMode="auto">
          <a:xfrm>
            <a:off x="2843213" y="6165850"/>
            <a:ext cx="1133387" cy="307777"/>
          </a:xfrm>
          <a:prstGeom prst="rect">
            <a:avLst/>
          </a:prstGeom>
          <a:solidFill>
            <a:srgbClr val="FFFF99"/>
          </a:solidFill>
          <a:ln w="31750" algn="ctr">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de-DE" sz="1400" smtClean="0">
                <a:solidFill>
                  <a:schemeClr val="tx2"/>
                </a:solidFill>
                <a:ea typeface="Geneva"/>
                <a:cs typeface="Times New Roman" pitchFamily="18" charset="0"/>
              </a:rPr>
              <a:t>FAN DRIVE</a:t>
            </a:r>
            <a:endParaRPr lang="de-DE" sz="1400">
              <a:solidFill>
                <a:schemeClr val="tx2"/>
              </a:solidFill>
              <a:ea typeface="Geneva"/>
              <a:cs typeface="Times New Roman" pitchFamily="18" charset="0"/>
            </a:endParaRPr>
          </a:p>
        </p:txBody>
      </p:sp>
      <p:sp>
        <p:nvSpPr>
          <p:cNvPr id="633868" name="Text Box 12"/>
          <p:cNvSpPr txBox="1">
            <a:spLocks noChangeArrowheads="1"/>
          </p:cNvSpPr>
          <p:nvPr/>
        </p:nvSpPr>
        <p:spPr bwMode="auto">
          <a:xfrm>
            <a:off x="5795963" y="6021388"/>
            <a:ext cx="604653" cy="307777"/>
          </a:xfrm>
          <a:prstGeom prst="rect">
            <a:avLst/>
          </a:prstGeom>
          <a:solidFill>
            <a:srgbClr val="FFFF99"/>
          </a:solidFill>
          <a:ln w="31750" algn="ctr">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de-DE" sz="1400" smtClean="0">
                <a:solidFill>
                  <a:schemeClr val="tx2"/>
                </a:solidFill>
                <a:ea typeface="Geneva"/>
                <a:cs typeface="Times New Roman" pitchFamily="18" charset="0"/>
              </a:rPr>
              <a:t>DISP</a:t>
            </a:r>
            <a:endParaRPr lang="de-DE" sz="1400">
              <a:solidFill>
                <a:schemeClr val="tx2"/>
              </a:solidFill>
              <a:ea typeface="Geneva"/>
              <a:cs typeface="Times New Roman" pitchFamily="18" charset="0"/>
            </a:endParaRPr>
          </a:p>
        </p:txBody>
      </p:sp>
      <p:sp>
        <p:nvSpPr>
          <p:cNvPr id="633869" name="Text Box 13"/>
          <p:cNvSpPr txBox="1">
            <a:spLocks noChangeArrowheads="1"/>
          </p:cNvSpPr>
          <p:nvPr/>
        </p:nvSpPr>
        <p:spPr bwMode="auto">
          <a:xfrm>
            <a:off x="5148263" y="6021388"/>
            <a:ext cx="564578" cy="307777"/>
          </a:xfrm>
          <a:prstGeom prst="rect">
            <a:avLst/>
          </a:prstGeom>
          <a:solidFill>
            <a:srgbClr val="FFFF99"/>
          </a:solidFill>
          <a:ln w="31750" algn="ctr">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de-DE" sz="1400" smtClean="0">
                <a:solidFill>
                  <a:schemeClr val="tx2"/>
                </a:solidFill>
                <a:ea typeface="Geneva"/>
                <a:cs typeface="Times New Roman" pitchFamily="18" charset="0"/>
              </a:rPr>
              <a:t>CHK</a:t>
            </a:r>
            <a:endParaRPr lang="de-DE" sz="1400">
              <a:solidFill>
                <a:schemeClr val="tx2"/>
              </a:solidFill>
              <a:ea typeface="Geneva"/>
              <a:cs typeface="Times New Roman" pitchFamily="18" charset="0"/>
            </a:endParaRPr>
          </a:p>
        </p:txBody>
      </p:sp>
      <p:sp>
        <p:nvSpPr>
          <p:cNvPr id="633870" name="Line 14"/>
          <p:cNvSpPr>
            <a:spLocks noChangeShapeType="1"/>
          </p:cNvSpPr>
          <p:nvPr/>
        </p:nvSpPr>
        <p:spPr bwMode="auto">
          <a:xfrm flipH="1" flipV="1">
            <a:off x="6804025" y="4581525"/>
            <a:ext cx="1152525" cy="1439863"/>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3871" name="Text Box 15"/>
          <p:cNvSpPr txBox="1">
            <a:spLocks noChangeArrowheads="1"/>
          </p:cNvSpPr>
          <p:nvPr/>
        </p:nvSpPr>
        <p:spPr bwMode="auto">
          <a:xfrm>
            <a:off x="7596188" y="6021388"/>
            <a:ext cx="692818" cy="307777"/>
          </a:xfrm>
          <a:prstGeom prst="rect">
            <a:avLst/>
          </a:prstGeom>
          <a:solidFill>
            <a:srgbClr val="FFFF99"/>
          </a:solidFill>
          <a:ln w="31750" algn="ctr">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de-DE" sz="1400" smtClean="0">
                <a:solidFill>
                  <a:schemeClr val="tx2"/>
                </a:solidFill>
                <a:ea typeface="Geneva"/>
                <a:cs typeface="Times New Roman" pitchFamily="18" charset="0"/>
              </a:rPr>
              <a:t>JP001</a:t>
            </a:r>
            <a:endParaRPr lang="de-DE" sz="1400">
              <a:solidFill>
                <a:schemeClr val="tx2"/>
              </a:solidFill>
              <a:ea typeface="Geneva"/>
              <a:cs typeface="Times New Roman" pitchFamily="18" charset="0"/>
            </a:endParaRPr>
          </a:p>
        </p:txBody>
      </p:sp>
      <p:sp>
        <p:nvSpPr>
          <p:cNvPr id="633872" name="Line 16"/>
          <p:cNvSpPr>
            <a:spLocks noChangeShapeType="1"/>
          </p:cNvSpPr>
          <p:nvPr/>
        </p:nvSpPr>
        <p:spPr bwMode="auto">
          <a:xfrm flipH="1">
            <a:off x="3635375" y="3429000"/>
            <a:ext cx="792163" cy="792163"/>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3873" name="Text Box 17"/>
          <p:cNvSpPr txBox="1">
            <a:spLocks noChangeArrowheads="1"/>
          </p:cNvSpPr>
          <p:nvPr/>
        </p:nvSpPr>
        <p:spPr bwMode="auto">
          <a:xfrm>
            <a:off x="4427538" y="3284538"/>
            <a:ext cx="663964" cy="307777"/>
          </a:xfrm>
          <a:prstGeom prst="rect">
            <a:avLst/>
          </a:prstGeom>
          <a:solidFill>
            <a:srgbClr val="FFFF99"/>
          </a:solidFill>
          <a:ln w="31750" algn="ctr">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smtClean="0">
                <a:solidFill>
                  <a:schemeClr val="tx2"/>
                </a:solidFill>
                <a:ea typeface="Geneva"/>
                <a:cs typeface="Times New Roman" pitchFamily="18" charset="0"/>
              </a:rPr>
              <a:t>EXCT</a:t>
            </a:r>
            <a:endParaRPr lang="de-DE" sz="1400" dirty="0">
              <a:solidFill>
                <a:schemeClr val="tx2"/>
              </a:solidFill>
              <a:ea typeface="Geneva"/>
              <a:cs typeface="Times New Roman" pitchFamily="18" charset="0"/>
            </a:endParaRPr>
          </a:p>
        </p:txBody>
      </p:sp>
      <p:sp>
        <p:nvSpPr>
          <p:cNvPr id="633874" name="Text Box 18"/>
          <p:cNvSpPr txBox="1">
            <a:spLocks noChangeArrowheads="1"/>
          </p:cNvSpPr>
          <p:nvPr/>
        </p:nvSpPr>
        <p:spPr bwMode="auto">
          <a:xfrm>
            <a:off x="4356100" y="3933825"/>
            <a:ext cx="788486" cy="307777"/>
          </a:xfrm>
          <a:prstGeom prst="rect">
            <a:avLst/>
          </a:prstGeom>
          <a:solidFill>
            <a:srgbClr val="FFFF99"/>
          </a:solidFill>
          <a:ln w="31750" algn="ctr">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de-DE" sz="1400" smtClean="0">
                <a:solidFill>
                  <a:schemeClr val="tx2"/>
                </a:solidFill>
                <a:ea typeface="Geneva"/>
                <a:cs typeface="Times New Roman" pitchFamily="18" charset="0"/>
              </a:rPr>
              <a:t>FILTER</a:t>
            </a:r>
            <a:endParaRPr lang="de-DE" sz="1400">
              <a:solidFill>
                <a:schemeClr val="tx2"/>
              </a:solidFill>
              <a:ea typeface="Geneva"/>
              <a:cs typeface="Times New Roman" pitchFamily="18" charset="0"/>
            </a:endParaRPr>
          </a:p>
        </p:txBody>
      </p:sp>
      <p:sp>
        <p:nvSpPr>
          <p:cNvPr id="633875" name="Line 19"/>
          <p:cNvSpPr>
            <a:spLocks noChangeShapeType="1"/>
          </p:cNvSpPr>
          <p:nvPr/>
        </p:nvSpPr>
        <p:spPr bwMode="auto">
          <a:xfrm flipH="1">
            <a:off x="3779838" y="4149725"/>
            <a:ext cx="576262" cy="574675"/>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3876" name="Text Box 20"/>
          <p:cNvSpPr txBox="1">
            <a:spLocks noChangeArrowheads="1"/>
          </p:cNvSpPr>
          <p:nvPr/>
        </p:nvSpPr>
        <p:spPr bwMode="auto">
          <a:xfrm>
            <a:off x="1547813" y="6165850"/>
            <a:ext cx="900696" cy="307777"/>
          </a:xfrm>
          <a:prstGeom prst="rect">
            <a:avLst/>
          </a:prstGeom>
          <a:solidFill>
            <a:srgbClr val="FFFF99"/>
          </a:solidFill>
          <a:ln w="31750" algn="ctr">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de-DE" sz="1400" smtClean="0">
                <a:solidFill>
                  <a:schemeClr val="tx2"/>
                </a:solidFill>
                <a:ea typeface="Geneva"/>
                <a:cs typeface="Times New Roman" pitchFamily="18" charset="0"/>
              </a:rPr>
              <a:t>HEATER</a:t>
            </a:r>
            <a:endParaRPr lang="de-DE" sz="1400">
              <a:solidFill>
                <a:schemeClr val="tx2"/>
              </a:solidFill>
              <a:ea typeface="Geneva"/>
              <a:cs typeface="Times New Roman" pitchFamily="18" charset="0"/>
            </a:endParaRPr>
          </a:p>
        </p:txBody>
      </p:sp>
      <p:sp>
        <p:nvSpPr>
          <p:cNvPr id="633877" name="Line 21"/>
          <p:cNvSpPr>
            <a:spLocks noChangeShapeType="1"/>
          </p:cNvSpPr>
          <p:nvPr/>
        </p:nvSpPr>
        <p:spPr bwMode="auto">
          <a:xfrm flipV="1">
            <a:off x="1979613" y="5661025"/>
            <a:ext cx="647700" cy="504825"/>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 name="Titel 22"/>
          <p:cNvSpPr>
            <a:spLocks noGrp="1"/>
          </p:cNvSpPr>
          <p:nvPr>
            <p:ph type="title"/>
          </p:nvPr>
        </p:nvSpPr>
        <p:spPr/>
        <p:txBody>
          <a:bodyPr/>
          <a:lstStyle/>
          <a:p>
            <a:pPr marL="357188" lvl="0" indent="-357188">
              <a:spcBef>
                <a:spcPct val="20000"/>
              </a:spcBef>
            </a:pPr>
            <a:r>
              <a:rPr lang="de-DE" dirty="0" smtClean="0"/>
              <a:t>1.	Geräteeigene Kontakte</a:t>
            </a:r>
            <a:br>
              <a:rPr lang="de-DE" dirty="0" smtClean="0"/>
            </a:br>
            <a:r>
              <a:rPr lang="de-DE" dirty="0" smtClean="0">
                <a:solidFill>
                  <a:srgbClr val="FF0000"/>
                </a:solidFill>
              </a:rPr>
              <a:t>Kontakte auf Innengeräteplatine</a:t>
            </a:r>
            <a:endParaRPr lang="de-DE" dirty="0">
              <a:solidFill>
                <a:srgbClr val="FF0000"/>
              </a:solidFill>
            </a:endParaRPr>
          </a:p>
        </p:txBody>
      </p:sp>
    </p:spTree>
    <p:extLst>
      <p:ext uri="{BB962C8B-B14F-4D97-AF65-F5344CB8AC3E}">
        <p14:creationId xmlns="" xmlns:p14="http://schemas.microsoft.com/office/powerpoint/2010/main" val="31288662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3" name="Text Box 5"/>
          <p:cNvSpPr txBox="1">
            <a:spLocks noChangeArrowheads="1"/>
          </p:cNvSpPr>
          <p:nvPr/>
        </p:nvSpPr>
        <p:spPr bwMode="auto">
          <a:xfrm>
            <a:off x="303213" y="1288256"/>
            <a:ext cx="8535987" cy="830997"/>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spcBef>
                <a:spcPct val="50000"/>
              </a:spcBef>
            </a:pPr>
            <a:r>
              <a:rPr dirty="0" smtClean="0"/>
              <a:t>Damit ein </a:t>
            </a:r>
            <a:r>
              <a:rPr lang="de-DE" dirty="0">
                <a:solidFill>
                  <a:srgbClr val="FF0000"/>
                </a:solidFill>
              </a:rPr>
              <a:t>statisches Signal</a:t>
            </a:r>
            <a:r>
              <a:rPr dirty="0" smtClean="0"/>
              <a:t> verwendet werden kann, muss bei jedem Innengerät mit angeschlossener </a:t>
            </a:r>
            <a:r>
              <a:rPr lang="de-DE" dirty="0">
                <a:solidFill>
                  <a:srgbClr val="FF0000"/>
                </a:solidFill>
              </a:rPr>
              <a:t>PAW-T10</a:t>
            </a:r>
            <a:r>
              <a:rPr dirty="0" smtClean="0"/>
              <a:t>-Zusatzplatine die Brücke </a:t>
            </a:r>
            <a:r>
              <a:rPr lang="de-DE" b="1" dirty="0">
                <a:solidFill>
                  <a:srgbClr val="FF0000"/>
                </a:solidFill>
              </a:rPr>
              <a:t>JP001</a:t>
            </a:r>
            <a:r>
              <a:rPr dirty="0" smtClean="0"/>
              <a:t> auf </a:t>
            </a:r>
            <a:r>
              <a:rPr smtClean="0"/>
              <a:t>der Innengerät</a:t>
            </a:r>
            <a:r>
              <a:rPr lang="de-DE" smtClean="0"/>
              <a:t>e-</a:t>
            </a:r>
            <a:r>
              <a:rPr smtClean="0"/>
              <a:t>platine </a:t>
            </a:r>
            <a:r>
              <a:rPr lang="de-DE" dirty="0">
                <a:solidFill>
                  <a:srgbClr val="FF0000"/>
                </a:solidFill>
              </a:rPr>
              <a:t>durchtrennt</a:t>
            </a:r>
            <a:r>
              <a:rPr dirty="0" smtClean="0"/>
              <a:t> werden.</a:t>
            </a:r>
            <a:endParaRPr lang="de-DE" dirty="0"/>
          </a:p>
        </p:txBody>
      </p:sp>
      <p:pic>
        <p:nvPicPr>
          <p:cNvPr id="652294" name="Picture 6"/>
          <p:cNvPicPr>
            <a:picLocks noChangeAspect="1" noChangeArrowheads="1"/>
          </p:cNvPicPr>
          <p:nvPr/>
        </p:nvPicPr>
        <p:blipFill rotWithShape="1">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l="4540" b="4635"/>
          <a:stretch/>
        </p:blipFill>
        <p:spPr bwMode="auto">
          <a:xfrm>
            <a:off x="178130" y="2363190"/>
            <a:ext cx="4007176" cy="3859481"/>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chemeClr val="bg2">
                      <a:alpha val="50000"/>
                    </a:schemeClr>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4227887" y="2208811"/>
            <a:ext cx="4754745" cy="3788228"/>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
        <p:nvSpPr>
          <p:cNvPr id="6" name="Titel 5"/>
          <p:cNvSpPr>
            <a:spLocks noGrp="1"/>
          </p:cNvSpPr>
          <p:nvPr>
            <p:ph type="title"/>
          </p:nvPr>
        </p:nvSpPr>
        <p:spPr/>
        <p:txBody>
          <a:bodyPr/>
          <a:lstStyle/>
          <a:p>
            <a:pPr marL="360000" indent="-360000"/>
            <a:r>
              <a:rPr lang="de-DE" dirty="0" smtClean="0"/>
              <a:t>2.	Kontakte in externen Geräten</a:t>
            </a:r>
            <a:br>
              <a:rPr lang="de-DE" dirty="0" smtClean="0"/>
            </a:br>
            <a:r>
              <a:rPr lang="de-DE" dirty="0" smtClean="0">
                <a:solidFill>
                  <a:srgbClr val="FF0000"/>
                </a:solidFill>
              </a:rPr>
              <a:t>PAW-PACR3</a:t>
            </a:r>
            <a:r>
              <a:rPr lang="de-DE" dirty="0" smtClean="0"/>
              <a:t> – Betrieb (1)</a:t>
            </a:r>
            <a:endParaRPr lang="de-DE"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35208118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6" name="Picture 4"/>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303213" y="1122878"/>
            <a:ext cx="3527425" cy="269875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
        <p:nvSpPr>
          <p:cNvPr id="6" name="Titel 5"/>
          <p:cNvSpPr>
            <a:spLocks noGrp="1"/>
          </p:cNvSpPr>
          <p:nvPr>
            <p:ph type="title"/>
          </p:nvPr>
        </p:nvSpPr>
        <p:spPr/>
        <p:txBody>
          <a:bodyPr>
            <a:normAutofit/>
          </a:bodyPr>
          <a:lstStyle/>
          <a:p>
            <a:pPr marL="360000" indent="-360000"/>
            <a:r>
              <a:rPr lang="de-DE" dirty="0" smtClean="0"/>
              <a:t>2.	Kontakte in externen Geräten</a:t>
            </a:r>
            <a:br>
              <a:rPr lang="de-DE" dirty="0" smtClean="0"/>
            </a:br>
            <a:r>
              <a:rPr lang="de-DE" dirty="0" smtClean="0">
                <a:solidFill>
                  <a:srgbClr val="FF0000"/>
                </a:solidFill>
              </a:rPr>
              <a:t>PAW-PACR3</a:t>
            </a:r>
            <a:r>
              <a:rPr lang="de-DE" dirty="0" smtClean="0"/>
              <a:t> – Betrieb (2)	</a:t>
            </a:r>
            <a:endParaRPr lang="de-DE" dirty="0"/>
          </a:p>
        </p:txBody>
      </p:sp>
      <p:sp>
        <p:nvSpPr>
          <p:cNvPr id="653317" name="Text Box 5"/>
          <p:cNvSpPr txBox="1">
            <a:spLocks noChangeArrowheads="1"/>
          </p:cNvSpPr>
          <p:nvPr/>
        </p:nvSpPr>
        <p:spPr bwMode="auto">
          <a:xfrm>
            <a:off x="3851275" y="1216367"/>
            <a:ext cx="4968875" cy="5210522"/>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a:noAutofit/>
          </a:bodyPr>
          <a:lstStyle>
            <a:lvl1pPr>
              <a:spcBef>
                <a:spcPct val="20000"/>
              </a:spcBef>
              <a:buClr>
                <a:srgbClr val="CC0000"/>
              </a:buClr>
              <a:tabLst>
                <a:tab pos="269875" algn="l"/>
              </a:tabLst>
              <a:defRPr sz="3600">
                <a:solidFill>
                  <a:schemeClr val="tx1"/>
                </a:solidFill>
                <a:latin typeface="Arial" pitchFamily="34" charset="0"/>
                <a:ea typeface="MS PGothic" pitchFamily="34" charset="-128"/>
              </a:defRPr>
            </a:lvl1pPr>
            <a:lvl2pPr>
              <a:spcBef>
                <a:spcPct val="20000"/>
              </a:spcBef>
              <a:buClr>
                <a:srgbClr val="CC0000"/>
              </a:buClr>
              <a:tabLst>
                <a:tab pos="269875" algn="l"/>
              </a:tabLst>
              <a:defRPr sz="3600">
                <a:solidFill>
                  <a:schemeClr val="tx1"/>
                </a:solidFill>
                <a:latin typeface="Arial" pitchFamily="34" charset="0"/>
                <a:ea typeface="MS PGothic" pitchFamily="34" charset="-128"/>
              </a:defRPr>
            </a:lvl2pPr>
            <a:lvl3pPr>
              <a:spcBef>
                <a:spcPct val="20000"/>
              </a:spcBef>
              <a:buClr>
                <a:srgbClr val="CC0000"/>
              </a:buClr>
              <a:tabLst>
                <a:tab pos="269875" algn="l"/>
              </a:tabLst>
              <a:defRPr sz="3600">
                <a:solidFill>
                  <a:schemeClr val="tx1"/>
                </a:solidFill>
                <a:latin typeface="Arial" pitchFamily="34" charset="0"/>
                <a:ea typeface="MS PGothic" pitchFamily="34" charset="-128"/>
              </a:defRPr>
            </a:lvl3pPr>
            <a:lvl4pPr>
              <a:spcBef>
                <a:spcPct val="20000"/>
              </a:spcBef>
              <a:buClr>
                <a:srgbClr val="CC0000"/>
              </a:buClr>
              <a:tabLst>
                <a:tab pos="269875" algn="l"/>
              </a:tabLst>
              <a:defRPr sz="3600">
                <a:solidFill>
                  <a:schemeClr val="tx1"/>
                </a:solidFill>
                <a:latin typeface="Arial" pitchFamily="34" charset="0"/>
                <a:ea typeface="MS PGothic" pitchFamily="34" charset="-128"/>
              </a:defRPr>
            </a:lvl4pPr>
            <a:lvl5pPr>
              <a:spcBef>
                <a:spcPct val="20000"/>
              </a:spcBef>
              <a:buClr>
                <a:srgbClr val="CC0000"/>
              </a:buClr>
              <a:tabLst>
                <a:tab pos="269875" algn="l"/>
              </a:tabLst>
              <a:defRPr sz="3600">
                <a:solidFill>
                  <a:schemeClr val="tx1"/>
                </a:solidFill>
                <a:latin typeface="Arial" pitchFamily="34" charset="0"/>
                <a:ea typeface="MS PGothic" pitchFamily="34" charset="-128"/>
              </a:defRPr>
            </a:lvl5pPr>
            <a:lvl6pPr eaLnBrk="0" fontAlgn="base" hangingPunct="0">
              <a:spcBef>
                <a:spcPct val="20000"/>
              </a:spcBef>
              <a:spcAft>
                <a:spcPct val="0"/>
              </a:spcAft>
              <a:buClr>
                <a:srgbClr val="CC0000"/>
              </a:buClr>
              <a:tabLst>
                <a:tab pos="269875" algn="l"/>
              </a:tabLst>
              <a:defRPr sz="3600">
                <a:solidFill>
                  <a:schemeClr val="tx1"/>
                </a:solidFill>
                <a:latin typeface="Arial" pitchFamily="34" charset="0"/>
                <a:ea typeface="MS PGothic" pitchFamily="34" charset="-128"/>
              </a:defRPr>
            </a:lvl6pPr>
            <a:lvl7pPr eaLnBrk="0" fontAlgn="base" hangingPunct="0">
              <a:spcBef>
                <a:spcPct val="20000"/>
              </a:spcBef>
              <a:spcAft>
                <a:spcPct val="0"/>
              </a:spcAft>
              <a:buClr>
                <a:srgbClr val="CC0000"/>
              </a:buClr>
              <a:tabLst>
                <a:tab pos="269875" algn="l"/>
              </a:tabLst>
              <a:defRPr sz="3600">
                <a:solidFill>
                  <a:schemeClr val="tx1"/>
                </a:solidFill>
                <a:latin typeface="Arial" pitchFamily="34" charset="0"/>
                <a:ea typeface="MS PGothic" pitchFamily="34" charset="-128"/>
              </a:defRPr>
            </a:lvl7pPr>
            <a:lvl8pPr eaLnBrk="0" fontAlgn="base" hangingPunct="0">
              <a:spcBef>
                <a:spcPct val="20000"/>
              </a:spcBef>
              <a:spcAft>
                <a:spcPct val="0"/>
              </a:spcAft>
              <a:buClr>
                <a:srgbClr val="CC0000"/>
              </a:buClr>
              <a:tabLst>
                <a:tab pos="269875" algn="l"/>
              </a:tabLst>
              <a:defRPr sz="3600">
                <a:solidFill>
                  <a:schemeClr val="tx1"/>
                </a:solidFill>
                <a:latin typeface="Arial" pitchFamily="34" charset="0"/>
                <a:ea typeface="MS PGothic" pitchFamily="34" charset="-128"/>
              </a:defRPr>
            </a:lvl8pPr>
            <a:lvl9pPr eaLnBrk="0" fontAlgn="base" hangingPunct="0">
              <a:spcBef>
                <a:spcPct val="20000"/>
              </a:spcBef>
              <a:spcAft>
                <a:spcPct val="0"/>
              </a:spcAft>
              <a:buClr>
                <a:srgbClr val="CC0000"/>
              </a:buClr>
              <a:tabLst>
                <a:tab pos="269875" algn="l"/>
              </a:tabLst>
              <a:defRPr sz="3600">
                <a:solidFill>
                  <a:schemeClr val="tx1"/>
                </a:solidFill>
                <a:latin typeface="Arial" pitchFamily="34" charset="0"/>
                <a:ea typeface="MS PGothic" pitchFamily="34" charset="-128"/>
              </a:defRPr>
            </a:lvl9pPr>
          </a:lstStyle>
          <a:p>
            <a:pPr eaLnBrk="1" hangingPunct="1">
              <a:spcBef>
                <a:spcPts val="300"/>
              </a:spcBef>
              <a:buClrTx/>
            </a:pPr>
            <a:r>
              <a:rPr lang="de-DE" sz="1800" b="1" dirty="0" smtClean="0">
                <a:sym typeface="Wingdings" pitchFamily="2" charset="2"/>
              </a:rPr>
              <a:t></a:t>
            </a:r>
            <a:r>
              <a:rPr lang="de-DE" sz="1800" dirty="0" smtClean="0"/>
              <a:t> </a:t>
            </a:r>
            <a:r>
              <a:rPr lang="de-DE" sz="1200" b="1" dirty="0" smtClean="0">
                <a:sym typeface="Wingdings" pitchFamily="2" charset="2"/>
              </a:rPr>
              <a:t>Taste für Anzeigemodus (MODE)</a:t>
            </a:r>
          </a:p>
          <a:p>
            <a:pPr eaLnBrk="1" hangingPunct="1">
              <a:spcBef>
                <a:spcPts val="300"/>
              </a:spcBef>
              <a:buClrTx/>
            </a:pPr>
            <a:r>
              <a:rPr lang="de-DE" sz="1000" dirty="0" smtClean="0">
                <a:sym typeface="Wingdings" pitchFamily="2" charset="2"/>
              </a:rPr>
              <a:t>Taste kurz drücken, um zwischen den 4 verschiedenen Anzeigemodi zu wechseln.</a:t>
            </a:r>
          </a:p>
          <a:p>
            <a:pPr eaLnBrk="1" hangingPunct="1">
              <a:spcBef>
                <a:spcPts val="300"/>
              </a:spcBef>
              <a:buClrTx/>
            </a:pPr>
            <a:r>
              <a:rPr lang="de-DE" sz="1000" dirty="0">
                <a:sym typeface="Wingdings" pitchFamily="2" charset="2"/>
              </a:rPr>
              <a:t>Taste min. 2 Sek. gedrückt halten, um die 6 Einstelltasten zu sperren. Taste erneut min. 2 Sek. gedrückt halten, um die Tastensperre aufzuheben.</a:t>
            </a:r>
          </a:p>
          <a:p>
            <a:pPr eaLnBrk="1" hangingPunct="1">
              <a:spcBef>
                <a:spcPts val="300"/>
              </a:spcBef>
              <a:buClrTx/>
            </a:pPr>
            <a:r>
              <a:rPr lang="de-DE" sz="1800" b="1" dirty="0" smtClean="0">
                <a:sym typeface="Wingdings" pitchFamily="2" charset="2"/>
              </a:rPr>
              <a:t></a:t>
            </a:r>
            <a:r>
              <a:rPr lang="de-DE" sz="1800" dirty="0" smtClean="0"/>
              <a:t> </a:t>
            </a:r>
            <a:r>
              <a:rPr lang="de-DE" sz="1200" b="1" dirty="0" smtClean="0">
                <a:sym typeface="Wingdings" pitchFamily="2" charset="2"/>
              </a:rPr>
              <a:t>Bestätigungstaste (SET)</a:t>
            </a:r>
          </a:p>
          <a:p>
            <a:pPr eaLnBrk="1" hangingPunct="1">
              <a:spcBef>
                <a:spcPts val="300"/>
              </a:spcBef>
              <a:buClrTx/>
            </a:pPr>
            <a:r>
              <a:rPr lang="de-DE" sz="1000" dirty="0" smtClean="0">
                <a:sym typeface="Wingdings" pitchFamily="2" charset="2"/>
              </a:rPr>
              <a:t>Nach der Änderung von Daten die Taste min. 1 Sek. gedrückt halten, um die Änderung zu bestätigen.</a:t>
            </a:r>
          </a:p>
          <a:p>
            <a:pPr eaLnBrk="1" hangingPunct="1">
              <a:spcBef>
                <a:spcPts val="300"/>
              </a:spcBef>
              <a:buClrTx/>
            </a:pPr>
            <a:r>
              <a:rPr lang="de-DE" sz="1800" b="1" dirty="0" smtClean="0">
                <a:sym typeface="Wingdings" pitchFamily="2" charset="2"/>
              </a:rPr>
              <a:t></a:t>
            </a:r>
            <a:r>
              <a:rPr lang="de-DE" sz="1800" dirty="0" smtClean="0"/>
              <a:t> </a:t>
            </a:r>
            <a:r>
              <a:rPr lang="de-DE" sz="1200" b="1" dirty="0" smtClean="0">
                <a:sym typeface="Wingdings" pitchFamily="2" charset="2"/>
              </a:rPr>
              <a:t>Einstelltasten (0 – 5)</a:t>
            </a:r>
          </a:p>
          <a:p>
            <a:pPr eaLnBrk="1" hangingPunct="1">
              <a:spcBef>
                <a:spcPts val="300"/>
              </a:spcBef>
              <a:buClrTx/>
            </a:pPr>
            <a:r>
              <a:rPr lang="de-DE" sz="1000" dirty="0" smtClean="0">
                <a:sym typeface="Wingdings" pitchFamily="2" charset="2"/>
              </a:rPr>
              <a:t>Zum </a:t>
            </a:r>
            <a:r>
              <a:rPr lang="de-DE" sz="1000" dirty="0" err="1" smtClean="0">
                <a:sym typeface="Wingdings" pitchFamily="2" charset="2"/>
              </a:rPr>
              <a:t>Ändern</a:t>
            </a:r>
            <a:r>
              <a:rPr lang="de-DE" sz="1000" dirty="0" smtClean="0">
                <a:sym typeface="Wingdings" pitchFamily="2" charset="2"/>
              </a:rPr>
              <a:t> von Daten die Taste, die dem entsprechenden Wert auf der Anzeige zugeordnet ist, kurz drücken, um den Wert um 1 zu erhöhen. (Der Wert blinkt, während die Daten geändert werden.) Mit Taste 5 wird der Betrieb gestartet bzw. gestoppt.</a:t>
            </a:r>
          </a:p>
          <a:p>
            <a:pPr eaLnBrk="1" hangingPunct="1">
              <a:spcBef>
                <a:spcPts val="300"/>
              </a:spcBef>
            </a:pPr>
            <a:r>
              <a:rPr lang="de-DE" sz="1800" b="1" dirty="0" smtClean="0">
                <a:sym typeface="Wingdings" pitchFamily="2" charset="2"/>
              </a:rPr>
              <a:t></a:t>
            </a:r>
            <a:r>
              <a:rPr lang="de-DE" sz="1800" b="1" dirty="0" smtClean="0"/>
              <a:t> </a:t>
            </a:r>
            <a:r>
              <a:rPr lang="de-DE" sz="1200" b="1" dirty="0" smtClean="0">
                <a:sym typeface="Wingdings" pitchFamily="2" charset="2"/>
              </a:rPr>
              <a:t>Keine besondere Bedeutung</a:t>
            </a:r>
          </a:p>
          <a:p>
            <a:pPr eaLnBrk="1" hangingPunct="1">
              <a:spcBef>
                <a:spcPts val="300"/>
              </a:spcBef>
            </a:pPr>
            <a:r>
              <a:rPr lang="de-DE" sz="1800" b="1" dirty="0" smtClean="0">
                <a:sym typeface="Wingdings" pitchFamily="2" charset="2"/>
              </a:rPr>
              <a:t></a:t>
            </a:r>
            <a:r>
              <a:rPr lang="de-DE" sz="1800" dirty="0" smtClean="0"/>
              <a:t> </a:t>
            </a:r>
            <a:r>
              <a:rPr lang="de-DE" sz="1200" b="1" dirty="0" smtClean="0">
                <a:sym typeface="Wingdings" pitchFamily="2" charset="2"/>
              </a:rPr>
              <a:t>Anzeige der Sperre (Lock)</a:t>
            </a:r>
          </a:p>
          <a:p>
            <a:pPr eaLnBrk="1" hangingPunct="1">
              <a:spcBef>
                <a:spcPts val="300"/>
              </a:spcBef>
            </a:pPr>
            <a:r>
              <a:rPr lang="de-DE" sz="1000" dirty="0" smtClean="0">
                <a:sym typeface="Wingdings" pitchFamily="2" charset="2"/>
              </a:rPr>
              <a:t>Zeigt an, dass die Einstelltasten gesperrt sind.</a:t>
            </a:r>
          </a:p>
          <a:p>
            <a:pPr eaLnBrk="1" hangingPunct="1">
              <a:spcBef>
                <a:spcPts val="300"/>
              </a:spcBef>
            </a:pPr>
            <a:r>
              <a:rPr lang="de-DE" sz="1800" b="1" dirty="0" smtClean="0">
                <a:sym typeface="Wingdings" pitchFamily="2" charset="2"/>
              </a:rPr>
              <a:t></a:t>
            </a:r>
            <a:r>
              <a:rPr lang="de-DE" sz="1800" dirty="0" smtClean="0"/>
              <a:t> </a:t>
            </a:r>
            <a:r>
              <a:rPr lang="de-DE" sz="1200" b="1" dirty="0" smtClean="0">
                <a:sym typeface="Wingdings" pitchFamily="2" charset="2"/>
              </a:rPr>
              <a:t>Anzeige für Betrieb/Programmierung (RUN/PROG.)</a:t>
            </a:r>
          </a:p>
          <a:p>
            <a:pPr eaLnBrk="1" hangingPunct="1">
              <a:spcBef>
                <a:spcPts val="300"/>
              </a:spcBef>
            </a:pPr>
            <a:r>
              <a:rPr lang="de-DE" sz="1000" dirty="0" smtClean="0">
                <a:sym typeface="Wingdings" pitchFamily="2" charset="2"/>
              </a:rPr>
              <a:t>Zeigt den Betriebsmodus an (RUN = Betrieb, PROG. = Programmierung).</a:t>
            </a:r>
          </a:p>
          <a:p>
            <a:pPr eaLnBrk="1" hangingPunct="1">
              <a:spcBef>
                <a:spcPts val="300"/>
              </a:spcBef>
            </a:pPr>
            <a:r>
              <a:rPr lang="de-DE" sz="1800" b="1" dirty="0" smtClean="0">
                <a:sym typeface="Wingdings" pitchFamily="2" charset="2"/>
              </a:rPr>
              <a:t></a:t>
            </a:r>
            <a:r>
              <a:rPr lang="de-DE" sz="1800" dirty="0" smtClean="0"/>
              <a:t> </a:t>
            </a:r>
            <a:r>
              <a:rPr lang="de-DE" sz="1200" b="1" dirty="0" smtClean="0">
                <a:sym typeface="Wingdings" pitchFamily="2" charset="2"/>
              </a:rPr>
              <a:t>Anzeige für Störung/Alarm (ERR./ALARM)</a:t>
            </a:r>
          </a:p>
          <a:p>
            <a:pPr eaLnBrk="1" hangingPunct="1">
              <a:spcBef>
                <a:spcPts val="300"/>
              </a:spcBef>
            </a:pPr>
            <a:r>
              <a:rPr lang="de-DE" sz="1000" dirty="0" smtClean="0">
                <a:sym typeface="Wingdings" pitchFamily="2" charset="2"/>
              </a:rPr>
              <a:t>Zeigt an, dass eine Störung oder ein Alarm vorliegt.</a:t>
            </a:r>
          </a:p>
          <a:p>
            <a:pPr marL="540000" indent="-540000" eaLnBrk="1" hangingPunct="1">
              <a:spcBef>
                <a:spcPts val="300"/>
              </a:spcBef>
              <a:tabLst>
                <a:tab pos="540000" algn="l"/>
              </a:tabLst>
            </a:pPr>
            <a:r>
              <a:rPr lang="de-DE" sz="1000" dirty="0" smtClean="0">
                <a:sym typeface="Wingdings" pitchFamily="2" charset="2"/>
              </a:rPr>
              <a:t>ERR.:	Anzeige leuchtet, wenn bei der Selbstdiagnosefunktion eine Störung aufgetreten ist.</a:t>
            </a:r>
          </a:p>
          <a:p>
            <a:pPr marL="540000" indent="-540000" eaLnBrk="1" hangingPunct="1">
              <a:spcBef>
                <a:spcPts val="300"/>
              </a:spcBef>
              <a:tabLst>
                <a:tab pos="540000" algn="l"/>
              </a:tabLst>
            </a:pPr>
            <a:r>
              <a:rPr lang="de-DE" sz="1000" dirty="0" smtClean="0">
                <a:sym typeface="Wingdings" pitchFamily="2" charset="2"/>
              </a:rPr>
              <a:t>ALARM:	Anzeige leuchtet, wenn ein Hardwarefehler aufgetreten ist oder ein interner Programmfehler auftritt.</a:t>
            </a:r>
            <a:endParaRPr lang="de-DE" sz="1000" dirty="0" smtClean="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32258978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8" name="Text Box 4"/>
          <p:cNvSpPr txBox="1">
            <a:spLocks noChangeArrowheads="1"/>
          </p:cNvSpPr>
          <p:nvPr/>
        </p:nvSpPr>
        <p:spPr bwMode="auto">
          <a:xfrm>
            <a:off x="3830638" y="1247775"/>
            <a:ext cx="4970462" cy="203902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lvl1pPr>
              <a:spcBef>
                <a:spcPct val="20000"/>
              </a:spcBef>
              <a:buClr>
                <a:srgbClr val="CC0000"/>
              </a:buClr>
              <a:tabLst>
                <a:tab pos="269875" algn="l"/>
              </a:tabLst>
              <a:defRPr sz="3600">
                <a:solidFill>
                  <a:schemeClr val="tx1"/>
                </a:solidFill>
                <a:latin typeface="Arial" pitchFamily="34" charset="0"/>
                <a:ea typeface="MS PGothic" pitchFamily="34" charset="-128"/>
              </a:defRPr>
            </a:lvl1pPr>
            <a:lvl2pPr>
              <a:spcBef>
                <a:spcPct val="20000"/>
              </a:spcBef>
              <a:buClr>
                <a:srgbClr val="CC0000"/>
              </a:buClr>
              <a:tabLst>
                <a:tab pos="269875" algn="l"/>
              </a:tabLst>
              <a:defRPr sz="3600">
                <a:solidFill>
                  <a:schemeClr val="tx1"/>
                </a:solidFill>
                <a:latin typeface="Arial" pitchFamily="34" charset="0"/>
                <a:ea typeface="MS PGothic" pitchFamily="34" charset="-128"/>
              </a:defRPr>
            </a:lvl2pPr>
            <a:lvl3pPr>
              <a:spcBef>
                <a:spcPct val="20000"/>
              </a:spcBef>
              <a:buClr>
                <a:srgbClr val="CC0000"/>
              </a:buClr>
              <a:tabLst>
                <a:tab pos="269875" algn="l"/>
              </a:tabLst>
              <a:defRPr sz="3600">
                <a:solidFill>
                  <a:schemeClr val="tx1"/>
                </a:solidFill>
                <a:latin typeface="Arial" pitchFamily="34" charset="0"/>
                <a:ea typeface="MS PGothic" pitchFamily="34" charset="-128"/>
              </a:defRPr>
            </a:lvl3pPr>
            <a:lvl4pPr>
              <a:spcBef>
                <a:spcPct val="20000"/>
              </a:spcBef>
              <a:buClr>
                <a:srgbClr val="CC0000"/>
              </a:buClr>
              <a:tabLst>
                <a:tab pos="269875" algn="l"/>
              </a:tabLst>
              <a:defRPr sz="3600">
                <a:solidFill>
                  <a:schemeClr val="tx1"/>
                </a:solidFill>
                <a:latin typeface="Arial" pitchFamily="34" charset="0"/>
                <a:ea typeface="MS PGothic" pitchFamily="34" charset="-128"/>
              </a:defRPr>
            </a:lvl4pPr>
            <a:lvl5pPr>
              <a:spcBef>
                <a:spcPct val="20000"/>
              </a:spcBef>
              <a:buClr>
                <a:srgbClr val="CC0000"/>
              </a:buClr>
              <a:tabLst>
                <a:tab pos="269875" algn="l"/>
              </a:tabLst>
              <a:defRPr sz="3600">
                <a:solidFill>
                  <a:schemeClr val="tx1"/>
                </a:solidFill>
                <a:latin typeface="Arial" pitchFamily="34" charset="0"/>
                <a:ea typeface="MS PGothic" pitchFamily="34" charset="-128"/>
              </a:defRPr>
            </a:lvl5pPr>
            <a:lvl6pPr eaLnBrk="0" fontAlgn="base" hangingPunct="0">
              <a:spcBef>
                <a:spcPct val="20000"/>
              </a:spcBef>
              <a:spcAft>
                <a:spcPct val="0"/>
              </a:spcAft>
              <a:buClr>
                <a:srgbClr val="CC0000"/>
              </a:buClr>
              <a:tabLst>
                <a:tab pos="269875" algn="l"/>
              </a:tabLst>
              <a:defRPr sz="3600">
                <a:solidFill>
                  <a:schemeClr val="tx1"/>
                </a:solidFill>
                <a:latin typeface="Arial" pitchFamily="34" charset="0"/>
                <a:ea typeface="MS PGothic" pitchFamily="34" charset="-128"/>
              </a:defRPr>
            </a:lvl6pPr>
            <a:lvl7pPr eaLnBrk="0" fontAlgn="base" hangingPunct="0">
              <a:spcBef>
                <a:spcPct val="20000"/>
              </a:spcBef>
              <a:spcAft>
                <a:spcPct val="0"/>
              </a:spcAft>
              <a:buClr>
                <a:srgbClr val="CC0000"/>
              </a:buClr>
              <a:tabLst>
                <a:tab pos="269875" algn="l"/>
              </a:tabLst>
              <a:defRPr sz="3600">
                <a:solidFill>
                  <a:schemeClr val="tx1"/>
                </a:solidFill>
                <a:latin typeface="Arial" pitchFamily="34" charset="0"/>
                <a:ea typeface="MS PGothic" pitchFamily="34" charset="-128"/>
              </a:defRPr>
            </a:lvl7pPr>
            <a:lvl8pPr eaLnBrk="0" fontAlgn="base" hangingPunct="0">
              <a:spcBef>
                <a:spcPct val="20000"/>
              </a:spcBef>
              <a:spcAft>
                <a:spcPct val="0"/>
              </a:spcAft>
              <a:buClr>
                <a:srgbClr val="CC0000"/>
              </a:buClr>
              <a:tabLst>
                <a:tab pos="269875" algn="l"/>
              </a:tabLst>
              <a:defRPr sz="3600">
                <a:solidFill>
                  <a:schemeClr val="tx1"/>
                </a:solidFill>
                <a:latin typeface="Arial" pitchFamily="34" charset="0"/>
                <a:ea typeface="MS PGothic" pitchFamily="34" charset="-128"/>
              </a:defRPr>
            </a:lvl8pPr>
            <a:lvl9pPr eaLnBrk="0" fontAlgn="base" hangingPunct="0">
              <a:spcBef>
                <a:spcPct val="20000"/>
              </a:spcBef>
              <a:spcAft>
                <a:spcPct val="0"/>
              </a:spcAft>
              <a:buClr>
                <a:srgbClr val="CC0000"/>
              </a:buClr>
              <a:tabLst>
                <a:tab pos="269875" algn="l"/>
              </a:tabLst>
              <a:defRPr sz="3600">
                <a:solidFill>
                  <a:schemeClr val="tx1"/>
                </a:solidFill>
                <a:latin typeface="Arial" pitchFamily="34" charset="0"/>
                <a:ea typeface="MS PGothic" pitchFamily="34" charset="-128"/>
              </a:defRPr>
            </a:lvl9pPr>
          </a:lstStyle>
          <a:p>
            <a:pPr eaLnBrk="1" hangingPunct="1">
              <a:spcBef>
                <a:spcPts val="300"/>
              </a:spcBef>
              <a:buClrTx/>
            </a:pPr>
            <a:r>
              <a:rPr lang="de-DE" sz="1800" b="1" dirty="0" smtClean="0">
                <a:sym typeface="Wingdings" pitchFamily="2" charset="2"/>
              </a:rPr>
              <a:t></a:t>
            </a:r>
            <a:r>
              <a:rPr sz="1800" dirty="0" smtClean="0"/>
              <a:t> </a:t>
            </a:r>
            <a:r>
              <a:rPr lang="de-DE" sz="1200" b="1" dirty="0" smtClean="0">
                <a:sym typeface="Wingdings" pitchFamily="2" charset="2"/>
              </a:rPr>
              <a:t>Datenanzeige (obere Zeile)</a:t>
            </a:r>
          </a:p>
          <a:p>
            <a:pPr eaLnBrk="1" hangingPunct="1">
              <a:spcBef>
                <a:spcPts val="300"/>
              </a:spcBef>
              <a:buClrTx/>
            </a:pPr>
            <a:r>
              <a:rPr lang="de-DE" sz="1000" dirty="0" smtClean="0">
                <a:sym typeface="Wingdings" pitchFamily="2" charset="2"/>
              </a:rPr>
              <a:t>Zeigt </a:t>
            </a:r>
            <a:r>
              <a:rPr lang="de-DE" sz="1000" dirty="0">
                <a:sym typeface="Wingdings" pitchFamily="2" charset="2"/>
              </a:rPr>
              <a:t>die Daten der oberen Zeile je nach Anzeigemodus in Grün, Orange oder Rot an.</a:t>
            </a:r>
          </a:p>
          <a:p>
            <a:pPr eaLnBrk="1" hangingPunct="1">
              <a:spcBef>
                <a:spcPts val="300"/>
              </a:spcBef>
              <a:buClrTx/>
            </a:pPr>
            <a:r>
              <a:rPr lang="de-DE" sz="1800" b="1" dirty="0" smtClean="0">
                <a:sym typeface="Wingdings" pitchFamily="2" charset="2"/>
              </a:rPr>
              <a:t></a:t>
            </a:r>
            <a:r>
              <a:rPr sz="1800" dirty="0" smtClean="0"/>
              <a:t> </a:t>
            </a:r>
            <a:r>
              <a:rPr lang="de-DE" sz="1200" b="1" dirty="0" smtClean="0">
                <a:sym typeface="Wingdings" pitchFamily="2" charset="2"/>
              </a:rPr>
              <a:t>Datenanzeige (untere Zeile)</a:t>
            </a:r>
          </a:p>
          <a:p>
            <a:pPr eaLnBrk="1" hangingPunct="1">
              <a:spcBef>
                <a:spcPts val="300"/>
              </a:spcBef>
              <a:buClrTx/>
            </a:pPr>
            <a:r>
              <a:rPr lang="de-DE" sz="1000" dirty="0" smtClean="0">
                <a:sym typeface="Wingdings" pitchFamily="2" charset="2"/>
              </a:rPr>
              <a:t>Zeigt die Daten der unteren Zeile je nach Anzeigemodus in Grün, Orange oder Rot an.</a:t>
            </a:r>
          </a:p>
          <a:p>
            <a:pPr eaLnBrk="1" hangingPunct="1">
              <a:spcBef>
                <a:spcPts val="300"/>
              </a:spcBef>
              <a:buClrTx/>
            </a:pPr>
            <a:r>
              <a:rPr lang="en-US" sz="1800" dirty="0" smtClean="0"/>
              <a:t>	</a:t>
            </a:r>
            <a:r>
              <a:rPr lang="de-DE" sz="1200" b="1" dirty="0">
                <a:sym typeface="Wingdings" pitchFamily="2" charset="2"/>
              </a:rPr>
              <a:t>Einstellungsanzeige</a:t>
            </a:r>
          </a:p>
          <a:p>
            <a:pPr eaLnBrk="1" hangingPunct="1">
              <a:spcBef>
                <a:spcPts val="300"/>
              </a:spcBef>
              <a:buClrTx/>
            </a:pPr>
            <a:r>
              <a:rPr lang="de-DE" sz="1000" dirty="0" smtClean="0">
                <a:sym typeface="Wingdings" pitchFamily="2" charset="2"/>
              </a:rPr>
              <a:t>Anzeige </a:t>
            </a:r>
            <a:r>
              <a:rPr lang="de-DE" sz="1000" dirty="0">
                <a:sym typeface="Wingdings" pitchFamily="2" charset="2"/>
              </a:rPr>
              <a:t>von Symbolen (z. B. ● = Regelungsbetrieb EIN; </a:t>
            </a:r>
            <a:r>
              <a:rPr lang="de-DE" sz="1000" dirty="0" smtClean="0">
                <a:latin typeface="Arial Unicode MS" pitchFamily="34" charset="-128"/>
                <a:ea typeface="Arial Unicode MS" pitchFamily="34" charset="-128"/>
                <a:cs typeface="Arial Unicode MS" pitchFamily="34" charset="-128"/>
                <a:sym typeface="Wingdings" pitchFamily="2" charset="2"/>
              </a:rPr>
              <a:t>°C</a:t>
            </a:r>
            <a:r>
              <a:rPr lang="de-DE" sz="1000" dirty="0" smtClean="0">
                <a:sym typeface="Wingdings" pitchFamily="2" charset="2"/>
              </a:rPr>
              <a:t> </a:t>
            </a:r>
            <a:r>
              <a:rPr lang="de-DE" sz="1000" dirty="0">
                <a:sym typeface="Wingdings" pitchFamily="2" charset="2"/>
              </a:rPr>
              <a:t>= Temperatur; h = Betriebsstunden)</a:t>
            </a:r>
            <a:endParaRPr lang="de-DE" sz="1200" dirty="0">
              <a:cs typeface="Arial" pitchFamily="34" charset="0"/>
              <a:sym typeface="Wingdings" pitchFamily="2" charset="2"/>
            </a:endParaRPr>
          </a:p>
        </p:txBody>
      </p:sp>
      <p:pic>
        <p:nvPicPr>
          <p:cNvPr id="661509" name="Picture 5"/>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3938588" y="2659062"/>
            <a:ext cx="215900" cy="212725"/>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661510" name="Picture 6"/>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827088" y="3681413"/>
            <a:ext cx="2719387" cy="2620962"/>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
        <p:nvSpPr>
          <p:cNvPr id="661511" name="Text Box 7"/>
          <p:cNvSpPr txBox="1">
            <a:spLocks noChangeArrowheads="1"/>
          </p:cNvSpPr>
          <p:nvPr/>
        </p:nvSpPr>
        <p:spPr bwMode="auto">
          <a:xfrm>
            <a:off x="882650" y="3321050"/>
            <a:ext cx="2376488" cy="274638"/>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a:spAutoFit/>
          </a:bodyPr>
          <a:lstStyle/>
          <a:p>
            <a:pPr eaLnBrk="1" hangingPunct="1">
              <a:spcBef>
                <a:spcPct val="50000"/>
              </a:spcBef>
            </a:pPr>
            <a:r>
              <a:rPr lang="de-DE" sz="1200" b="1"/>
              <a:t>Anfangsanzeige:</a:t>
            </a:r>
            <a:endParaRPr lang="de-DE" sz="1200" b="1">
              <a:cs typeface="Arial" pitchFamily="34" charset="0"/>
            </a:endParaRPr>
          </a:p>
        </p:txBody>
      </p:sp>
      <p:sp>
        <p:nvSpPr>
          <p:cNvPr id="661512" name="Text Box 8"/>
          <p:cNvSpPr txBox="1">
            <a:spLocks noChangeArrowheads="1"/>
          </p:cNvSpPr>
          <p:nvPr/>
        </p:nvSpPr>
        <p:spPr bwMode="auto">
          <a:xfrm>
            <a:off x="4122738" y="4427865"/>
            <a:ext cx="3228088" cy="26161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p>
            <a:pPr eaLnBrk="1" hangingPunct="1">
              <a:spcBef>
                <a:spcPct val="50000"/>
              </a:spcBef>
            </a:pPr>
            <a:r>
              <a:rPr lang="de-DE" sz="1100" u="sng"/>
              <a:t>Anzeige der aktuellen Raumtemperatur (Ist-Wert)</a:t>
            </a:r>
            <a:endParaRPr lang="de-DE" sz="1100" u="sng">
              <a:cs typeface="Arial" pitchFamily="34" charset="0"/>
            </a:endParaRPr>
          </a:p>
        </p:txBody>
      </p:sp>
      <p:sp>
        <p:nvSpPr>
          <p:cNvPr id="661513" name="Line 9"/>
          <p:cNvSpPr>
            <a:spLocks noChangeShapeType="1"/>
          </p:cNvSpPr>
          <p:nvPr/>
        </p:nvSpPr>
        <p:spPr bwMode="auto">
          <a:xfrm flipH="1">
            <a:off x="2971800" y="4689475"/>
            <a:ext cx="1295400" cy="215900"/>
          </a:xfrm>
          <a:prstGeom prst="line">
            <a:avLst/>
          </a:prstGeom>
          <a:noFill/>
          <a:ln w="19050">
            <a:solidFill>
              <a:srgbClr val="FF3300"/>
            </a:solidFill>
            <a:round/>
            <a:headEnd/>
            <a:tailEnd type="triangle" w="med" len="me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a:lstStyle/>
          <a:p>
            <a:endParaRPr lang="de-DE"/>
          </a:p>
        </p:txBody>
      </p:sp>
      <p:sp>
        <p:nvSpPr>
          <p:cNvPr id="9" name="Titel 8"/>
          <p:cNvSpPr>
            <a:spLocks noGrp="1"/>
          </p:cNvSpPr>
          <p:nvPr>
            <p:ph type="title"/>
          </p:nvPr>
        </p:nvSpPr>
        <p:spPr/>
        <p:txBody>
          <a:bodyPr>
            <a:normAutofit/>
          </a:bodyPr>
          <a:lstStyle/>
          <a:p>
            <a:pPr marL="360000" indent="-360000"/>
            <a:r>
              <a:rPr lang="de-DE" dirty="0" smtClean="0"/>
              <a:t>2.	Kontakte in externen Geräten</a:t>
            </a:r>
            <a:br>
              <a:rPr lang="de-DE" dirty="0" smtClean="0"/>
            </a:br>
            <a:r>
              <a:rPr lang="de-DE" dirty="0" smtClean="0">
                <a:solidFill>
                  <a:srgbClr val="FF0000"/>
                </a:solidFill>
              </a:rPr>
              <a:t>PAW-PACR3</a:t>
            </a:r>
            <a:r>
              <a:rPr lang="de-DE" dirty="0" smtClean="0"/>
              <a:t> – Betrieb (3)</a:t>
            </a:r>
            <a:endParaRPr lang="de-DE"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5702177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7" name="Text Box 9"/>
          <p:cNvSpPr txBox="1">
            <a:spLocks noChangeArrowheads="1"/>
          </p:cNvSpPr>
          <p:nvPr/>
        </p:nvSpPr>
        <p:spPr bwMode="auto">
          <a:xfrm>
            <a:off x="513804" y="1276350"/>
            <a:ext cx="2190750" cy="492443"/>
          </a:xfrm>
          <a:prstGeom prst="rect">
            <a:avLst/>
          </a:prstGeom>
          <a:solidFill>
            <a:schemeClr val="accent1"/>
          </a:solidFill>
          <a:ln w="9525" algn="ctr">
            <a:solidFill>
              <a:schemeClr val="tx1"/>
            </a:solidFill>
            <a:miter lim="800000"/>
            <a:headEnd/>
            <a:tailEnd/>
          </a:ln>
          <a:effectLst/>
        </p:spPr>
        <p:txBody>
          <a:bodyPr wrap="square" lIns="0" tIns="0" rIns="0" bIns="0">
            <a:spAutoFit/>
          </a:bodyPr>
          <a:lstStyle/>
          <a:p>
            <a:pPr algn="ctr">
              <a:spcBef>
                <a:spcPct val="50000"/>
              </a:spcBef>
            </a:pPr>
            <a:r>
              <a:rPr lang="de-DE" sz="1600" dirty="0" smtClean="0">
                <a:solidFill>
                  <a:schemeClr val="bg1"/>
                </a:solidFill>
              </a:rPr>
              <a:t>Temperaturgrenzwerte </a:t>
            </a:r>
            <a:r>
              <a:rPr lang="de-DE" sz="1600" dirty="0">
                <a:solidFill>
                  <a:schemeClr val="bg1"/>
                </a:solidFill>
              </a:rPr>
              <a:t>einstellen</a:t>
            </a:r>
          </a:p>
        </p:txBody>
      </p:sp>
      <p:pic>
        <p:nvPicPr>
          <p:cNvPr id="662532" name="Picture 4"/>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684708" y="1935160"/>
            <a:ext cx="1848942" cy="1800000"/>
          </a:xfrm>
          <a:prstGeom prst="rect">
            <a:avLst/>
          </a:prstGeom>
          <a:noFill/>
          <a:ln>
            <a:noFill/>
          </a:ln>
          <a:effectLst>
            <a:outerShdw dist="35921" dir="2700000" algn="ctr" rotWithShape="0">
              <a:schemeClr val="bg2"/>
            </a:outer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Lst>
        </p:spPr>
      </p:pic>
      <p:pic>
        <p:nvPicPr>
          <p:cNvPr id="662533" name="Picture 5"/>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3678771" y="1935160"/>
            <a:ext cx="1844019" cy="1800000"/>
          </a:xfrm>
          <a:prstGeom prst="rect">
            <a:avLst/>
          </a:prstGeom>
          <a:noFill/>
          <a:ln>
            <a:noFill/>
          </a:ln>
          <a:effectLst>
            <a:outerShdw dist="35921" dir="2700000" algn="ctr" rotWithShape="0">
              <a:schemeClr val="bg2"/>
            </a:outer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Lst>
        </p:spPr>
      </p:pic>
      <p:pic>
        <p:nvPicPr>
          <p:cNvPr id="662534" name="Picture 6"/>
          <p:cNvPicPr>
            <a:picLocks noChangeAspect="1" noChangeArrowheads="1"/>
          </p:cNvPicPr>
          <p:nvPr/>
        </p:nvPicPr>
        <p:blipFill>
          <a:blip r:embed="rId4">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1944688" y="4545125"/>
            <a:ext cx="1908273" cy="1800000"/>
          </a:xfrm>
          <a:prstGeom prst="rect">
            <a:avLst/>
          </a:prstGeom>
          <a:noFill/>
          <a:ln>
            <a:noFill/>
          </a:ln>
          <a:effectLst>
            <a:outerShdw dist="35921" dir="2700000" algn="ctr" rotWithShape="0">
              <a:schemeClr val="bg2"/>
            </a:outer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Lst>
        </p:spPr>
      </p:pic>
      <p:pic>
        <p:nvPicPr>
          <p:cNvPr id="662535" name="Picture 7"/>
          <p:cNvPicPr>
            <a:picLocks noChangeAspect="1" noChangeArrowheads="1"/>
          </p:cNvPicPr>
          <p:nvPr/>
        </p:nvPicPr>
        <p:blipFill>
          <a:blip r:embed="rId5">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6641164" y="1935160"/>
            <a:ext cx="1873444" cy="1059604"/>
          </a:xfrm>
          <a:prstGeom prst="rect">
            <a:avLst/>
          </a:prstGeom>
          <a:noFill/>
          <a:ln>
            <a:noFill/>
          </a:ln>
          <a:effectLst>
            <a:outerShdw dist="35921" dir="2700000" algn="ctr" rotWithShape="0">
              <a:schemeClr val="bg2"/>
            </a:outer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Lst>
        </p:spPr>
      </p:pic>
      <p:pic>
        <p:nvPicPr>
          <p:cNvPr id="662536" name="Picture 8"/>
          <p:cNvPicPr>
            <a:picLocks noChangeAspect="1" noChangeArrowheads="1"/>
          </p:cNvPicPr>
          <p:nvPr/>
        </p:nvPicPr>
        <p:blipFill>
          <a:blip r:embed="rId6">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6226205" y="4473575"/>
            <a:ext cx="1763713" cy="939761"/>
          </a:xfrm>
          <a:prstGeom prst="rect">
            <a:avLst/>
          </a:prstGeom>
          <a:noFill/>
          <a:ln>
            <a:noFill/>
          </a:ln>
          <a:effectLst>
            <a:outerShdw dist="35921" dir="2700000" algn="ctr" rotWithShape="0">
              <a:schemeClr val="bg2"/>
            </a:outer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Lst>
        </p:spPr>
      </p:pic>
      <p:sp>
        <p:nvSpPr>
          <p:cNvPr id="662538" name="Text Box 10"/>
          <p:cNvSpPr txBox="1">
            <a:spLocks noChangeArrowheads="1"/>
          </p:cNvSpPr>
          <p:nvPr/>
        </p:nvSpPr>
        <p:spPr bwMode="auto">
          <a:xfrm>
            <a:off x="3504580" y="1276350"/>
            <a:ext cx="2192400" cy="492443"/>
          </a:xfrm>
          <a:prstGeom prst="rect">
            <a:avLst/>
          </a:prstGeom>
          <a:solidFill>
            <a:schemeClr val="accent1"/>
          </a:solidFill>
          <a:ln w="9525" algn="ctr">
            <a:solidFill>
              <a:schemeClr val="tx1"/>
            </a:solidFill>
            <a:miter lim="800000"/>
            <a:headEnd/>
            <a:tailEnd/>
          </a:ln>
          <a:effectLst/>
        </p:spPr>
        <p:txBody>
          <a:bodyPr wrap="square" lIns="0" tIns="0" rIns="0" bIns="0">
            <a:spAutoFit/>
          </a:bodyPr>
          <a:lstStyle/>
          <a:p>
            <a:pPr algn="ctr">
              <a:spcBef>
                <a:spcPct val="50000"/>
              </a:spcBef>
            </a:pPr>
            <a:r>
              <a:rPr lang="de-DE" sz="1600">
                <a:solidFill>
                  <a:schemeClr val="bg1"/>
                </a:solidFill>
              </a:rPr>
              <a:t>Zeitintervall </a:t>
            </a:r>
            <a:r>
              <a:rPr lang="de-DE" sz="1600" smtClean="0">
                <a:solidFill>
                  <a:schemeClr val="bg1"/>
                </a:solidFill>
              </a:rPr>
              <a:t/>
            </a:r>
            <a:br>
              <a:rPr lang="de-DE" sz="1600" smtClean="0">
                <a:solidFill>
                  <a:schemeClr val="bg1"/>
                </a:solidFill>
              </a:rPr>
            </a:br>
            <a:r>
              <a:rPr lang="de-DE" sz="1600" smtClean="0">
                <a:solidFill>
                  <a:schemeClr val="bg1"/>
                </a:solidFill>
              </a:rPr>
              <a:t>einstellen</a:t>
            </a:r>
            <a:endParaRPr lang="de-DE" sz="1600" dirty="0">
              <a:solidFill>
                <a:schemeClr val="bg1"/>
              </a:solidFill>
            </a:endParaRPr>
          </a:p>
        </p:txBody>
      </p:sp>
      <p:sp>
        <p:nvSpPr>
          <p:cNvPr id="662539" name="Text Box 11"/>
          <p:cNvSpPr txBox="1">
            <a:spLocks noChangeArrowheads="1"/>
          </p:cNvSpPr>
          <p:nvPr/>
        </p:nvSpPr>
        <p:spPr bwMode="auto">
          <a:xfrm>
            <a:off x="6450576" y="1276350"/>
            <a:ext cx="2254620" cy="492443"/>
          </a:xfrm>
          <a:prstGeom prst="rect">
            <a:avLst/>
          </a:prstGeom>
          <a:solidFill>
            <a:schemeClr val="accent1"/>
          </a:solidFill>
          <a:ln w="9525" algn="ctr">
            <a:solidFill>
              <a:schemeClr val="tx1"/>
            </a:solidFill>
            <a:miter lim="800000"/>
            <a:headEnd/>
            <a:tailEnd/>
          </a:ln>
          <a:effectLst/>
        </p:spPr>
        <p:txBody>
          <a:bodyPr wrap="square" lIns="0" tIns="0" rIns="0" bIns="0">
            <a:spAutoFit/>
          </a:bodyPr>
          <a:lstStyle/>
          <a:p>
            <a:pPr algn="ctr">
              <a:spcBef>
                <a:spcPct val="50000"/>
              </a:spcBef>
            </a:pPr>
            <a:r>
              <a:rPr lang="de-DE" sz="1600" dirty="0">
                <a:solidFill>
                  <a:schemeClr val="bg1"/>
                </a:solidFill>
              </a:rPr>
              <a:t>Betriebsstunden überprüfen</a:t>
            </a:r>
          </a:p>
        </p:txBody>
      </p:sp>
      <p:sp>
        <p:nvSpPr>
          <p:cNvPr id="662540" name="Text Box 12"/>
          <p:cNvSpPr txBox="1">
            <a:spLocks noChangeArrowheads="1"/>
          </p:cNvSpPr>
          <p:nvPr/>
        </p:nvSpPr>
        <p:spPr bwMode="auto">
          <a:xfrm>
            <a:off x="6011861" y="4139381"/>
            <a:ext cx="2192400" cy="246221"/>
          </a:xfrm>
          <a:prstGeom prst="rect">
            <a:avLst/>
          </a:prstGeom>
          <a:solidFill>
            <a:schemeClr val="accent1"/>
          </a:solidFill>
          <a:ln w="9525" algn="ctr">
            <a:solidFill>
              <a:schemeClr val="tx1"/>
            </a:solidFill>
            <a:miter lim="800000"/>
            <a:headEnd/>
            <a:tailEnd/>
          </a:ln>
          <a:effectLst/>
        </p:spPr>
        <p:txBody>
          <a:bodyPr wrap="square" lIns="0" tIns="0" rIns="0" bIns="0">
            <a:spAutoFit/>
          </a:bodyPr>
          <a:lstStyle>
            <a:defPPr>
              <a:defRPr lang="es-ES_tradnl"/>
            </a:defPPr>
            <a:lvl1pPr algn="ctr">
              <a:spcBef>
                <a:spcPct val="50000"/>
              </a:spcBef>
              <a:defRPr sz="2000"/>
            </a:lvl1pPr>
          </a:lstStyle>
          <a:p>
            <a:r>
              <a:rPr sz="1600" dirty="0" smtClean="0">
                <a:solidFill>
                  <a:schemeClr val="bg1"/>
                </a:solidFill>
              </a:rPr>
              <a:t>Alarmanzeige</a:t>
            </a:r>
            <a:endParaRPr lang="de-DE" sz="1600" dirty="0">
              <a:solidFill>
                <a:schemeClr val="bg1"/>
              </a:solidFill>
            </a:endParaRPr>
          </a:p>
        </p:txBody>
      </p:sp>
      <p:sp>
        <p:nvSpPr>
          <p:cNvPr id="662541" name="Text Box 13"/>
          <p:cNvSpPr txBox="1">
            <a:spLocks noChangeArrowheads="1"/>
          </p:cNvSpPr>
          <p:nvPr/>
        </p:nvSpPr>
        <p:spPr bwMode="auto">
          <a:xfrm>
            <a:off x="1805779" y="4139381"/>
            <a:ext cx="2192400" cy="246221"/>
          </a:xfrm>
          <a:prstGeom prst="rect">
            <a:avLst/>
          </a:prstGeom>
          <a:solidFill>
            <a:schemeClr val="accent1"/>
          </a:solidFill>
          <a:ln w="9525" algn="ctr">
            <a:solidFill>
              <a:schemeClr val="tx1"/>
            </a:solidFill>
            <a:miter lim="800000"/>
            <a:headEnd/>
            <a:tailEnd/>
          </a:ln>
          <a:effectLst/>
        </p:spPr>
        <p:txBody>
          <a:bodyPr wrap="square" lIns="0" tIns="0" rIns="0" bIns="0">
            <a:spAutoFit/>
          </a:bodyPr>
          <a:lstStyle>
            <a:defPPr>
              <a:defRPr lang="es-ES_tradnl"/>
            </a:defPPr>
            <a:lvl1pPr algn="ctr">
              <a:spcBef>
                <a:spcPct val="50000"/>
              </a:spcBef>
              <a:defRPr sz="2000"/>
            </a:lvl1pPr>
          </a:lstStyle>
          <a:p>
            <a:r>
              <a:rPr sz="1600" dirty="0" smtClean="0">
                <a:solidFill>
                  <a:schemeClr val="bg1"/>
                </a:solidFill>
              </a:rPr>
              <a:t>Normalbetrieb</a:t>
            </a:r>
            <a:endParaRPr lang="de-DE" sz="1600" dirty="0">
              <a:solidFill>
                <a:schemeClr val="bg1"/>
              </a:solidFill>
            </a:endParaRPr>
          </a:p>
        </p:txBody>
      </p:sp>
      <p:sp>
        <p:nvSpPr>
          <p:cNvPr id="662542" name="Text Box 14"/>
          <p:cNvSpPr txBox="1">
            <a:spLocks noChangeArrowheads="1"/>
          </p:cNvSpPr>
          <p:nvPr/>
        </p:nvSpPr>
        <p:spPr bwMode="auto">
          <a:xfrm>
            <a:off x="4104479" y="5221559"/>
            <a:ext cx="1481137" cy="430887"/>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spcBef>
                <a:spcPct val="50000"/>
              </a:spcBef>
            </a:pPr>
            <a:r>
              <a:rPr lang="de-DE" sz="1400" u="sng"/>
              <a:t>Raumtemperatur </a:t>
            </a:r>
            <a:r>
              <a:rPr lang="de-DE" sz="1400" u="sng" smtClean="0"/>
              <a:t/>
            </a:r>
            <a:br>
              <a:rPr lang="de-DE" sz="1400" u="sng" smtClean="0"/>
            </a:br>
            <a:r>
              <a:rPr lang="de-DE" sz="1400" u="sng" smtClean="0"/>
              <a:t>(</a:t>
            </a:r>
            <a:r>
              <a:rPr lang="de-DE" sz="1400" u="sng"/>
              <a:t>Ist-Wert)</a:t>
            </a:r>
          </a:p>
        </p:txBody>
      </p:sp>
      <p:sp>
        <p:nvSpPr>
          <p:cNvPr id="662543" name="Line 15"/>
          <p:cNvSpPr>
            <a:spLocks noChangeShapeType="1"/>
          </p:cNvSpPr>
          <p:nvPr/>
        </p:nvSpPr>
        <p:spPr bwMode="auto">
          <a:xfrm flipH="1">
            <a:off x="3599654" y="5437459"/>
            <a:ext cx="539750" cy="215900"/>
          </a:xfrm>
          <a:prstGeom prst="line">
            <a:avLst/>
          </a:prstGeom>
          <a:noFill/>
          <a:ln w="19050">
            <a:solidFill>
              <a:srgbClr val="FF3300"/>
            </a:solidFill>
            <a:round/>
            <a:headEnd/>
            <a:tailEnd type="triangle" w="med" len="me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662544" name="Text Box 16"/>
          <p:cNvSpPr txBox="1">
            <a:spLocks noChangeArrowheads="1"/>
          </p:cNvSpPr>
          <p:nvPr/>
        </p:nvSpPr>
        <p:spPr bwMode="auto">
          <a:xfrm>
            <a:off x="719929" y="4716734"/>
            <a:ext cx="1152525" cy="215444"/>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lIns="0" tIns="0" rIns="0" bIns="0">
            <a:spAutoFit/>
          </a:bodyPr>
          <a:lstStyle/>
          <a:p>
            <a:pPr>
              <a:spcBef>
                <a:spcPct val="50000"/>
              </a:spcBef>
            </a:pPr>
            <a:r>
              <a:rPr lang="de-DE" sz="1400" u="sng" smtClean="0"/>
              <a:t>Betrieb</a:t>
            </a:r>
            <a:endParaRPr lang="de-DE" sz="1400" u="sng"/>
          </a:p>
        </p:txBody>
      </p:sp>
      <p:sp>
        <p:nvSpPr>
          <p:cNvPr id="662545" name="Line 17"/>
          <p:cNvSpPr>
            <a:spLocks noChangeShapeType="1"/>
          </p:cNvSpPr>
          <p:nvPr/>
        </p:nvSpPr>
        <p:spPr bwMode="auto">
          <a:xfrm>
            <a:off x="1475579" y="4897709"/>
            <a:ext cx="1152525" cy="179388"/>
          </a:xfrm>
          <a:prstGeom prst="line">
            <a:avLst/>
          </a:prstGeom>
          <a:noFill/>
          <a:ln w="19050">
            <a:solidFill>
              <a:srgbClr val="FF3300"/>
            </a:solidFill>
            <a:round/>
            <a:headEnd/>
            <a:tailEnd type="triangle" w="med" len="me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txBody>
          <a:bodyPr wrap="none" lIns="0" tIns="0" rIns="0" bIns="0" anchor="ctr"/>
          <a:lstStyle/>
          <a:p>
            <a:endParaRPr lang="de-DE"/>
          </a:p>
        </p:txBody>
      </p:sp>
      <p:sp>
        <p:nvSpPr>
          <p:cNvPr id="17" name="Titel 16"/>
          <p:cNvSpPr>
            <a:spLocks noGrp="1"/>
          </p:cNvSpPr>
          <p:nvPr>
            <p:ph type="title"/>
          </p:nvPr>
        </p:nvSpPr>
        <p:spPr/>
        <p:txBody>
          <a:bodyPr/>
          <a:lstStyle/>
          <a:p>
            <a:pPr marL="360000" indent="-360000"/>
            <a:r>
              <a:rPr lang="de-DE" dirty="0" smtClean="0"/>
              <a:t>2.	Kontakte in externen Geräten</a:t>
            </a:r>
            <a:br>
              <a:rPr lang="de-DE" dirty="0" smtClean="0"/>
            </a:br>
            <a:r>
              <a:rPr lang="de-DE" dirty="0" smtClean="0">
                <a:solidFill>
                  <a:srgbClr val="FF0000"/>
                </a:solidFill>
              </a:rPr>
              <a:t>PAW-PACR3</a:t>
            </a:r>
            <a:r>
              <a:rPr lang="de-DE" dirty="0" smtClean="0"/>
              <a:t> – Betrieb (4)</a:t>
            </a:r>
            <a:endParaRPr lang="de-DE"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28845011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6" name="Text Box 4"/>
          <p:cNvSpPr txBox="1">
            <a:spLocks noChangeArrowheads="1"/>
          </p:cNvSpPr>
          <p:nvPr/>
        </p:nvSpPr>
        <p:spPr bwMode="auto">
          <a:xfrm>
            <a:off x="130172" y="1164385"/>
            <a:ext cx="8766178" cy="2900794"/>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p>
            <a:pPr marL="3708000" indent="-3708000" eaLnBrk="1" hangingPunct="1">
              <a:spcBef>
                <a:spcPts val="300"/>
              </a:spcBef>
              <a:tabLst>
                <a:tab pos="3708000" algn="l"/>
              </a:tabLst>
            </a:pPr>
            <a:r>
              <a:rPr lang="de-DE" sz="1000" dirty="0" smtClean="0"/>
              <a:t>Nennspannung ...........................................................................	230 V AC (100 – 240 V), 1 Ph</a:t>
            </a:r>
          </a:p>
          <a:p>
            <a:pPr marL="3708000" indent="-3708000" eaLnBrk="1" hangingPunct="1">
              <a:spcBef>
                <a:spcPts val="300"/>
              </a:spcBef>
              <a:tabLst>
                <a:tab pos="3708000" algn="l"/>
              </a:tabLst>
            </a:pPr>
            <a:r>
              <a:rPr lang="de-DE" sz="1000" dirty="0" smtClean="0"/>
              <a:t>Nennfrequenz .............................................................................	50 Hz (47 – 63 Hz)</a:t>
            </a:r>
          </a:p>
          <a:p>
            <a:pPr marL="3708000" indent="-3708000" eaLnBrk="1" hangingPunct="1">
              <a:spcBef>
                <a:spcPts val="300"/>
              </a:spcBef>
              <a:tabLst>
                <a:tab pos="3708000" algn="l"/>
              </a:tabLst>
            </a:pPr>
            <a:r>
              <a:rPr lang="de-DE" sz="1000" dirty="0" smtClean="0"/>
              <a:t>Leistungsaufnahme ....................................................................	max. 7 W</a:t>
            </a:r>
          </a:p>
          <a:p>
            <a:pPr marL="3708000" indent="-3708000" eaLnBrk="1" hangingPunct="1">
              <a:spcBef>
                <a:spcPts val="300"/>
              </a:spcBef>
              <a:tabLst>
                <a:tab pos="3708000" algn="l"/>
              </a:tabLst>
            </a:pPr>
            <a:r>
              <a:rPr lang="de-DE" sz="1000" dirty="0" smtClean="0"/>
              <a:t>Betriebstemperatur .....................................................................	0 bis +55 °C (Stromversorgung 0 bis +40 °C)</a:t>
            </a:r>
          </a:p>
          <a:p>
            <a:pPr marL="3708000" indent="-3708000" eaLnBrk="1" hangingPunct="1">
              <a:spcBef>
                <a:spcPts val="300"/>
              </a:spcBef>
              <a:tabLst>
                <a:tab pos="3708000" algn="l"/>
              </a:tabLst>
            </a:pPr>
            <a:r>
              <a:rPr lang="de-DE" sz="1000" dirty="0" smtClean="0"/>
              <a:t>Betriebsluftfeuchte .......................................................................	30 bis 85 % (ohne Kondensation)</a:t>
            </a:r>
          </a:p>
          <a:p>
            <a:pPr marL="3708000" indent="-3708000" eaLnBrk="1" hangingPunct="1">
              <a:spcBef>
                <a:spcPts val="300"/>
              </a:spcBef>
              <a:tabLst>
                <a:tab pos="3708000" algn="l"/>
              </a:tabLst>
            </a:pPr>
            <a:r>
              <a:rPr lang="de-DE" sz="1000" dirty="0" smtClean="0"/>
              <a:t>Lagerungstemperatur ...................................................................	–20 bis +70 °C</a:t>
            </a:r>
          </a:p>
          <a:p>
            <a:pPr marL="3708000" indent="-3708000" eaLnBrk="1" hangingPunct="1">
              <a:spcBef>
                <a:spcPts val="300"/>
              </a:spcBef>
              <a:tabLst>
                <a:tab pos="3708000" algn="l"/>
              </a:tabLst>
            </a:pPr>
            <a:r>
              <a:rPr lang="de-DE" sz="1000" dirty="0"/>
              <a:t>Zulässige kurzzeitige Unterbrechung der Stromversorgung </a:t>
            </a:r>
            <a:r>
              <a:rPr lang="de-DE" sz="1000" dirty="0" smtClean="0"/>
              <a:t>.......	10</a:t>
            </a:r>
            <a:r>
              <a:rPr lang="de-DE" sz="1000" dirty="0"/>
              <a:t> ms</a:t>
            </a:r>
          </a:p>
          <a:p>
            <a:pPr marL="3708000" indent="-3708000" eaLnBrk="1" hangingPunct="1">
              <a:spcBef>
                <a:spcPts val="300"/>
              </a:spcBef>
              <a:tabLst>
                <a:tab pos="3708000" algn="l"/>
              </a:tabLst>
            </a:pPr>
            <a:r>
              <a:rPr lang="de-DE" sz="1000" dirty="0"/>
              <a:t>Vibrationsfestigkeit </a:t>
            </a:r>
            <a:r>
              <a:rPr lang="de-DE" sz="1000" dirty="0" smtClean="0"/>
              <a:t>......................................................................	10 </a:t>
            </a:r>
            <a:r>
              <a:rPr lang="de-DE" sz="1000" dirty="0"/>
              <a:t>bis 55 Hz, 1 Zyklus/min</a:t>
            </a:r>
          </a:p>
          <a:p>
            <a:pPr marL="180000" indent="-3708000" eaLnBrk="1" hangingPunct="1">
              <a:spcBef>
                <a:spcPts val="300"/>
              </a:spcBef>
              <a:tabLst>
                <a:tab pos="3708000" algn="l"/>
              </a:tabLst>
            </a:pPr>
            <a:r>
              <a:rPr lang="de-DE" sz="1000" dirty="0" smtClean="0"/>
              <a:t>	Doppelamplitude: </a:t>
            </a:r>
            <a:r>
              <a:rPr lang="en-US" sz="1000" dirty="0" smtClean="0"/>
              <a:t>	</a:t>
            </a:r>
            <a:r>
              <a:rPr lang="de-DE" sz="1000" dirty="0" smtClean="0"/>
              <a:t>0,75 mm, 10 min. in der X-, Y- und Z-Achse</a:t>
            </a:r>
          </a:p>
          <a:p>
            <a:pPr marL="3708000" indent="-3708000" eaLnBrk="1" hangingPunct="1">
              <a:spcBef>
                <a:spcPts val="300"/>
              </a:spcBef>
              <a:tabLst>
                <a:tab pos="3708000" algn="l"/>
              </a:tabLst>
            </a:pPr>
            <a:r>
              <a:rPr lang="de-DE" sz="1000" dirty="0"/>
              <a:t>Stoßfestigkeit </a:t>
            </a:r>
            <a:r>
              <a:rPr lang="de-DE" sz="1000" dirty="0" smtClean="0"/>
              <a:t>..............................................................................	98</a:t>
            </a:r>
            <a:r>
              <a:rPr lang="de-DE" sz="1000" dirty="0"/>
              <a:t> m/s², 4 Mal in der X-, Y- und Z-Achse</a:t>
            </a:r>
          </a:p>
          <a:p>
            <a:pPr marL="3708000" indent="-3708000" eaLnBrk="1" hangingPunct="1">
              <a:spcBef>
                <a:spcPts val="300"/>
              </a:spcBef>
              <a:tabLst>
                <a:tab pos="3708000" algn="l"/>
              </a:tabLst>
            </a:pPr>
            <a:r>
              <a:rPr lang="de-DE" sz="1000" dirty="0"/>
              <a:t>Störfestigkeit </a:t>
            </a:r>
            <a:r>
              <a:rPr lang="de-DE" sz="1000" dirty="0" smtClean="0"/>
              <a:t>...............................................................................	1000</a:t>
            </a:r>
            <a:r>
              <a:rPr lang="de-DE" sz="1000" dirty="0"/>
              <a:t> V mit Pulsbreiten von 50 ns bis 1 </a:t>
            </a:r>
            <a:r>
              <a:rPr lang="de-DE" sz="1000" dirty="0">
                <a:sym typeface="Symbol" pitchFamily="18" charset="2"/>
              </a:rPr>
              <a:t>s (basierend auf Panasonic-eigenen Messungen)</a:t>
            </a:r>
          </a:p>
          <a:p>
            <a:pPr marL="3708000" indent="-3708000" eaLnBrk="1" hangingPunct="1">
              <a:spcBef>
                <a:spcPts val="300"/>
              </a:spcBef>
              <a:tabLst>
                <a:tab pos="3708000" algn="l"/>
              </a:tabLst>
            </a:pPr>
            <a:r>
              <a:rPr lang="de-DE" sz="1000" dirty="0">
                <a:sym typeface="Symbol" pitchFamily="18" charset="2"/>
              </a:rPr>
              <a:t>Betriebsbedingungen </a:t>
            </a:r>
            <a:r>
              <a:rPr lang="de-DE" sz="1000" dirty="0" smtClean="0">
                <a:sym typeface="Symbol" pitchFamily="18" charset="2"/>
              </a:rPr>
              <a:t>..................................................................	Frei </a:t>
            </a:r>
            <a:r>
              <a:rPr lang="de-DE" sz="1000" dirty="0">
                <a:sym typeface="Symbol" pitchFamily="18" charset="2"/>
              </a:rPr>
              <a:t>von korrosiven Gasen und übermäßiger Staubkonzentration</a:t>
            </a:r>
          </a:p>
          <a:p>
            <a:pPr marL="3708000" indent="-3708000" eaLnBrk="1" hangingPunct="1">
              <a:spcBef>
                <a:spcPts val="300"/>
              </a:spcBef>
              <a:tabLst>
                <a:tab pos="3708000" algn="l"/>
              </a:tabLst>
            </a:pPr>
            <a:r>
              <a:rPr lang="de-DE" sz="1000" dirty="0">
                <a:sym typeface="Symbol" pitchFamily="18" charset="2"/>
              </a:rPr>
              <a:t>Schutzart </a:t>
            </a:r>
            <a:r>
              <a:rPr lang="de-DE" sz="1000" dirty="0" smtClean="0">
                <a:sym typeface="Symbol" pitchFamily="18" charset="2"/>
              </a:rPr>
              <a:t>....................................................................................	IP66 </a:t>
            </a:r>
            <a:r>
              <a:rPr lang="de-DE" sz="1000" dirty="0">
                <a:sym typeface="Symbol" pitchFamily="18" charset="2"/>
              </a:rPr>
              <a:t>(nur bei ordnungsgemäßer Kabeleinführung)</a:t>
            </a:r>
          </a:p>
          <a:p>
            <a:pPr marL="3708000" indent="-3708000" eaLnBrk="1" hangingPunct="1">
              <a:spcBef>
                <a:spcPts val="300"/>
              </a:spcBef>
              <a:tabLst>
                <a:tab pos="3708000" algn="l"/>
              </a:tabLst>
            </a:pPr>
            <a:r>
              <a:rPr lang="de-DE" sz="1000" dirty="0">
                <a:sym typeface="Symbol" pitchFamily="18" charset="2"/>
              </a:rPr>
              <a:t>Gewicht </a:t>
            </a:r>
            <a:r>
              <a:rPr lang="de-DE" sz="1000" dirty="0" smtClean="0">
                <a:sym typeface="Symbol" pitchFamily="18" charset="2"/>
              </a:rPr>
              <a:t>......................................................................................	ca</a:t>
            </a:r>
            <a:r>
              <a:rPr lang="de-DE" sz="1000" dirty="0">
                <a:sym typeface="Symbol" pitchFamily="18" charset="2"/>
              </a:rPr>
              <a:t>. 1160 g (ohne Verpackung)</a:t>
            </a:r>
          </a:p>
        </p:txBody>
      </p:sp>
      <p:pic>
        <p:nvPicPr>
          <p:cNvPr id="663557" name="Picture 5"/>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688312" y="4026707"/>
            <a:ext cx="2388299" cy="2437011"/>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chemeClr val="bg2">
                      <a:alpha val="50000"/>
                    </a:schemeClr>
                  </a:outerShdw>
                </a:effectLst>
              </a14:hiddenEffects>
            </a:ext>
          </a:extLst>
        </p:spPr>
      </p:pic>
      <p:pic>
        <p:nvPicPr>
          <p:cNvPr id="663558" name="Picture 6"/>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6706674" y="3974000"/>
            <a:ext cx="1060450" cy="2459038"/>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kx="-3284103" algn="br" rotWithShape="0">
                    <a:schemeClr val="bg2">
                      <a:alpha val="50000"/>
                    </a:schemeClr>
                  </a:outerShdw>
                </a:effectLst>
              </a14:hiddenEffects>
            </a:ext>
          </a:extLst>
        </p:spPr>
      </p:pic>
      <p:sp>
        <p:nvSpPr>
          <p:cNvPr id="6" name="Titel 5"/>
          <p:cNvSpPr>
            <a:spLocks noGrp="1"/>
          </p:cNvSpPr>
          <p:nvPr>
            <p:ph type="title"/>
          </p:nvPr>
        </p:nvSpPr>
        <p:spPr/>
        <p:txBody>
          <a:bodyPr>
            <a:normAutofit/>
          </a:bodyPr>
          <a:lstStyle/>
          <a:p>
            <a:pPr marL="360000" indent="-360000"/>
            <a:r>
              <a:rPr lang="de-DE" dirty="0" smtClean="0"/>
              <a:t>2.	Kontakte in externen Geräten</a:t>
            </a:r>
            <a:br>
              <a:rPr lang="de-DE" dirty="0" smtClean="0"/>
            </a:br>
            <a:r>
              <a:rPr lang="de-DE" dirty="0" smtClean="0">
                <a:solidFill>
                  <a:srgbClr val="FF0000"/>
                </a:solidFill>
              </a:rPr>
              <a:t>PAW-PACR3</a:t>
            </a:r>
            <a:r>
              <a:rPr lang="de-DE" dirty="0" smtClean="0"/>
              <a:t> – Technische Daten</a:t>
            </a:r>
            <a:endParaRPr lang="de-DE"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21800281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9"/>
          <p:cNvSpPr>
            <a:spLocks noGrp="1"/>
          </p:cNvSpPr>
          <p:nvPr>
            <p:ph type="title"/>
          </p:nvPr>
        </p:nvSpPr>
        <p:spPr>
          <a:xfrm>
            <a:off x="303213" y="196486"/>
            <a:ext cx="6669087" cy="784242"/>
          </a:xfrm>
        </p:spPr>
        <p:txBody>
          <a:bodyPr/>
          <a:lstStyle/>
          <a:p>
            <a:pPr marL="360000" indent="-360000" defTabSz="914400" eaLnBrk="0" hangingPunct="0"/>
            <a:r>
              <a:rPr lang="de-DE" altLang="ja-JP" dirty="0" smtClean="0"/>
              <a:t>2.	Kontakte in externen Geräten</a:t>
            </a:r>
            <a:br>
              <a:rPr lang="de-DE" altLang="ja-JP" dirty="0" smtClean="0"/>
            </a:br>
            <a:r>
              <a:rPr lang="de-DE" altLang="ja-JP" dirty="0" smtClean="0">
                <a:solidFill>
                  <a:srgbClr val="FF0000"/>
                </a:solidFill>
                <a:sym typeface="Wingdings" pitchFamily="2" charset="2"/>
              </a:rPr>
              <a:t>PAW-SERVER-PKEA</a:t>
            </a:r>
            <a:r>
              <a:rPr lang="de-DE" altLang="ja-JP" dirty="0" smtClean="0">
                <a:sym typeface="Wingdings" pitchFamily="2" charset="2"/>
              </a:rPr>
              <a:t> – GLT-Steuerung (PKEA)</a:t>
            </a:r>
            <a:endParaRPr lang="de-DE" altLang="ja-JP" dirty="0"/>
          </a:p>
        </p:txBody>
      </p:sp>
      <p:sp>
        <p:nvSpPr>
          <p:cNvPr id="7" name="CasellaDiTesto 40"/>
          <p:cNvSpPr txBox="1"/>
          <p:nvPr/>
        </p:nvSpPr>
        <p:spPr>
          <a:xfrm>
            <a:off x="251520" y="1124744"/>
            <a:ext cx="849694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de-DE" smtClean="0">
                <a:solidFill>
                  <a:schemeClr val="tx1"/>
                </a:solidFill>
                <a:latin typeface="Arial" pitchFamily="34" charset="0"/>
              </a:rPr>
              <a:t>PAW-SERVER-PKEA: GLT-Überwachung und Steuerung für PKEA-Innengeräte</a:t>
            </a:r>
            <a:endParaRPr lang="de-DE" dirty="0">
              <a:solidFill>
                <a:schemeClr val="tx1"/>
              </a:solidFill>
              <a:latin typeface="Arial" pitchFamily="34" charset="0"/>
              <a:cs typeface="Arial" pitchFamily="34" charset="0"/>
            </a:endParaRPr>
          </a:p>
        </p:txBody>
      </p:sp>
      <p:pic>
        <p:nvPicPr>
          <p:cNvPr id="1026" name="Picture 2"/>
          <p:cNvPicPr>
            <a:picLocks noChangeAspect="1" noChangeArrowheads="1"/>
          </p:cNvPicPr>
          <p:nvPr/>
        </p:nvPicPr>
        <p:blipFill>
          <a:blip r:embed="rId2"/>
          <a:stretch>
            <a:fillRect/>
          </a:stretch>
        </p:blipFill>
        <p:spPr bwMode="auto">
          <a:xfrm>
            <a:off x="3638461" y="1769539"/>
            <a:ext cx="5300003" cy="4385518"/>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
        <p:nvSpPr>
          <p:cNvPr id="9" name="8 CuadroTexto"/>
          <p:cNvSpPr txBox="1"/>
          <p:nvPr/>
        </p:nvSpPr>
        <p:spPr>
          <a:xfrm>
            <a:off x="303212" y="2735893"/>
            <a:ext cx="3716337" cy="160813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de-DE" sz="1600" b="1" dirty="0" smtClean="0">
                <a:latin typeface="Arial" pitchFamily="34" charset="0"/>
                <a:cs typeface="Arial" pitchFamily="34" charset="0"/>
              </a:rPr>
              <a:t>Wichtigste Merkmale</a:t>
            </a:r>
          </a:p>
          <a:p>
            <a:pPr marL="355600" indent="-355600">
              <a:spcBef>
                <a:spcPts val="300"/>
              </a:spcBef>
              <a:buFont typeface="+mj-lt"/>
              <a:buAutoNum type="romanUcPeriod"/>
            </a:pPr>
            <a:r>
              <a:rPr sz="1400" dirty="0" smtClean="0">
                <a:latin typeface="Arial" pitchFamily="34" charset="0"/>
                <a:cs typeface="Arial" pitchFamily="34" charset="0"/>
              </a:rPr>
              <a:t>Kaskadenschaltung</a:t>
            </a:r>
          </a:p>
          <a:p>
            <a:pPr marL="355600" indent="-355600">
              <a:spcBef>
                <a:spcPts val="300"/>
              </a:spcBef>
              <a:buFont typeface="+mj-lt"/>
              <a:buAutoNum type="romanUcPeriod"/>
            </a:pPr>
            <a:r>
              <a:rPr sz="1400" dirty="0" smtClean="0">
                <a:latin typeface="Arial" pitchFamily="34" charset="0"/>
                <a:cs typeface="Arial" pitchFamily="34" charset="0"/>
              </a:rPr>
              <a:t>Redundanzschaltung</a:t>
            </a:r>
          </a:p>
          <a:p>
            <a:pPr marL="355600" indent="-355600">
              <a:spcBef>
                <a:spcPts val="300"/>
              </a:spcBef>
              <a:buFont typeface="+mj-lt"/>
              <a:buAutoNum type="romanUcPeriod"/>
            </a:pPr>
            <a:r>
              <a:rPr sz="1400" dirty="0" smtClean="0">
                <a:latin typeface="Arial" pitchFamily="34" charset="0"/>
                <a:cs typeface="Arial" pitchFamily="34" charset="0"/>
              </a:rPr>
              <a:t>Schutz gegen Überhitzung</a:t>
            </a:r>
          </a:p>
          <a:p>
            <a:pPr marL="355600" indent="-355600">
              <a:spcBef>
                <a:spcPts val="300"/>
              </a:spcBef>
              <a:buFont typeface="+mj-lt"/>
              <a:buAutoNum type="romanUcPeriod"/>
            </a:pPr>
            <a:r>
              <a:rPr sz="1400" dirty="0" smtClean="0">
                <a:latin typeface="Arial" pitchFamily="34" charset="0"/>
                <a:cs typeface="Arial" pitchFamily="34" charset="0"/>
              </a:rPr>
              <a:t>Energiesparbetrieb</a:t>
            </a:r>
          </a:p>
          <a:p>
            <a:pPr marL="355600" indent="-355600">
              <a:spcBef>
                <a:spcPts val="300"/>
              </a:spcBef>
              <a:buFont typeface="+mj-lt"/>
              <a:buAutoNum type="romanUcPeriod"/>
            </a:pPr>
            <a:r>
              <a:rPr sz="1400" dirty="0" smtClean="0">
                <a:latin typeface="Arial" pitchFamily="34" charset="0"/>
                <a:cs typeface="Arial" pitchFamily="34" charset="0"/>
              </a:rPr>
              <a:t>GLT-Steuerung verfügbar</a:t>
            </a:r>
            <a:endParaRPr lang="de-DE" sz="1400" dirty="0">
              <a:latin typeface="Arial" pitchFamily="34" charset="0"/>
              <a:cs typeface="Arial" pitchFamily="34" charset="0"/>
            </a:endParaRPr>
          </a:p>
        </p:txBody>
      </p:sp>
      <p:sp>
        <p:nvSpPr>
          <p:cNvPr id="8" name="7 CuadroTexto"/>
          <p:cNvSpPr txBox="1"/>
          <p:nvPr/>
        </p:nvSpPr>
        <p:spPr>
          <a:xfrm>
            <a:off x="303212" y="4664320"/>
            <a:ext cx="3716337" cy="8463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de-DE" sz="1600" b="1" dirty="0" smtClean="0">
                <a:latin typeface="Arial" pitchFamily="34" charset="0"/>
                <a:cs typeface="Arial" pitchFamily="34" charset="0"/>
              </a:rPr>
              <a:t>Einsatzbereich (CN-CNT verfügbar)</a:t>
            </a:r>
          </a:p>
          <a:p>
            <a:pPr marL="355600" indent="-355600">
              <a:spcBef>
                <a:spcPts val="300"/>
              </a:spcBef>
              <a:buFont typeface="+mj-lt"/>
              <a:buAutoNum type="romanUcPeriod"/>
            </a:pPr>
            <a:r>
              <a:rPr sz="1400" dirty="0" smtClean="0">
                <a:latin typeface="Arial" pitchFamily="34" charset="0"/>
                <a:cs typeface="Arial" pitchFamily="34" charset="0"/>
              </a:rPr>
              <a:t>CS-EXX</a:t>
            </a:r>
            <a:r>
              <a:rPr lang="de-DE" sz="1400" b="1" dirty="0" smtClean="0">
                <a:solidFill>
                  <a:srgbClr val="FF0000"/>
                </a:solidFill>
                <a:latin typeface="Arial" pitchFamily="34" charset="0"/>
                <a:cs typeface="Arial" pitchFamily="34" charset="0"/>
              </a:rPr>
              <a:t>PKEA</a:t>
            </a:r>
          </a:p>
          <a:p>
            <a:pPr marL="355600" indent="-355600">
              <a:spcBef>
                <a:spcPts val="300"/>
              </a:spcBef>
              <a:buFont typeface="+mj-lt"/>
              <a:buAutoNum type="romanUcPeriod"/>
            </a:pPr>
            <a:r>
              <a:rPr lang="de-DE" sz="1400" dirty="0" smtClean="0">
                <a:solidFill>
                  <a:schemeClr val="tx1"/>
                </a:solidFill>
                <a:latin typeface="Arial" pitchFamily="34" charset="0"/>
                <a:cs typeface="Arial" pitchFamily="34" charset="0"/>
              </a:rPr>
              <a:t>CS-EXX</a:t>
            </a:r>
            <a:r>
              <a:rPr lang="de-DE" sz="1400" b="1" dirty="0" smtClean="0">
                <a:solidFill>
                  <a:srgbClr val="FF0000"/>
                </a:solidFill>
                <a:latin typeface="Arial" pitchFamily="34" charset="0"/>
                <a:cs typeface="Arial" pitchFamily="34" charset="0"/>
              </a:rPr>
              <a:t>QKE/PKE/NKE</a:t>
            </a:r>
          </a:p>
        </p:txBody>
      </p:sp>
      <p:sp>
        <p:nvSpPr>
          <p:cNvPr id="10" name="Text Box 10"/>
          <p:cNvSpPr txBox="1">
            <a:spLocks noChangeArrowheads="1"/>
          </p:cNvSpPr>
          <p:nvPr/>
        </p:nvSpPr>
        <p:spPr bwMode="auto">
          <a:xfrm>
            <a:off x="5888540" y="2091911"/>
            <a:ext cx="967380" cy="461665"/>
          </a:xfrm>
          <a:prstGeom prst="rect">
            <a:avLst/>
          </a:prstGeom>
          <a:solidFill>
            <a:schemeClr val="bg1"/>
          </a:solidFill>
          <a:ln w="9525">
            <a:solidFill>
              <a:srgbClr val="0099FF"/>
            </a:solidFill>
            <a:miter lim="800000"/>
            <a:headEnd/>
            <a:tailEnd/>
          </a:ln>
          <a:effectLst/>
          <a:extLs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spAutoFit/>
          </a:bodyPr>
          <a:lstStyle/>
          <a:p>
            <a:pPr algn="ctr"/>
            <a:r>
              <a:rPr lang="de-DE" sz="1200" dirty="0" smtClean="0"/>
              <a:t>CAB-SERV</a:t>
            </a:r>
          </a:p>
          <a:p>
            <a:pPr algn="ctr"/>
            <a:r>
              <a:rPr lang="de-DE" sz="1200" b="1" dirty="0" smtClean="0"/>
              <a:t>CN-CNT</a:t>
            </a:r>
            <a:endParaRPr lang="de-DE" sz="1200" b="1"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27321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5703762" y="1728160"/>
            <a:ext cx="3037681" cy="3559974"/>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2781108" y="1175544"/>
            <a:ext cx="1059453" cy="1105231"/>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cxnSp>
        <p:nvCxnSpPr>
          <p:cNvPr id="12" name="11 Conector recto"/>
          <p:cNvCxnSpPr>
            <a:stCxn id="1038" idx="3"/>
          </p:cNvCxnSpPr>
          <p:nvPr/>
        </p:nvCxnSpPr>
        <p:spPr>
          <a:xfrm>
            <a:off x="3840561" y="1728160"/>
            <a:ext cx="249930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15 Conector recto"/>
          <p:cNvCxnSpPr/>
          <p:nvPr/>
        </p:nvCxnSpPr>
        <p:spPr>
          <a:xfrm>
            <a:off x="6339867" y="1728160"/>
            <a:ext cx="1" cy="266368"/>
          </a:xfrm>
          <a:prstGeom prst="line">
            <a:avLst/>
          </a:prstGeom>
        </p:spPr>
        <p:style>
          <a:lnRef idx="2">
            <a:schemeClr val="accent1"/>
          </a:lnRef>
          <a:fillRef idx="0">
            <a:schemeClr val="accent1"/>
          </a:fillRef>
          <a:effectRef idx="1">
            <a:schemeClr val="accent1"/>
          </a:effectRef>
          <a:fontRef idx="minor">
            <a:schemeClr val="tx1"/>
          </a:fontRef>
        </p:style>
      </p:cxnSp>
      <p:sp>
        <p:nvSpPr>
          <p:cNvPr id="35" name="34 Rectángulo redondeado"/>
          <p:cNvSpPr/>
          <p:nvPr/>
        </p:nvSpPr>
        <p:spPr>
          <a:xfrm>
            <a:off x="6132803" y="1994528"/>
            <a:ext cx="414130" cy="13392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7" name="CasellaDiTesto 7"/>
          <p:cNvSpPr txBox="1"/>
          <p:nvPr/>
        </p:nvSpPr>
        <p:spPr>
          <a:xfrm>
            <a:off x="337305" y="2888471"/>
            <a:ext cx="5097338" cy="246221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1400" b="1" dirty="0" smtClean="0">
                <a:latin typeface="Arial" pitchFamily="34" charset="0"/>
                <a:cs typeface="Arial" pitchFamily="34" charset="0"/>
              </a:rPr>
              <a:t>Eingänge (potenzialfrei)</a:t>
            </a:r>
          </a:p>
          <a:p>
            <a:pPr marL="742950" lvl="1" indent="-285750">
              <a:buFont typeface="Wingdings" pitchFamily="2" charset="2"/>
              <a:buChar char="q"/>
            </a:pPr>
            <a:r>
              <a:rPr lang="de-DE" sz="1400" dirty="0" smtClean="0">
                <a:latin typeface="Arial" pitchFamily="34" charset="0"/>
                <a:cs typeface="Arial" pitchFamily="34" charset="0"/>
              </a:rPr>
              <a:t>(</a:t>
            </a:r>
            <a:r>
              <a:rPr lang="de-DE" sz="1400" b="1" dirty="0" smtClean="0">
                <a:latin typeface="Arial" pitchFamily="34" charset="0"/>
                <a:cs typeface="Arial" pitchFamily="34" charset="0"/>
              </a:rPr>
              <a:t>I1 – I1</a:t>
            </a:r>
            <a:r>
              <a:rPr lang="de-DE" sz="1400" dirty="0" smtClean="0">
                <a:latin typeface="Arial" pitchFamily="34" charset="0"/>
                <a:cs typeface="Arial" pitchFamily="34" charset="0"/>
              </a:rPr>
              <a:t>) Nur verfügbar, wenn DIP-Schalter </a:t>
            </a:r>
            <a:r>
              <a:rPr lang="de-DE" sz="1400" b="1" dirty="0" smtClean="0">
                <a:latin typeface="Arial" pitchFamily="34" charset="0"/>
                <a:cs typeface="Arial" pitchFamily="34" charset="0"/>
              </a:rPr>
              <a:t>3</a:t>
            </a:r>
            <a:r>
              <a:rPr lang="de-DE" sz="1400" dirty="0" smtClean="0">
                <a:latin typeface="Arial" pitchFamily="34" charset="0"/>
                <a:cs typeface="Arial" pitchFamily="34" charset="0"/>
              </a:rPr>
              <a:t> auf </a:t>
            </a:r>
            <a:r>
              <a:rPr lang="de-DE" sz="1400" b="1" dirty="0" smtClean="0">
                <a:latin typeface="Arial" pitchFamily="34" charset="0"/>
                <a:cs typeface="Arial" pitchFamily="34" charset="0"/>
              </a:rPr>
              <a:t>ON</a:t>
            </a:r>
            <a:r>
              <a:rPr lang="de-DE" sz="1400" dirty="0" smtClean="0">
                <a:latin typeface="Arial" pitchFamily="34" charset="0"/>
                <a:cs typeface="Arial" pitchFamily="34" charset="0"/>
              </a:rPr>
              <a:t> steht.</a:t>
            </a:r>
          </a:p>
          <a:p>
            <a:pPr marL="742950" lvl="1" indent="-285750">
              <a:buFont typeface="Wingdings" pitchFamily="2" charset="2"/>
              <a:buChar char="ü"/>
            </a:pPr>
            <a:r>
              <a:rPr lang="de-DE" sz="1400" dirty="0" smtClean="0">
                <a:latin typeface="Arial" pitchFamily="34" charset="0"/>
                <a:cs typeface="Arial" pitchFamily="34" charset="0"/>
              </a:rPr>
              <a:t>Geschlossen -&gt; Gerät „</a:t>
            </a:r>
            <a:r>
              <a:rPr lang="de-DE" sz="1400" b="1" dirty="0" smtClean="0">
                <a:latin typeface="Arial" pitchFamily="34" charset="0"/>
                <a:cs typeface="Arial" pitchFamily="34" charset="0"/>
              </a:rPr>
              <a:t>A</a:t>
            </a:r>
            <a:r>
              <a:rPr lang="de-DE" sz="1400" dirty="0" smtClean="0">
                <a:latin typeface="Arial" pitchFamily="34" charset="0"/>
                <a:cs typeface="Arial" pitchFamily="34" charset="0"/>
              </a:rPr>
              <a:t>“ </a:t>
            </a:r>
            <a:r>
              <a:rPr lang="de-DE" sz="1400" b="1" dirty="0" smtClean="0">
                <a:latin typeface="Arial" pitchFamily="34" charset="0"/>
                <a:cs typeface="Arial" pitchFamily="34" charset="0"/>
              </a:rPr>
              <a:t>einschalten</a:t>
            </a:r>
            <a:r>
              <a:rPr lang="de-DE" sz="1400" dirty="0" smtClean="0">
                <a:latin typeface="Arial" pitchFamily="34" charset="0"/>
                <a:cs typeface="Arial" pitchFamily="34" charset="0"/>
              </a:rPr>
              <a:t>.</a:t>
            </a:r>
          </a:p>
          <a:p>
            <a:pPr marL="742950" lvl="1" indent="-285750">
              <a:buFont typeface="Wingdings" pitchFamily="2" charset="2"/>
              <a:buChar char="ü"/>
            </a:pPr>
            <a:r>
              <a:rPr lang="de-DE" sz="1400" dirty="0" smtClean="0">
                <a:latin typeface="Arial" pitchFamily="34" charset="0"/>
                <a:cs typeface="Arial" pitchFamily="34" charset="0"/>
              </a:rPr>
              <a:t>Offen -&gt; Gerät „</a:t>
            </a:r>
            <a:r>
              <a:rPr lang="de-DE" sz="1400" b="1" dirty="0" smtClean="0">
                <a:latin typeface="Arial" pitchFamily="34" charset="0"/>
                <a:cs typeface="Arial" pitchFamily="34" charset="0"/>
              </a:rPr>
              <a:t>A</a:t>
            </a:r>
            <a:r>
              <a:rPr lang="de-DE" sz="1400" dirty="0" smtClean="0">
                <a:latin typeface="Arial" pitchFamily="34" charset="0"/>
                <a:cs typeface="Arial" pitchFamily="34" charset="0"/>
              </a:rPr>
              <a:t>“ </a:t>
            </a:r>
            <a:r>
              <a:rPr lang="de-DE" sz="1400" b="1" dirty="0" smtClean="0">
                <a:latin typeface="Arial" pitchFamily="34" charset="0"/>
                <a:cs typeface="Arial" pitchFamily="34" charset="0"/>
              </a:rPr>
              <a:t>ausschalten</a:t>
            </a:r>
            <a:r>
              <a:rPr lang="de-DE" sz="1400" dirty="0" smtClean="0">
                <a:latin typeface="Arial" pitchFamily="34" charset="0"/>
                <a:cs typeface="Arial" pitchFamily="34" charset="0"/>
              </a:rPr>
              <a:t>.</a:t>
            </a:r>
          </a:p>
          <a:p>
            <a:pPr marL="742950" lvl="1" indent="-285750">
              <a:buFont typeface="Wingdings" pitchFamily="2" charset="2"/>
              <a:buChar char="ü"/>
            </a:pPr>
            <a:endParaRPr lang="de-DE" sz="1400" b="1" dirty="0" smtClean="0">
              <a:latin typeface="Arial" pitchFamily="34" charset="0"/>
              <a:cs typeface="Arial" pitchFamily="34" charset="0"/>
            </a:endParaRPr>
          </a:p>
          <a:p>
            <a:pPr marL="742950" lvl="1" indent="-285750">
              <a:buFont typeface="Wingdings" pitchFamily="2" charset="2"/>
              <a:buChar char="q"/>
            </a:pPr>
            <a:r>
              <a:rPr lang="de-DE" sz="1400" dirty="0" smtClean="0">
                <a:latin typeface="Arial" pitchFamily="34" charset="0"/>
                <a:cs typeface="Arial" pitchFamily="34" charset="0"/>
              </a:rPr>
              <a:t>(</a:t>
            </a:r>
            <a:r>
              <a:rPr lang="de-DE" sz="1400" b="1" dirty="0" smtClean="0">
                <a:latin typeface="Arial" pitchFamily="34" charset="0"/>
                <a:cs typeface="Arial" pitchFamily="34" charset="0"/>
              </a:rPr>
              <a:t>I2 – I2</a:t>
            </a:r>
            <a:r>
              <a:rPr lang="de-DE" sz="1400" dirty="0" smtClean="0">
                <a:latin typeface="Arial" pitchFamily="34" charset="0"/>
                <a:cs typeface="Arial" pitchFamily="34" charset="0"/>
              </a:rPr>
              <a:t>) Nur verfügbar, wenn DIP-Schalter </a:t>
            </a:r>
            <a:r>
              <a:rPr lang="de-DE" sz="1400" b="1" dirty="0" smtClean="0">
                <a:latin typeface="Arial" pitchFamily="34" charset="0"/>
                <a:cs typeface="Arial" pitchFamily="34" charset="0"/>
              </a:rPr>
              <a:t>3</a:t>
            </a:r>
            <a:r>
              <a:rPr lang="de-DE" sz="1400" dirty="0" smtClean="0">
                <a:latin typeface="Arial" pitchFamily="34" charset="0"/>
                <a:cs typeface="Arial" pitchFamily="34" charset="0"/>
              </a:rPr>
              <a:t> auf </a:t>
            </a:r>
            <a:r>
              <a:rPr lang="de-DE" sz="1400" b="1" dirty="0" smtClean="0">
                <a:latin typeface="Arial" pitchFamily="34" charset="0"/>
                <a:cs typeface="Arial" pitchFamily="34" charset="0"/>
              </a:rPr>
              <a:t>ON</a:t>
            </a:r>
            <a:r>
              <a:rPr lang="de-DE" sz="1400" dirty="0" smtClean="0">
                <a:latin typeface="Arial" pitchFamily="34" charset="0"/>
                <a:cs typeface="Arial" pitchFamily="34" charset="0"/>
              </a:rPr>
              <a:t> steht.</a:t>
            </a:r>
          </a:p>
          <a:p>
            <a:pPr marL="742950" lvl="1" indent="-285750">
              <a:buFont typeface="Wingdings" pitchFamily="2" charset="2"/>
              <a:buChar char="ü"/>
            </a:pPr>
            <a:r>
              <a:rPr lang="de-DE" sz="1400" dirty="0" smtClean="0">
                <a:latin typeface="Arial" pitchFamily="34" charset="0"/>
                <a:cs typeface="Arial" pitchFamily="34" charset="0"/>
              </a:rPr>
              <a:t>Geschlossen -&gt; Gerät „</a:t>
            </a:r>
            <a:r>
              <a:rPr lang="de-DE" sz="1400" b="1" dirty="0" smtClean="0">
                <a:latin typeface="Arial" pitchFamily="34" charset="0"/>
                <a:cs typeface="Arial" pitchFamily="34" charset="0"/>
              </a:rPr>
              <a:t>B</a:t>
            </a:r>
            <a:r>
              <a:rPr lang="de-DE" sz="1400" dirty="0" smtClean="0">
                <a:latin typeface="Arial" pitchFamily="34" charset="0"/>
                <a:cs typeface="Arial" pitchFamily="34" charset="0"/>
              </a:rPr>
              <a:t>“ </a:t>
            </a:r>
            <a:r>
              <a:rPr lang="de-DE" sz="1400" b="1" dirty="0" smtClean="0">
                <a:latin typeface="Arial" pitchFamily="34" charset="0"/>
                <a:cs typeface="Arial" pitchFamily="34" charset="0"/>
              </a:rPr>
              <a:t>einschalten</a:t>
            </a:r>
            <a:r>
              <a:rPr lang="de-DE" sz="1400" dirty="0" smtClean="0">
                <a:latin typeface="Arial" pitchFamily="34" charset="0"/>
                <a:cs typeface="Arial" pitchFamily="34" charset="0"/>
              </a:rPr>
              <a:t>.</a:t>
            </a:r>
          </a:p>
          <a:p>
            <a:pPr marL="742950" lvl="1" indent="-285750">
              <a:buFont typeface="Wingdings" pitchFamily="2" charset="2"/>
              <a:buChar char="ü"/>
            </a:pPr>
            <a:r>
              <a:rPr lang="de-DE" sz="1400" dirty="0" smtClean="0">
                <a:latin typeface="Arial" pitchFamily="34" charset="0"/>
                <a:cs typeface="Arial" pitchFamily="34" charset="0"/>
              </a:rPr>
              <a:t>Offen -&gt; Gerät „</a:t>
            </a:r>
            <a:r>
              <a:rPr lang="de-DE" sz="1400" b="1" dirty="0" smtClean="0">
                <a:latin typeface="Arial" pitchFamily="34" charset="0"/>
                <a:cs typeface="Arial" pitchFamily="34" charset="0"/>
              </a:rPr>
              <a:t>B</a:t>
            </a:r>
            <a:r>
              <a:rPr lang="de-DE" sz="1400" dirty="0" smtClean="0">
                <a:latin typeface="Arial" pitchFamily="34" charset="0"/>
                <a:cs typeface="Arial" pitchFamily="34" charset="0"/>
              </a:rPr>
              <a:t>“ </a:t>
            </a:r>
            <a:r>
              <a:rPr lang="de-DE" sz="1400" b="1" dirty="0" smtClean="0">
                <a:latin typeface="Arial" pitchFamily="34" charset="0"/>
                <a:cs typeface="Arial" pitchFamily="34" charset="0"/>
              </a:rPr>
              <a:t>ausschalten</a:t>
            </a:r>
            <a:r>
              <a:rPr lang="de-DE" sz="1400" dirty="0" smtClean="0">
                <a:latin typeface="Arial" pitchFamily="34" charset="0"/>
                <a:cs typeface="Arial" pitchFamily="34" charset="0"/>
              </a:rPr>
              <a:t>.</a:t>
            </a:r>
          </a:p>
          <a:p>
            <a:pPr marL="742950" lvl="1" indent="-285750">
              <a:buFont typeface="Wingdings" pitchFamily="2" charset="2"/>
              <a:buChar char="ü"/>
            </a:pPr>
            <a:endParaRPr lang="de-DE" sz="1400" dirty="0" smtClean="0">
              <a:latin typeface="Arial" pitchFamily="34" charset="0"/>
              <a:cs typeface="Arial" pitchFamily="34" charset="0"/>
            </a:endParaRPr>
          </a:p>
        </p:txBody>
      </p:sp>
      <p:sp>
        <p:nvSpPr>
          <p:cNvPr id="38" name="CasellaDiTesto 7"/>
          <p:cNvSpPr txBox="1"/>
          <p:nvPr/>
        </p:nvSpPr>
        <p:spPr>
          <a:xfrm>
            <a:off x="337305" y="2455101"/>
            <a:ext cx="5097338" cy="40010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1400" b="1" dirty="0" smtClean="0">
                <a:latin typeface="Arial" pitchFamily="34" charset="0"/>
                <a:cs typeface="Arial" pitchFamily="34" charset="0"/>
              </a:rPr>
              <a:t>Ausgänge (max. 48 V / 3 A)</a:t>
            </a:r>
          </a:p>
          <a:p>
            <a:endParaRPr lang="de-DE" sz="1400" b="1" dirty="0" smtClean="0">
              <a:latin typeface="Arial" pitchFamily="34" charset="0"/>
              <a:cs typeface="Arial" pitchFamily="34" charset="0"/>
            </a:endParaRPr>
          </a:p>
          <a:p>
            <a:pPr marL="742950" lvl="1" indent="-285750">
              <a:buFont typeface="Wingdings" pitchFamily="2" charset="2"/>
              <a:buChar char="q"/>
            </a:pPr>
            <a:r>
              <a:rPr lang="de-DE" sz="1400" dirty="0" smtClean="0">
                <a:latin typeface="Arial" pitchFamily="34" charset="0"/>
                <a:cs typeface="Arial" pitchFamily="34" charset="0"/>
              </a:rPr>
              <a:t>(</a:t>
            </a:r>
            <a:r>
              <a:rPr lang="de-DE" sz="1400" b="1" dirty="0" smtClean="0">
                <a:latin typeface="Arial" pitchFamily="34" charset="0"/>
                <a:cs typeface="Arial" pitchFamily="34" charset="0"/>
              </a:rPr>
              <a:t>O1 – O1</a:t>
            </a:r>
            <a:r>
              <a:rPr lang="de-DE" sz="1400" dirty="0" smtClean="0">
                <a:latin typeface="Arial" pitchFamily="34" charset="0"/>
                <a:cs typeface="Arial" pitchFamily="34" charset="0"/>
              </a:rPr>
              <a:t>) Immer verfügbar.</a:t>
            </a:r>
          </a:p>
          <a:p>
            <a:pPr marL="742950" lvl="1" indent="-285750">
              <a:buFont typeface="Wingdings" pitchFamily="2" charset="2"/>
              <a:buChar char="ü"/>
            </a:pPr>
            <a:r>
              <a:rPr lang="de-DE" sz="1400" dirty="0" smtClean="0">
                <a:latin typeface="Arial" pitchFamily="34" charset="0"/>
                <a:cs typeface="Arial" pitchFamily="34" charset="0"/>
              </a:rPr>
              <a:t>Geschlossen -&gt; Gerät „</a:t>
            </a:r>
            <a:r>
              <a:rPr lang="de-DE" sz="1400" b="1" dirty="0" smtClean="0">
                <a:latin typeface="Arial" pitchFamily="34" charset="0"/>
                <a:cs typeface="Arial" pitchFamily="34" charset="0"/>
              </a:rPr>
              <a:t>A</a:t>
            </a:r>
            <a:r>
              <a:rPr lang="de-DE" sz="1400" dirty="0" smtClean="0">
                <a:latin typeface="Arial" pitchFamily="34" charset="0"/>
                <a:cs typeface="Arial" pitchFamily="34" charset="0"/>
              </a:rPr>
              <a:t>“ ist </a:t>
            </a:r>
            <a:r>
              <a:rPr lang="de-DE" sz="1400" b="1" dirty="0" smtClean="0">
                <a:latin typeface="Arial" pitchFamily="34" charset="0"/>
                <a:cs typeface="Arial" pitchFamily="34" charset="0"/>
              </a:rPr>
              <a:t>eingeschaltet</a:t>
            </a:r>
            <a:r>
              <a:rPr lang="de-DE" sz="1400" dirty="0" smtClean="0">
                <a:latin typeface="Arial" pitchFamily="34" charset="0"/>
                <a:cs typeface="Arial" pitchFamily="34" charset="0"/>
              </a:rPr>
              <a:t>. </a:t>
            </a:r>
          </a:p>
          <a:p>
            <a:pPr marL="742950" lvl="1" indent="-285750">
              <a:buFont typeface="Wingdings" pitchFamily="2" charset="2"/>
              <a:buChar char="ü"/>
            </a:pPr>
            <a:r>
              <a:rPr lang="de-DE" sz="1400" dirty="0" smtClean="0">
                <a:latin typeface="Arial" pitchFamily="34" charset="0"/>
                <a:cs typeface="Arial" pitchFamily="34" charset="0"/>
              </a:rPr>
              <a:t>Offen -&gt; Gerät „</a:t>
            </a:r>
            <a:r>
              <a:rPr lang="de-DE" sz="1400" b="1" dirty="0" smtClean="0">
                <a:latin typeface="Arial" pitchFamily="34" charset="0"/>
                <a:cs typeface="Arial" pitchFamily="34" charset="0"/>
              </a:rPr>
              <a:t>A</a:t>
            </a:r>
            <a:r>
              <a:rPr lang="de-DE" sz="1400" dirty="0" smtClean="0">
                <a:latin typeface="Arial" pitchFamily="34" charset="0"/>
                <a:cs typeface="Arial" pitchFamily="34" charset="0"/>
              </a:rPr>
              <a:t>“ ist </a:t>
            </a:r>
            <a:r>
              <a:rPr lang="de-DE" sz="1400" b="1" dirty="0" smtClean="0">
                <a:latin typeface="Arial" pitchFamily="34" charset="0"/>
                <a:cs typeface="Arial" pitchFamily="34" charset="0"/>
              </a:rPr>
              <a:t>ausgeschaltet</a:t>
            </a:r>
            <a:r>
              <a:rPr lang="de-DE" sz="1400" dirty="0" smtClean="0">
                <a:latin typeface="Arial" pitchFamily="34" charset="0"/>
                <a:cs typeface="Arial" pitchFamily="34" charset="0"/>
              </a:rPr>
              <a:t>.</a:t>
            </a:r>
          </a:p>
          <a:p>
            <a:pPr marL="742950" lvl="1" indent="-285750">
              <a:buFont typeface="Wingdings" pitchFamily="2" charset="2"/>
              <a:buChar char="ü"/>
            </a:pPr>
            <a:endParaRPr lang="de-DE" sz="1400" b="1" dirty="0" smtClean="0">
              <a:latin typeface="Arial" pitchFamily="34" charset="0"/>
              <a:cs typeface="Arial" pitchFamily="34" charset="0"/>
            </a:endParaRPr>
          </a:p>
          <a:p>
            <a:pPr marL="742950" lvl="1" indent="-285750">
              <a:buFont typeface="Wingdings" pitchFamily="2" charset="2"/>
              <a:buChar char="q"/>
            </a:pPr>
            <a:r>
              <a:rPr lang="de-DE" sz="1400" dirty="0" smtClean="0">
                <a:latin typeface="Arial" pitchFamily="34" charset="0"/>
                <a:cs typeface="Arial" pitchFamily="34" charset="0"/>
              </a:rPr>
              <a:t>(</a:t>
            </a:r>
            <a:r>
              <a:rPr lang="de-DE" sz="1400" b="1" dirty="0" smtClean="0">
                <a:latin typeface="Arial" pitchFamily="34" charset="0"/>
                <a:cs typeface="Arial" pitchFamily="34" charset="0"/>
              </a:rPr>
              <a:t>O2 – O2</a:t>
            </a:r>
            <a:r>
              <a:rPr lang="de-DE" sz="1400" dirty="0" smtClean="0">
                <a:latin typeface="Arial" pitchFamily="34" charset="0"/>
                <a:cs typeface="Arial" pitchFamily="34" charset="0"/>
              </a:rPr>
              <a:t>) Immer verfügbar.</a:t>
            </a:r>
          </a:p>
          <a:p>
            <a:pPr marL="742950" lvl="1" indent="-285750">
              <a:buFont typeface="Wingdings" pitchFamily="2" charset="2"/>
              <a:buChar char="ü"/>
            </a:pPr>
            <a:r>
              <a:rPr lang="de-DE" sz="1400" dirty="0" smtClean="0">
                <a:latin typeface="Arial" pitchFamily="34" charset="0"/>
                <a:cs typeface="Arial" pitchFamily="34" charset="0"/>
              </a:rPr>
              <a:t>Geschlossen -&gt; Gerät „</a:t>
            </a:r>
            <a:r>
              <a:rPr lang="de-DE" sz="1400" b="1" dirty="0" smtClean="0">
                <a:latin typeface="Arial" pitchFamily="34" charset="0"/>
                <a:cs typeface="Arial" pitchFamily="34" charset="0"/>
              </a:rPr>
              <a:t>B</a:t>
            </a:r>
            <a:r>
              <a:rPr lang="de-DE" sz="1400" dirty="0" smtClean="0">
                <a:latin typeface="Arial" pitchFamily="34" charset="0"/>
                <a:cs typeface="Arial" pitchFamily="34" charset="0"/>
              </a:rPr>
              <a:t>“ ist </a:t>
            </a:r>
            <a:r>
              <a:rPr lang="de-DE" sz="1400" b="1" dirty="0" smtClean="0">
                <a:latin typeface="Arial" pitchFamily="34" charset="0"/>
                <a:cs typeface="Arial" pitchFamily="34" charset="0"/>
              </a:rPr>
              <a:t>eingeschaltet</a:t>
            </a:r>
            <a:r>
              <a:rPr lang="de-DE" sz="1400" dirty="0" smtClean="0">
                <a:latin typeface="Arial" pitchFamily="34" charset="0"/>
                <a:cs typeface="Arial" pitchFamily="34" charset="0"/>
              </a:rPr>
              <a:t>. </a:t>
            </a:r>
          </a:p>
          <a:p>
            <a:pPr marL="742950" lvl="1" indent="-285750">
              <a:buFont typeface="Wingdings" pitchFamily="2" charset="2"/>
              <a:buChar char="ü"/>
            </a:pPr>
            <a:r>
              <a:rPr lang="de-DE" sz="1400" dirty="0" smtClean="0">
                <a:latin typeface="Arial" pitchFamily="34" charset="0"/>
                <a:cs typeface="Arial" pitchFamily="34" charset="0"/>
              </a:rPr>
              <a:t>Offen -&gt; Gerät „</a:t>
            </a:r>
            <a:r>
              <a:rPr lang="de-DE" sz="1400" b="1" dirty="0" smtClean="0">
                <a:latin typeface="Arial" pitchFamily="34" charset="0"/>
                <a:cs typeface="Arial" pitchFamily="34" charset="0"/>
              </a:rPr>
              <a:t>B</a:t>
            </a:r>
            <a:r>
              <a:rPr lang="de-DE" sz="1400" dirty="0" smtClean="0">
                <a:latin typeface="Arial" pitchFamily="34" charset="0"/>
                <a:cs typeface="Arial" pitchFamily="34" charset="0"/>
              </a:rPr>
              <a:t>“ ist </a:t>
            </a:r>
            <a:r>
              <a:rPr lang="de-DE" sz="1400" b="1" dirty="0" smtClean="0">
                <a:latin typeface="Arial" pitchFamily="34" charset="0"/>
                <a:cs typeface="Arial" pitchFamily="34" charset="0"/>
              </a:rPr>
              <a:t>ausgeschaltet</a:t>
            </a:r>
            <a:r>
              <a:rPr lang="de-DE" sz="1400" dirty="0" smtClean="0">
                <a:latin typeface="Arial" pitchFamily="34" charset="0"/>
                <a:cs typeface="Arial" pitchFamily="34" charset="0"/>
              </a:rPr>
              <a:t>.</a:t>
            </a:r>
          </a:p>
          <a:p>
            <a:pPr marL="742950" lvl="1" indent="-285750">
              <a:buFont typeface="Wingdings" pitchFamily="2" charset="2"/>
              <a:buChar char="ü"/>
            </a:pPr>
            <a:endParaRPr lang="de-DE" sz="1400" dirty="0" smtClean="0">
              <a:latin typeface="Arial" pitchFamily="34" charset="0"/>
              <a:cs typeface="Arial" pitchFamily="34" charset="0"/>
            </a:endParaRPr>
          </a:p>
          <a:p>
            <a:pPr marL="742950" lvl="1" indent="-285750">
              <a:buFont typeface="Wingdings" pitchFamily="2" charset="2"/>
              <a:buChar char="q"/>
            </a:pPr>
            <a:r>
              <a:rPr lang="de-DE" sz="1400" dirty="0" smtClean="0">
                <a:latin typeface="Arial" pitchFamily="34" charset="0"/>
                <a:cs typeface="Arial" pitchFamily="34" charset="0"/>
              </a:rPr>
              <a:t>(</a:t>
            </a:r>
            <a:r>
              <a:rPr lang="de-DE" sz="1400" b="1" dirty="0" smtClean="0">
                <a:latin typeface="Arial" pitchFamily="34" charset="0"/>
                <a:cs typeface="Arial" pitchFamily="34" charset="0"/>
              </a:rPr>
              <a:t>O3 – O3</a:t>
            </a:r>
            <a:r>
              <a:rPr lang="de-DE" sz="1400" dirty="0" smtClean="0">
                <a:latin typeface="Arial" pitchFamily="34" charset="0"/>
                <a:cs typeface="Arial" pitchFamily="34" charset="0"/>
              </a:rPr>
              <a:t>) Immer verfügbar.</a:t>
            </a:r>
          </a:p>
          <a:p>
            <a:pPr marL="742950" lvl="1" indent="-285750">
              <a:buFont typeface="Wingdings" pitchFamily="2" charset="2"/>
              <a:buChar char="ü"/>
            </a:pPr>
            <a:r>
              <a:rPr lang="de-DE" sz="1400" dirty="0" smtClean="0">
                <a:latin typeface="Arial" pitchFamily="34" charset="0"/>
                <a:cs typeface="Arial" pitchFamily="34" charset="0"/>
              </a:rPr>
              <a:t>Geschlossen -&gt; Gerät „</a:t>
            </a:r>
            <a:r>
              <a:rPr lang="de-DE" sz="1400" b="1" dirty="0" smtClean="0">
                <a:latin typeface="Arial" pitchFamily="34" charset="0"/>
                <a:cs typeface="Arial" pitchFamily="34" charset="0"/>
              </a:rPr>
              <a:t>A</a:t>
            </a:r>
            <a:r>
              <a:rPr lang="de-DE" sz="1400" dirty="0" smtClean="0">
                <a:latin typeface="Arial" pitchFamily="34" charset="0"/>
                <a:cs typeface="Arial" pitchFamily="34" charset="0"/>
              </a:rPr>
              <a:t>“ hat </a:t>
            </a:r>
            <a:r>
              <a:rPr lang="de-DE" sz="1400" b="1" dirty="0" smtClean="0">
                <a:latin typeface="Arial" pitchFamily="34" charset="0"/>
                <a:cs typeface="Arial" pitchFamily="34" charset="0"/>
              </a:rPr>
              <a:t>keinen</a:t>
            </a:r>
            <a:r>
              <a:rPr lang="de-DE" sz="1400" dirty="0" smtClean="0">
                <a:latin typeface="Arial" pitchFamily="34" charset="0"/>
                <a:cs typeface="Arial" pitchFamily="34" charset="0"/>
              </a:rPr>
              <a:t> Alarm. </a:t>
            </a:r>
          </a:p>
          <a:p>
            <a:pPr marL="742950" lvl="1" indent="-285750">
              <a:buFont typeface="Wingdings" pitchFamily="2" charset="2"/>
              <a:buChar char="ü"/>
            </a:pPr>
            <a:r>
              <a:rPr lang="de-DE" sz="1400" dirty="0" smtClean="0">
                <a:latin typeface="Arial" pitchFamily="34" charset="0"/>
                <a:cs typeface="Arial" pitchFamily="34" charset="0"/>
              </a:rPr>
              <a:t>Offen -&gt; Gerät „</a:t>
            </a:r>
            <a:r>
              <a:rPr lang="de-DE" sz="1400" b="1" dirty="0" smtClean="0">
                <a:latin typeface="Arial" pitchFamily="34" charset="0"/>
                <a:cs typeface="Arial" pitchFamily="34" charset="0"/>
              </a:rPr>
              <a:t>A</a:t>
            </a:r>
            <a:r>
              <a:rPr lang="de-DE" sz="1400" dirty="0" smtClean="0">
                <a:latin typeface="Arial" pitchFamily="34" charset="0"/>
                <a:cs typeface="Arial" pitchFamily="34" charset="0"/>
              </a:rPr>
              <a:t>“ hat einen </a:t>
            </a:r>
            <a:r>
              <a:rPr lang="de-DE" sz="1400" b="1" dirty="0" smtClean="0">
                <a:latin typeface="Arial" pitchFamily="34" charset="0"/>
                <a:cs typeface="Arial" pitchFamily="34" charset="0"/>
              </a:rPr>
              <a:t>Alarm</a:t>
            </a:r>
            <a:r>
              <a:rPr lang="de-DE" sz="1400" dirty="0" smtClean="0">
                <a:latin typeface="Arial" pitchFamily="34" charset="0"/>
                <a:cs typeface="Arial" pitchFamily="34" charset="0"/>
              </a:rPr>
              <a:t>.</a:t>
            </a:r>
          </a:p>
          <a:p>
            <a:pPr marL="742950" lvl="1" indent="-285750">
              <a:buFont typeface="Wingdings" pitchFamily="2" charset="2"/>
              <a:buChar char="ü"/>
            </a:pPr>
            <a:endParaRPr lang="de-DE" sz="1400" dirty="0" smtClean="0">
              <a:latin typeface="Arial" pitchFamily="34" charset="0"/>
              <a:cs typeface="Arial" pitchFamily="34" charset="0"/>
            </a:endParaRPr>
          </a:p>
          <a:p>
            <a:pPr marL="742950" lvl="1" indent="-285750">
              <a:buFont typeface="Wingdings" pitchFamily="2" charset="2"/>
              <a:buChar char="q"/>
            </a:pPr>
            <a:r>
              <a:rPr lang="de-DE" sz="1400" b="1" dirty="0" smtClean="0">
                <a:latin typeface="Arial" pitchFamily="34" charset="0"/>
                <a:cs typeface="Arial" pitchFamily="34" charset="0"/>
              </a:rPr>
              <a:t>O4 – O4</a:t>
            </a:r>
            <a:r>
              <a:rPr lang="de-DE" sz="1400" dirty="0" smtClean="0">
                <a:latin typeface="Arial" pitchFamily="34" charset="0"/>
                <a:cs typeface="Arial" pitchFamily="34" charset="0"/>
              </a:rPr>
              <a:t>) Immer verfügbar.</a:t>
            </a:r>
          </a:p>
          <a:p>
            <a:pPr marL="742950" lvl="1" indent="-285750">
              <a:buFont typeface="Wingdings" pitchFamily="2" charset="2"/>
              <a:buChar char="ü"/>
            </a:pPr>
            <a:r>
              <a:rPr lang="de-DE" sz="1400" dirty="0" smtClean="0">
                <a:latin typeface="Arial" pitchFamily="34" charset="0"/>
                <a:cs typeface="Arial" pitchFamily="34" charset="0"/>
              </a:rPr>
              <a:t>Geschlossen -&gt; Gerät „</a:t>
            </a:r>
            <a:r>
              <a:rPr lang="de-DE" sz="1400" b="1" dirty="0" smtClean="0">
                <a:latin typeface="Arial" pitchFamily="34" charset="0"/>
                <a:cs typeface="Arial" pitchFamily="34" charset="0"/>
              </a:rPr>
              <a:t>B</a:t>
            </a:r>
            <a:r>
              <a:rPr lang="de-DE" sz="1400" dirty="0" smtClean="0">
                <a:latin typeface="Arial" pitchFamily="34" charset="0"/>
                <a:cs typeface="Arial" pitchFamily="34" charset="0"/>
              </a:rPr>
              <a:t>“ hat </a:t>
            </a:r>
            <a:r>
              <a:rPr lang="de-DE" sz="1400" b="1" dirty="0" smtClean="0">
                <a:latin typeface="Arial" pitchFamily="34" charset="0"/>
                <a:cs typeface="Arial" pitchFamily="34" charset="0"/>
              </a:rPr>
              <a:t>keinen</a:t>
            </a:r>
            <a:r>
              <a:rPr lang="de-DE" sz="1400" dirty="0" smtClean="0">
                <a:latin typeface="Arial" pitchFamily="34" charset="0"/>
                <a:cs typeface="Arial" pitchFamily="34" charset="0"/>
              </a:rPr>
              <a:t> Alarm. </a:t>
            </a:r>
          </a:p>
          <a:p>
            <a:pPr marL="742950" lvl="1" indent="-285750">
              <a:buFont typeface="Wingdings" pitchFamily="2" charset="2"/>
              <a:buChar char="ü"/>
            </a:pPr>
            <a:r>
              <a:rPr lang="de-DE" sz="1400" dirty="0" smtClean="0">
                <a:latin typeface="Arial" pitchFamily="34" charset="0"/>
                <a:cs typeface="Arial" pitchFamily="34" charset="0"/>
              </a:rPr>
              <a:t>Offen -&gt; Gerät „</a:t>
            </a:r>
            <a:r>
              <a:rPr lang="de-DE" sz="1400" b="1" dirty="0" smtClean="0">
                <a:latin typeface="Arial" pitchFamily="34" charset="0"/>
                <a:cs typeface="Arial" pitchFamily="34" charset="0"/>
              </a:rPr>
              <a:t>B</a:t>
            </a:r>
            <a:r>
              <a:rPr lang="de-DE" sz="1400" dirty="0" smtClean="0">
                <a:latin typeface="Arial" pitchFamily="34" charset="0"/>
                <a:cs typeface="Arial" pitchFamily="34" charset="0"/>
              </a:rPr>
              <a:t>“ hat einen </a:t>
            </a:r>
            <a:r>
              <a:rPr lang="de-DE" sz="1400" b="1" dirty="0" smtClean="0">
                <a:latin typeface="Arial" pitchFamily="34" charset="0"/>
                <a:cs typeface="Arial" pitchFamily="34" charset="0"/>
              </a:rPr>
              <a:t>Alarm</a:t>
            </a:r>
            <a:r>
              <a:rPr lang="de-DE" sz="1400" dirty="0" smtClean="0">
                <a:latin typeface="Arial" pitchFamily="34" charset="0"/>
                <a:cs typeface="Arial" pitchFamily="34" charset="0"/>
              </a:rPr>
              <a:t>.</a:t>
            </a:r>
          </a:p>
          <a:p>
            <a:pPr algn="ctr"/>
            <a:endParaRPr lang="de-DE" sz="1600" b="1" dirty="0">
              <a:latin typeface="Arial" pitchFamily="34" charset="0"/>
              <a:cs typeface="Arial" pitchFamily="34" charset="0"/>
            </a:endParaRPr>
          </a:p>
        </p:txBody>
      </p:sp>
      <p:sp>
        <p:nvSpPr>
          <p:cNvPr id="2" name="1 Rectángulo"/>
          <p:cNvSpPr/>
          <p:nvPr/>
        </p:nvSpPr>
        <p:spPr>
          <a:xfrm>
            <a:off x="5931673" y="4627659"/>
            <a:ext cx="882595" cy="731520"/>
          </a:xfrm>
          <a:prstGeom prst="rect">
            <a:avLst/>
          </a:prstGeom>
          <a:noFill/>
          <a:ln w="28575">
            <a:solidFill>
              <a:schemeClr val="accent6">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10 Rectángulo"/>
          <p:cNvSpPr/>
          <p:nvPr/>
        </p:nvSpPr>
        <p:spPr>
          <a:xfrm>
            <a:off x="6781304" y="4628985"/>
            <a:ext cx="1726592" cy="731520"/>
          </a:xfrm>
          <a:prstGeom prst="rect">
            <a:avLst/>
          </a:prstGeom>
          <a:noFill/>
          <a:ln w="28575">
            <a:solidFill>
              <a:schemeClr val="accent6">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2 Elipse"/>
          <p:cNvSpPr/>
          <p:nvPr/>
        </p:nvSpPr>
        <p:spPr>
          <a:xfrm>
            <a:off x="7164125" y="3116911"/>
            <a:ext cx="818985" cy="739472"/>
          </a:xfrm>
          <a:prstGeom prst="ellipse">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4" name="Título 9"/>
          <p:cNvSpPr>
            <a:spLocks noGrp="1"/>
          </p:cNvSpPr>
          <p:nvPr>
            <p:ph type="title"/>
          </p:nvPr>
        </p:nvSpPr>
        <p:spPr/>
        <p:txBody>
          <a:bodyPr/>
          <a:lstStyle/>
          <a:p>
            <a:pPr marL="360000" indent="-360000" defTabSz="914400" eaLnBrk="0" hangingPunct="0"/>
            <a:r>
              <a:rPr lang="de-DE" altLang="ja-JP" dirty="0" smtClean="0"/>
              <a:t>2.	Kontakte in externen Geräten</a:t>
            </a:r>
            <a:br>
              <a:rPr lang="de-DE" altLang="ja-JP" dirty="0" smtClean="0"/>
            </a:br>
            <a:r>
              <a:rPr lang="de-DE" altLang="ja-JP" dirty="0" smtClean="0">
                <a:solidFill>
                  <a:srgbClr val="FF0000"/>
                </a:solidFill>
                <a:sym typeface="Wingdings" pitchFamily="2" charset="2"/>
              </a:rPr>
              <a:t>PAW-SERVER-PKEA</a:t>
            </a:r>
            <a:r>
              <a:rPr lang="de-DE" altLang="ja-JP" dirty="0" smtClean="0">
                <a:sym typeface="Wingdings" pitchFamily="2" charset="2"/>
              </a:rPr>
              <a:t> – Übersicht</a:t>
            </a:r>
            <a:endParaRPr lang="de-DE" altLang="ja-JP"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56138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p:stCondLst>
                              <p:cond delay="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 grpId="0" animBg="1"/>
      <p:bldP spid="11" grpId="0"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303212" y="1144609"/>
            <a:ext cx="8472653" cy="313932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de-DE" sz="1600" b="1" smtClean="0">
                <a:latin typeface="Arial" pitchFamily="34" charset="0"/>
                <a:cs typeface="Arial" pitchFamily="34" charset="0"/>
              </a:rPr>
              <a:t>Funktionsweise</a:t>
            </a:r>
          </a:p>
          <a:p>
            <a:pPr marL="180000" indent="-180000">
              <a:buFont typeface="+mj-lt"/>
              <a:buAutoNum type="romanUcPeriod"/>
            </a:pPr>
            <a:r>
              <a:rPr lang="de-DE" sz="1400" b="1" smtClean="0">
                <a:latin typeface="Arial" pitchFamily="34" charset="0"/>
                <a:cs typeface="Arial" pitchFamily="34" charset="0"/>
              </a:rPr>
              <a:t>Kaskadenschaltung</a:t>
            </a:r>
          </a:p>
          <a:p>
            <a:pPr marL="360000" lvl="1" indent="-180000">
              <a:buFont typeface="Arial" pitchFamily="34" charset="0"/>
              <a:buChar char="•"/>
            </a:pPr>
            <a:r>
              <a:rPr sz="1400" dirty="0" smtClean="0">
                <a:latin typeface="Arial" pitchFamily="34" charset="0"/>
                <a:cs typeface="Arial" pitchFamily="34" charset="0"/>
              </a:rPr>
              <a:t>Ein Gerät ist das Master-Gerät, das andere das Slave-Gerät. (Das als erstes unter Spannung stehende Gerät "A" ist das Master-Gerät.)</a:t>
            </a:r>
          </a:p>
          <a:p>
            <a:pPr marL="360000" lvl="1" indent="-180000">
              <a:buFont typeface="Arial" pitchFamily="34" charset="0"/>
              <a:buChar char="•"/>
            </a:pPr>
            <a:r>
              <a:rPr sz="1400" dirty="0" smtClean="0">
                <a:latin typeface="Arial" pitchFamily="34" charset="0"/>
                <a:cs typeface="Arial" pitchFamily="34" charset="0"/>
              </a:rPr>
              <a:t>Wenn über die Fernbedienung der Einschaltbefehl gegeben wird, läuft zunächst nur das Master-Gerät an.</a:t>
            </a:r>
          </a:p>
          <a:p>
            <a:pPr marL="360000" lvl="1" indent="-180000">
              <a:buFont typeface="Arial" pitchFamily="34" charset="0"/>
              <a:buChar char="•"/>
            </a:pPr>
            <a:r>
              <a:rPr sz="1400" dirty="0" smtClean="0">
                <a:latin typeface="Arial" pitchFamily="34" charset="0"/>
                <a:cs typeface="Arial" pitchFamily="34" charset="0"/>
              </a:rPr>
              <a:t>Die Raumtemperatur wird jeweils durch das Mastergerät erfasst.</a:t>
            </a:r>
          </a:p>
          <a:p>
            <a:pPr marL="360000" lvl="1" indent="-180000">
              <a:buFont typeface="Arial" pitchFamily="34" charset="0"/>
              <a:buChar char="•"/>
            </a:pPr>
            <a:r>
              <a:rPr sz="1400" dirty="0" smtClean="0">
                <a:latin typeface="Arial" pitchFamily="34" charset="0"/>
                <a:cs typeface="Arial" pitchFamily="34" charset="0"/>
              </a:rPr>
              <a:t>Alle 12 Betriebsstunden wird das Slave-Gerät zum Master-Gerät und umgekehrt.</a:t>
            </a:r>
          </a:p>
          <a:p>
            <a:pPr marL="360000" lvl="1" indent="-180000">
              <a:buFont typeface="Arial" pitchFamily="34" charset="0"/>
              <a:buChar char="•"/>
            </a:pPr>
            <a:r>
              <a:rPr sz="1400" dirty="0" smtClean="0">
                <a:latin typeface="Arial" pitchFamily="34" charset="0"/>
                <a:cs typeface="Arial" pitchFamily="34" charset="0"/>
              </a:rPr>
              <a:t>Das Slave-Gerät schaltet in folgenden Fällen zu: </a:t>
            </a:r>
          </a:p>
          <a:p>
            <a:pPr marL="360000" lvl="2" indent="-180000">
              <a:buFont typeface="Arial" pitchFamily="34" charset="0"/>
              <a:buChar char="•"/>
            </a:pPr>
            <a:r>
              <a:rPr sz="1400" dirty="0" smtClean="0">
                <a:latin typeface="Arial" pitchFamily="34" charset="0"/>
                <a:cs typeface="Arial" pitchFamily="34" charset="0"/>
              </a:rPr>
              <a:t>Kühlen/Entfeuchten: (Raumtemperatur – Solltemperatur) ≥ 2 K</a:t>
            </a:r>
          </a:p>
          <a:p>
            <a:pPr marL="360000" lvl="2" indent="-180000">
              <a:buFont typeface="Arial" pitchFamily="34" charset="0"/>
              <a:buChar char="•"/>
            </a:pPr>
            <a:r>
              <a:rPr sz="1400" dirty="0" smtClean="0">
                <a:latin typeface="Arial" pitchFamily="34" charset="0"/>
                <a:cs typeface="Arial" pitchFamily="34" charset="0"/>
              </a:rPr>
              <a:t>Heizbetrieb: (Solltemperatur – Raumtemperatur) ≥ 5 K</a:t>
            </a:r>
          </a:p>
          <a:p>
            <a:pPr marL="360000" lvl="1" indent="-180000">
              <a:buFont typeface="Arial" pitchFamily="34" charset="0"/>
              <a:buChar char="•"/>
            </a:pPr>
            <a:r>
              <a:rPr sz="1400" dirty="0" smtClean="0">
                <a:latin typeface="Arial" pitchFamily="34" charset="0"/>
                <a:cs typeface="Arial" pitchFamily="34" charset="0"/>
              </a:rPr>
              <a:t>Das Slave-Gerät schaltet in folgenden Fällen ab:</a:t>
            </a:r>
            <a:endParaRPr lang="de-DE" sz="1400" smtClean="0">
              <a:latin typeface="Arial" pitchFamily="34" charset="0"/>
              <a:cs typeface="Arial" pitchFamily="34" charset="0"/>
            </a:endParaRPr>
          </a:p>
          <a:p>
            <a:pPr marL="360000" lvl="1" indent="-180000">
              <a:buFont typeface="Arial" pitchFamily="34" charset="0"/>
              <a:buChar char="•"/>
            </a:pPr>
            <a:r>
              <a:rPr sz="1400" dirty="0" smtClean="0">
                <a:latin typeface="Arial" pitchFamily="34" charset="0"/>
                <a:cs typeface="Arial" pitchFamily="34" charset="0"/>
              </a:rPr>
              <a:t>Kühlen/Entfeuchten: Raumtemperatur = Solltemperatur</a:t>
            </a:r>
          </a:p>
          <a:p>
            <a:pPr marL="360000" lvl="1" indent="-180000">
              <a:buFont typeface="Arial" pitchFamily="34" charset="0"/>
              <a:buChar char="•"/>
            </a:pPr>
            <a:r>
              <a:rPr sz="1400" dirty="0" smtClean="0">
                <a:latin typeface="Arial" pitchFamily="34" charset="0"/>
                <a:cs typeface="Arial" pitchFamily="34" charset="0"/>
              </a:rPr>
              <a:t>Heizbetrieb: Raumtemperatur = Solltemperatur</a:t>
            </a:r>
            <a:endParaRPr lang="de-DE" sz="1400" dirty="0">
              <a:latin typeface="Arial" pitchFamily="34" charset="0"/>
              <a:cs typeface="Arial" pitchFamily="34" charset="0"/>
            </a:endParaRPr>
          </a:p>
        </p:txBody>
      </p:sp>
      <p:pic>
        <p:nvPicPr>
          <p:cNvPr id="3074" name="Objekt 4"/>
          <p:cNvPicPr>
            <a:picLocks noChangeArrowheads="1"/>
          </p:cNvPicPr>
          <p:nvPr/>
        </p:nvPicPr>
        <p:blipFill>
          <a:blip r:embed="rId2"/>
          <a:stretch>
            <a:fillRect/>
          </a:stretch>
        </p:blipFill>
        <p:spPr bwMode="auto">
          <a:xfrm>
            <a:off x="5181857" y="4687730"/>
            <a:ext cx="3149086" cy="1674598"/>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pic>
        <p:nvPicPr>
          <p:cNvPr id="3075" name="Objekt 5"/>
          <p:cNvPicPr>
            <a:picLocks noChangeArrowheads="1"/>
          </p:cNvPicPr>
          <p:nvPr/>
        </p:nvPicPr>
        <p:blipFill>
          <a:blip r:embed="rId3"/>
          <a:stretch>
            <a:fillRect/>
          </a:stretch>
        </p:blipFill>
        <p:spPr bwMode="auto">
          <a:xfrm>
            <a:off x="887740" y="4592479"/>
            <a:ext cx="3226394" cy="1674599"/>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11" name="Título 9"/>
          <p:cNvSpPr>
            <a:spLocks noGrp="1"/>
          </p:cNvSpPr>
          <p:nvPr>
            <p:ph type="title"/>
          </p:nvPr>
        </p:nvSpPr>
        <p:spPr/>
        <p:txBody>
          <a:bodyPr/>
          <a:lstStyle/>
          <a:p>
            <a:pPr marL="360000" indent="-360000" defTabSz="914400" eaLnBrk="0" hangingPunct="0"/>
            <a:r>
              <a:rPr lang="de-DE" altLang="ja-JP" dirty="0" smtClean="0"/>
              <a:t>2.	Kontakte in externen Geräten</a:t>
            </a:r>
            <a:br>
              <a:rPr lang="de-DE" altLang="ja-JP" dirty="0" smtClean="0"/>
            </a:br>
            <a:r>
              <a:rPr lang="de-DE" altLang="ja-JP" dirty="0" smtClean="0">
                <a:solidFill>
                  <a:srgbClr val="FF0000"/>
                </a:solidFill>
                <a:sym typeface="Wingdings" pitchFamily="2" charset="2"/>
              </a:rPr>
              <a:t>PAW-SERVER-PKEA</a:t>
            </a:r>
            <a:r>
              <a:rPr lang="de-DE" altLang="ja-JP" dirty="0" smtClean="0">
                <a:sym typeface="Wingdings" pitchFamily="2" charset="2"/>
              </a:rPr>
              <a:t> – Funktionsweise</a:t>
            </a:r>
            <a:endParaRPr lang="de-DE" altLang="ja-JP"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32323047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68072" y="1678988"/>
            <a:ext cx="8602794" cy="313932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de-DE" sz="1600" b="1" dirty="0" smtClean="0">
                <a:latin typeface="Arial" pitchFamily="34" charset="0"/>
                <a:cs typeface="Arial" pitchFamily="34" charset="0"/>
              </a:rPr>
              <a:t>Funktionsweise</a:t>
            </a:r>
          </a:p>
          <a:p>
            <a:pPr marL="180000" indent="-180000">
              <a:buFont typeface="+mj-lt"/>
              <a:buAutoNum type="romanUcPeriod"/>
            </a:pPr>
            <a:r>
              <a:rPr lang="de-DE" sz="1400" b="1" dirty="0" smtClean="0">
                <a:latin typeface="Arial" pitchFamily="34" charset="0"/>
                <a:cs typeface="Arial" pitchFamily="34" charset="0"/>
              </a:rPr>
              <a:t>Redundanzschaltung</a:t>
            </a:r>
          </a:p>
          <a:p>
            <a:pPr marL="360000" lvl="1" indent="-180000">
              <a:buFont typeface="Arial" pitchFamily="34" charset="0"/>
              <a:buChar char="•"/>
            </a:pPr>
            <a:r>
              <a:rPr sz="1400" dirty="0" smtClean="0">
                <a:latin typeface="Arial" pitchFamily="34" charset="0"/>
                <a:cs typeface="Arial" pitchFamily="34" charset="0"/>
              </a:rPr>
              <a:t>Wenn an einem Gerät eine Störung anliegt, wird das andere Gerät zum Master-Gerät.</a:t>
            </a:r>
            <a:endParaRPr lang="de-DE" sz="1400" dirty="0" smtClean="0">
              <a:latin typeface="Arial" pitchFamily="34" charset="0"/>
              <a:cs typeface="Arial" pitchFamily="34" charset="0"/>
            </a:endParaRPr>
          </a:p>
          <a:p>
            <a:pPr marL="360000" lvl="1" indent="-180000">
              <a:buFont typeface="Arial" pitchFamily="34" charset="0"/>
              <a:buChar char="•"/>
            </a:pPr>
            <a:r>
              <a:rPr sz="1400" dirty="0" smtClean="0">
                <a:latin typeface="Arial" pitchFamily="34" charset="0"/>
                <a:cs typeface="Arial" pitchFamily="34" charset="0"/>
              </a:rPr>
              <a:t>Ist die Störung behoben, wird das reparierte Gerät zum Master-Gerät.</a:t>
            </a:r>
          </a:p>
          <a:p>
            <a:pPr marL="742950" lvl="1" indent="-285750">
              <a:buFont typeface="Arial" pitchFamily="34" charset="0"/>
              <a:buChar char="•"/>
            </a:pPr>
            <a:endParaRPr lang="de-DE" sz="1400" dirty="0" smtClean="0">
              <a:latin typeface="Arial" pitchFamily="34" charset="0"/>
              <a:cs typeface="Arial" pitchFamily="34" charset="0"/>
            </a:endParaRPr>
          </a:p>
          <a:p>
            <a:pPr marL="180000" indent="-180000">
              <a:buFont typeface="+mj-lt"/>
              <a:buAutoNum type="romanUcPeriod"/>
            </a:pPr>
            <a:r>
              <a:rPr lang="de-DE" sz="1400" b="1" dirty="0" smtClean="0">
                <a:latin typeface="Arial" pitchFamily="34" charset="0"/>
                <a:cs typeface="Arial" pitchFamily="34" charset="0"/>
              </a:rPr>
              <a:t>Schutz gegen Überhitzung des Raums</a:t>
            </a:r>
          </a:p>
          <a:p>
            <a:pPr marL="360000" lvl="1" indent="-180000">
              <a:buFont typeface="Arial" pitchFamily="34" charset="0"/>
              <a:buChar char="•"/>
            </a:pPr>
            <a:r>
              <a:rPr lang="de-DE" sz="1400" dirty="0" smtClean="0">
                <a:latin typeface="Arial" pitchFamily="34" charset="0"/>
                <a:cs typeface="Arial" pitchFamily="34" charset="0"/>
              </a:rPr>
              <a:t>Wenn die Raumtemperatur über 28 °C ansteigt, werden beide Innengeräte eingeschaltet.</a:t>
            </a:r>
            <a:r>
              <a:rPr lang="en-US" sz="1400" dirty="0" smtClean="0">
                <a:latin typeface="Arial" pitchFamily="34" charset="0"/>
                <a:cs typeface="Arial" pitchFamily="34" charset="0"/>
              </a:rPr>
              <a:t>	</a:t>
            </a:r>
          </a:p>
          <a:p>
            <a:pPr marL="800100" lvl="1" indent="-342900">
              <a:buFont typeface="Arial" pitchFamily="34" charset="0"/>
              <a:buChar char="•"/>
            </a:pPr>
            <a:endParaRPr lang="de-DE" sz="1400" dirty="0" smtClean="0">
              <a:latin typeface="Arial" pitchFamily="34" charset="0"/>
              <a:cs typeface="Arial" pitchFamily="34" charset="0"/>
            </a:endParaRPr>
          </a:p>
          <a:p>
            <a:endParaRPr lang="de-DE" sz="1400" b="1" u="sng" dirty="0" smtClean="0">
              <a:latin typeface="Arial" pitchFamily="34" charset="0"/>
              <a:cs typeface="Arial" pitchFamily="34" charset="0"/>
            </a:endParaRPr>
          </a:p>
          <a:p>
            <a:r>
              <a:rPr lang="de-DE" sz="1400" b="1" u="sng" dirty="0" smtClean="0">
                <a:latin typeface="Arial" pitchFamily="34" charset="0"/>
                <a:cs typeface="Arial" pitchFamily="34" charset="0"/>
              </a:rPr>
              <a:t>Servicefunktionen</a:t>
            </a:r>
            <a:r>
              <a:rPr lang="de-DE" sz="1400" dirty="0" smtClean="0">
                <a:latin typeface="Arial" pitchFamily="34" charset="0"/>
                <a:cs typeface="Arial" pitchFamily="34" charset="0"/>
              </a:rPr>
              <a:t> (Fernbedienung zurücksetzen, Klimagerät aus- und einschalten, Funktionsprüfung) sind über PAW-SERVER-PKEA nicht verfügbar.</a:t>
            </a:r>
          </a:p>
          <a:p>
            <a:r>
              <a:rPr lang="de-DE" sz="1400" dirty="0" smtClean="0">
                <a:latin typeface="Arial" pitchFamily="34" charset="0"/>
                <a:cs typeface="Arial" pitchFamily="34" charset="0"/>
              </a:rPr>
              <a:t>Zur Nutzung der Servicefunktionen muss die Fernbedienung direkt an das Innengerät angeschlossen sein.</a:t>
            </a:r>
          </a:p>
          <a:p>
            <a:endParaRPr lang="de-DE" sz="1400" dirty="0" smtClean="0">
              <a:latin typeface="Arial" pitchFamily="34" charset="0"/>
              <a:cs typeface="Arial" pitchFamily="34" charset="0"/>
            </a:endParaRPr>
          </a:p>
          <a:p>
            <a:r>
              <a:rPr lang="de-DE" sz="1400" b="1" u="sng" dirty="0" smtClean="0">
                <a:latin typeface="Arial" pitchFamily="34" charset="0"/>
                <a:cs typeface="Arial" pitchFamily="34" charset="0"/>
              </a:rPr>
              <a:t>Taste für Notbetrieb</a:t>
            </a:r>
            <a:r>
              <a:rPr lang="de-DE" sz="1400" dirty="0" smtClean="0">
                <a:latin typeface="Arial" pitchFamily="34" charset="0"/>
                <a:cs typeface="Arial" pitchFamily="34" charset="0"/>
              </a:rPr>
              <a:t> (AUTO) am Innengerät wird durch die Einstellungen der Fernbedienung übersteuert.</a:t>
            </a:r>
          </a:p>
        </p:txBody>
      </p:sp>
      <p:sp>
        <p:nvSpPr>
          <p:cNvPr id="9" name="Título 9"/>
          <p:cNvSpPr>
            <a:spLocks noGrp="1"/>
          </p:cNvSpPr>
          <p:nvPr>
            <p:ph type="title"/>
          </p:nvPr>
        </p:nvSpPr>
        <p:spPr/>
        <p:txBody>
          <a:bodyPr/>
          <a:lstStyle/>
          <a:p>
            <a:pPr marL="360000" indent="-360000" defTabSz="914400" eaLnBrk="0" hangingPunct="0"/>
            <a:r>
              <a:rPr lang="de-DE" altLang="ja-JP" dirty="0" smtClean="0"/>
              <a:t>2.	Kontakte in externen Geräten</a:t>
            </a:r>
            <a:br>
              <a:rPr lang="de-DE" altLang="ja-JP" dirty="0" smtClean="0"/>
            </a:br>
            <a:r>
              <a:rPr lang="de-DE" altLang="ja-JP" dirty="0" smtClean="0">
                <a:solidFill>
                  <a:srgbClr val="FF0000"/>
                </a:solidFill>
                <a:sym typeface="Wingdings" pitchFamily="2" charset="2"/>
              </a:rPr>
              <a:t>PAW-SERVER-PKEA</a:t>
            </a:r>
            <a:r>
              <a:rPr lang="de-DE" altLang="ja-JP" dirty="0" smtClean="0">
                <a:sym typeface="Wingdings" pitchFamily="2" charset="2"/>
              </a:rPr>
              <a:t> – Funktionsweise</a:t>
            </a:r>
            <a:endParaRPr lang="de-DE" altLang="ja-JP"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78674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89300" y="1069469"/>
            <a:ext cx="2310906" cy="3097987"/>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4120738" y="1735121"/>
            <a:ext cx="1950059" cy="1766681"/>
          </a:xfrm>
          <a:prstGeom prst="rect">
            <a:avLst/>
          </a:prstGeom>
          <a:noFill/>
          <a:ln>
            <a:noFill/>
          </a:ln>
          <a:effectLst>
            <a:outerShdw dist="35921" dir="2700000" algn="ctr" rotWithShape="0">
              <a:srgbClr val="808080"/>
            </a:outer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cxnSp>
        <p:nvCxnSpPr>
          <p:cNvPr id="4" name="3 Conector recto de flecha"/>
          <p:cNvCxnSpPr>
            <a:endCxn id="2050" idx="1"/>
          </p:cNvCxnSpPr>
          <p:nvPr/>
        </p:nvCxnSpPr>
        <p:spPr>
          <a:xfrm>
            <a:off x="1495143" y="2513869"/>
            <a:ext cx="2625595" cy="1045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5 CuadroTexto"/>
          <p:cNvSpPr txBox="1"/>
          <p:nvPr/>
        </p:nvSpPr>
        <p:spPr>
          <a:xfrm>
            <a:off x="2674917" y="1227757"/>
            <a:ext cx="2963883" cy="369332"/>
          </a:xfrm>
          <a:prstGeom prst="rect">
            <a:avLst/>
          </a:prstGeom>
          <a:ln>
            <a:solidFill>
              <a:schemeClr val="accent6">
                <a:lumMod val="60000"/>
                <a:lumOff val="4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_tradnl"/>
            </a:defPPr>
            <a:lvl1pPr algn="ctr">
              <a:defRPr b="1">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dirty="0" smtClean="0"/>
              <a:t>DIP-Schalter 1 </a:t>
            </a:r>
            <a:r>
              <a:rPr lang="de-DE" b="0" dirty="0" smtClean="0"/>
              <a:t>auf </a:t>
            </a:r>
            <a:r>
              <a:rPr lang="de-DE" dirty="0" smtClean="0">
                <a:solidFill>
                  <a:srgbClr val="FF0000"/>
                </a:solidFill>
              </a:rPr>
              <a:t>ON</a:t>
            </a:r>
            <a:r>
              <a:rPr dirty="0" smtClean="0"/>
              <a:t> stellen</a:t>
            </a:r>
            <a:endParaRPr lang="de-DE" dirty="0">
              <a:solidFill>
                <a:srgbClr val="FF0000"/>
              </a:solidFill>
            </a:endParaRPr>
          </a:p>
        </p:txBody>
      </p:sp>
      <p:cxnSp>
        <p:nvCxnSpPr>
          <p:cNvPr id="8" name="7 Conector recto de flecha"/>
          <p:cNvCxnSpPr>
            <a:endCxn id="6" idx="2"/>
          </p:cNvCxnSpPr>
          <p:nvPr/>
        </p:nvCxnSpPr>
        <p:spPr>
          <a:xfrm flipH="1" flipV="1">
            <a:off x="4156859" y="1597089"/>
            <a:ext cx="284513" cy="5243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9 Conector recto de flecha"/>
          <p:cNvCxnSpPr/>
          <p:nvPr/>
        </p:nvCxnSpPr>
        <p:spPr>
          <a:xfrm flipH="1" flipV="1">
            <a:off x="2850079" y="4798350"/>
            <a:ext cx="2060368"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11 Conector recto"/>
          <p:cNvCxnSpPr/>
          <p:nvPr/>
        </p:nvCxnSpPr>
        <p:spPr>
          <a:xfrm>
            <a:off x="4892634" y="3327376"/>
            <a:ext cx="17813" cy="1470975"/>
          </a:xfrm>
          <a:prstGeom prst="line">
            <a:avLst/>
          </a:prstGeom>
          <a:ln>
            <a:solidFill>
              <a:srgbClr val="FF0000"/>
            </a:solidFill>
            <a:tailEnd type="none"/>
          </a:ln>
        </p:spPr>
        <p:style>
          <a:lnRef idx="2">
            <a:schemeClr val="accent1"/>
          </a:lnRef>
          <a:fillRef idx="0">
            <a:schemeClr val="accent1"/>
          </a:fillRef>
          <a:effectRef idx="1">
            <a:schemeClr val="accent1"/>
          </a:effectRef>
          <a:fontRef idx="minor">
            <a:schemeClr val="tx1"/>
          </a:fontRef>
        </p:style>
      </p:cxnSp>
      <p:sp>
        <p:nvSpPr>
          <p:cNvPr id="15" name="14 Rectángulo"/>
          <p:cNvSpPr/>
          <p:nvPr/>
        </p:nvSpPr>
        <p:spPr>
          <a:xfrm>
            <a:off x="172425" y="4310749"/>
            <a:ext cx="2630149" cy="627894"/>
          </a:xfrm>
          <a:prstGeom prst="rect">
            <a:avLst/>
          </a:prstGeom>
          <a:ln>
            <a:solidFill>
              <a:schemeClr val="accent6">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200" b="1" smtClean="0">
                <a:latin typeface="Arial" pitchFamily="34" charset="0"/>
                <a:cs typeface="Arial" pitchFamily="34" charset="0"/>
              </a:rPr>
              <a:t>DIP-Schalter 2 </a:t>
            </a:r>
          </a:p>
          <a:p>
            <a:pPr algn="ctr"/>
            <a:r>
              <a:rPr lang="de-DE" sz="1200" b="1" smtClean="0">
                <a:solidFill>
                  <a:srgbClr val="FF0000"/>
                </a:solidFill>
                <a:latin typeface="Arial" pitchFamily="34" charset="0"/>
                <a:cs typeface="Arial" pitchFamily="34" charset="0"/>
              </a:rPr>
              <a:t>ON</a:t>
            </a:r>
            <a:r>
              <a:rPr sz="1200" dirty="0" smtClean="0">
                <a:latin typeface="Arial" pitchFamily="34" charset="0"/>
                <a:cs typeface="Arial" pitchFamily="34" charset="0"/>
              </a:rPr>
              <a:t> = </a:t>
            </a:r>
            <a:r>
              <a:rPr lang="de-DE" sz="1200" smtClean="0">
                <a:latin typeface="Arial" pitchFamily="34" charset="0"/>
                <a:cs typeface="Arial" pitchFamily="34" charset="0"/>
              </a:rPr>
              <a:t>Energiesparbetrieb ist aktiviert</a:t>
            </a:r>
            <a:endParaRPr lang="de-DE" sz="1200" dirty="0">
              <a:latin typeface="Arial" pitchFamily="34" charset="0"/>
              <a:cs typeface="Arial" pitchFamily="34" charset="0"/>
            </a:endParaRPr>
          </a:p>
        </p:txBody>
      </p:sp>
      <p:cxnSp>
        <p:nvCxnSpPr>
          <p:cNvPr id="19" name="18 Conector recto de flecha"/>
          <p:cNvCxnSpPr/>
          <p:nvPr/>
        </p:nvCxnSpPr>
        <p:spPr>
          <a:xfrm>
            <a:off x="5260769" y="3327376"/>
            <a:ext cx="0" cy="18740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20 Rectángulo"/>
          <p:cNvSpPr/>
          <p:nvPr/>
        </p:nvSpPr>
        <p:spPr>
          <a:xfrm>
            <a:off x="2897026" y="5266995"/>
            <a:ext cx="4727486" cy="1048793"/>
          </a:xfrm>
          <a:prstGeom prst="rect">
            <a:avLst/>
          </a:prstGeom>
          <a:ln>
            <a:solidFill>
              <a:schemeClr val="accent6">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200" b="1" smtClean="0">
                <a:latin typeface="Arial" pitchFamily="34" charset="0"/>
                <a:cs typeface="Arial" pitchFamily="34" charset="0"/>
              </a:rPr>
              <a:t>DIP-Schalter 3 </a:t>
            </a:r>
          </a:p>
          <a:p>
            <a:pPr algn="ctr"/>
            <a:r>
              <a:rPr lang="de-DE" sz="1200" b="1" smtClean="0">
                <a:solidFill>
                  <a:srgbClr val="FF0000"/>
                </a:solidFill>
                <a:latin typeface="Arial" pitchFamily="34" charset="0"/>
                <a:cs typeface="Arial" pitchFamily="34" charset="0"/>
              </a:rPr>
              <a:t>ON</a:t>
            </a:r>
            <a:r>
              <a:rPr sz="1200" smtClean="0">
                <a:latin typeface="Arial" pitchFamily="34" charset="0"/>
                <a:cs typeface="Arial" pitchFamily="34" charset="0"/>
              </a:rPr>
              <a:t> =</a:t>
            </a:r>
            <a:r>
              <a:rPr lang="de-DE" sz="1200" smtClean="0">
                <a:latin typeface="Arial" pitchFamily="34" charset="0"/>
                <a:cs typeface="Arial" pitchFamily="34" charset="0"/>
              </a:rPr>
              <a:t> „Steuerung durch externe GLT in Betriebsart A (Fernbedienung </a:t>
            </a:r>
            <a:r>
              <a:rPr lang="de-DE" sz="1200" b="1" smtClean="0">
                <a:latin typeface="Arial" pitchFamily="34" charset="0"/>
                <a:cs typeface="Arial" pitchFamily="34" charset="0"/>
              </a:rPr>
              <a:t>deaktiviert</a:t>
            </a:r>
            <a:r>
              <a:rPr lang="de-DE" sz="1200" smtClean="0">
                <a:latin typeface="Arial" pitchFamily="34" charset="0"/>
                <a:cs typeface="Arial" pitchFamily="34" charset="0"/>
              </a:rPr>
              <a:t>)“ ist aktiviert</a:t>
            </a:r>
            <a:r>
              <a:rPr sz="1200" dirty="0" smtClean="0">
                <a:latin typeface="Arial" pitchFamily="34" charset="0"/>
                <a:cs typeface="Arial" pitchFamily="34" charset="0"/>
              </a:rPr>
              <a:t> </a:t>
            </a:r>
            <a:endParaRPr lang="de-DE" sz="1200" dirty="0">
              <a:latin typeface="Arial" pitchFamily="34" charset="0"/>
              <a:cs typeface="Arial" pitchFamily="34" charset="0"/>
            </a:endParaRPr>
          </a:p>
        </p:txBody>
      </p:sp>
      <p:sp>
        <p:nvSpPr>
          <p:cNvPr id="24" name="23 Rectángulo"/>
          <p:cNvSpPr/>
          <p:nvPr/>
        </p:nvSpPr>
        <p:spPr>
          <a:xfrm>
            <a:off x="6214986" y="3889850"/>
            <a:ext cx="2630149" cy="1048793"/>
          </a:xfrm>
          <a:prstGeom prst="rect">
            <a:avLst/>
          </a:prstGeom>
          <a:ln>
            <a:solidFill>
              <a:schemeClr val="accent6">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de-DE" sz="1200" b="1" smtClean="0">
                <a:latin typeface="Arial" pitchFamily="34" charset="0"/>
                <a:cs typeface="Arial" pitchFamily="34" charset="0"/>
              </a:rPr>
              <a:t>DIP-Schalter 4</a:t>
            </a:r>
          </a:p>
          <a:p>
            <a:pPr marL="432000" indent="-432000"/>
            <a:r>
              <a:rPr lang="de-DE" sz="1200" b="1" smtClean="0">
                <a:solidFill>
                  <a:srgbClr val="FF0000"/>
                </a:solidFill>
                <a:latin typeface="Arial" pitchFamily="34" charset="0"/>
                <a:cs typeface="Arial" pitchFamily="34" charset="0"/>
              </a:rPr>
              <a:t>ON</a:t>
            </a:r>
            <a:r>
              <a:rPr sz="1200" smtClean="0">
                <a:latin typeface="Arial" pitchFamily="34" charset="0"/>
                <a:cs typeface="Arial" pitchFamily="34" charset="0"/>
              </a:rPr>
              <a:t> =</a:t>
            </a:r>
            <a:r>
              <a:rPr lang="de-DE" sz="1200" smtClean="0">
                <a:latin typeface="Arial" pitchFamily="34" charset="0"/>
                <a:cs typeface="Arial" pitchFamily="34" charset="0"/>
              </a:rPr>
              <a:t>	„Steuerung durch externe GLT in Betriebsart B (Fernbedienung </a:t>
            </a:r>
            <a:r>
              <a:rPr lang="de-DE" sz="1200" b="1" smtClean="0">
                <a:latin typeface="Arial" pitchFamily="34" charset="0"/>
                <a:cs typeface="Arial" pitchFamily="34" charset="0"/>
              </a:rPr>
              <a:t>aktiviert</a:t>
            </a:r>
            <a:r>
              <a:rPr lang="de-DE" sz="1200" smtClean="0">
                <a:latin typeface="Arial" pitchFamily="34" charset="0"/>
                <a:cs typeface="Arial" pitchFamily="34" charset="0"/>
              </a:rPr>
              <a:t>)“ ist aktiviert</a:t>
            </a:r>
            <a:r>
              <a:rPr sz="1200" dirty="0" smtClean="0">
                <a:latin typeface="Arial" pitchFamily="34" charset="0"/>
                <a:cs typeface="Arial" pitchFamily="34" charset="0"/>
              </a:rPr>
              <a:t> </a:t>
            </a:r>
            <a:endParaRPr lang="de-DE" sz="1200" dirty="0">
              <a:latin typeface="Arial" pitchFamily="34" charset="0"/>
              <a:cs typeface="Arial" pitchFamily="34" charset="0"/>
            </a:endParaRPr>
          </a:p>
        </p:txBody>
      </p:sp>
      <p:cxnSp>
        <p:nvCxnSpPr>
          <p:cNvPr id="25" name="24 Conector recto"/>
          <p:cNvCxnSpPr/>
          <p:nvPr/>
        </p:nvCxnSpPr>
        <p:spPr>
          <a:xfrm>
            <a:off x="5638800" y="3358528"/>
            <a:ext cx="0" cy="1266168"/>
          </a:xfrm>
          <a:prstGeom prst="line">
            <a:avLst/>
          </a:prstGeom>
          <a:ln>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27" name="26 Conector recto de flecha"/>
          <p:cNvCxnSpPr/>
          <p:nvPr/>
        </p:nvCxnSpPr>
        <p:spPr>
          <a:xfrm flipV="1">
            <a:off x="5638800" y="4624697"/>
            <a:ext cx="576069"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 name="Título 9"/>
          <p:cNvSpPr>
            <a:spLocks noGrp="1"/>
          </p:cNvSpPr>
          <p:nvPr>
            <p:ph type="title"/>
          </p:nvPr>
        </p:nvSpPr>
        <p:spPr/>
        <p:txBody>
          <a:bodyPr/>
          <a:lstStyle/>
          <a:p>
            <a:pPr marL="360000" indent="-360000" defTabSz="914400" eaLnBrk="0" hangingPunct="0"/>
            <a:r>
              <a:rPr lang="de-DE" altLang="ja-JP" dirty="0" smtClean="0"/>
              <a:t>2.	Kontakte in externen Geräten</a:t>
            </a:r>
            <a:br>
              <a:rPr lang="de-DE" altLang="ja-JP" dirty="0" smtClean="0"/>
            </a:br>
            <a:r>
              <a:rPr lang="de-DE" altLang="ja-JP" dirty="0" smtClean="0">
                <a:solidFill>
                  <a:srgbClr val="FF0000"/>
                </a:solidFill>
                <a:sym typeface="Wingdings" pitchFamily="2" charset="2"/>
              </a:rPr>
              <a:t>PAW-SERVER-PKEA</a:t>
            </a:r>
            <a:r>
              <a:rPr lang="de-DE" altLang="ja-JP" dirty="0" smtClean="0">
                <a:sym typeface="Wingdings" pitchFamily="2" charset="2"/>
              </a:rPr>
              <a:t> – Funktionsweise</a:t>
            </a:r>
            <a:endParaRPr lang="de-DE" altLang="ja-JP" dirty="0"/>
          </a:p>
        </p:txBody>
      </p:sp>
      <p:sp>
        <p:nvSpPr>
          <p:cNvPr id="2049" name="2048 Rectángulo"/>
          <p:cNvSpPr/>
          <p:nvPr/>
        </p:nvSpPr>
        <p:spPr>
          <a:xfrm>
            <a:off x="2416335" y="1227757"/>
            <a:ext cx="6444929" cy="2563936"/>
          </a:xfrm>
          <a:prstGeom prst="rect">
            <a:avLst/>
          </a:prstGeom>
          <a:ln>
            <a:solidFill>
              <a:schemeClr val="accent6">
                <a:lumMod val="60000"/>
                <a:lumOff val="4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600" b="1" smtClean="0">
                <a:solidFill>
                  <a:schemeClr val="dk1"/>
                </a:solidFill>
                <a:latin typeface="Arial" pitchFamily="34" charset="0"/>
                <a:cs typeface="Arial" pitchFamily="34" charset="0"/>
              </a:rPr>
              <a:t>Korrekte Klemmenbelegung unbedingt beachten!</a:t>
            </a:r>
          </a:p>
          <a:p>
            <a:pPr>
              <a:spcBef>
                <a:spcPts val="300"/>
              </a:spcBef>
              <a:tabLst>
                <a:tab pos="714375" algn="l"/>
                <a:tab pos="1439863" algn="l"/>
              </a:tabLst>
            </a:pPr>
            <a:r>
              <a:rPr lang="de-DE" sz="1400" b="1" smtClean="0">
                <a:solidFill>
                  <a:schemeClr val="dk1"/>
                </a:solidFill>
                <a:latin typeface="Arial" pitchFamily="34" charset="0"/>
                <a:cs typeface="Arial" pitchFamily="34" charset="0"/>
              </a:rPr>
              <a:t>A1/B1:	Gelbes</a:t>
            </a:r>
            <a:r>
              <a:rPr lang="en-US" sz="1400" b="1" smtClean="0">
                <a:solidFill>
                  <a:schemeClr val="dk1"/>
                </a:solidFill>
                <a:latin typeface="Arial" pitchFamily="34" charset="0"/>
                <a:cs typeface="Arial" pitchFamily="34" charset="0"/>
              </a:rPr>
              <a:t>	</a:t>
            </a:r>
            <a:r>
              <a:rPr lang="de-DE" sz="1400" smtClean="0">
                <a:solidFill>
                  <a:schemeClr val="dk1"/>
                </a:solidFill>
                <a:latin typeface="Arial" pitchFamily="34" charset="0"/>
                <a:cs typeface="Arial" pitchFamily="34" charset="0"/>
              </a:rPr>
              <a:t>Kabel von CAB-SERVER des Innengeräts</a:t>
            </a:r>
            <a:r>
              <a:rPr sz="1400" dirty="0" smtClean="0">
                <a:latin typeface="Arial" pitchFamily="34" charset="0"/>
                <a:cs typeface="Arial" pitchFamily="34" charset="0"/>
              </a:rPr>
              <a:t> </a:t>
            </a:r>
            <a:r>
              <a:rPr lang="de-DE" sz="1400" smtClean="0">
                <a:solidFill>
                  <a:schemeClr val="dk1"/>
                </a:solidFill>
                <a:latin typeface="Arial" pitchFamily="34" charset="0"/>
                <a:cs typeface="Arial" pitchFamily="34" charset="0"/>
              </a:rPr>
              <a:t>(Masse)</a:t>
            </a:r>
          </a:p>
          <a:p>
            <a:pPr>
              <a:spcBef>
                <a:spcPts val="300"/>
              </a:spcBef>
              <a:tabLst>
                <a:tab pos="714375" algn="l"/>
                <a:tab pos="1439863" algn="l"/>
              </a:tabLst>
            </a:pPr>
            <a:r>
              <a:rPr lang="de-DE" sz="1400" b="1" smtClean="0">
                <a:solidFill>
                  <a:schemeClr val="dk1"/>
                </a:solidFill>
                <a:latin typeface="Arial" pitchFamily="34" charset="0"/>
                <a:cs typeface="Arial" pitchFamily="34" charset="0"/>
              </a:rPr>
              <a:t>A2/B2:	Rotes</a:t>
            </a:r>
            <a:r>
              <a:rPr lang="en-US" sz="1400" b="1" smtClean="0">
                <a:solidFill>
                  <a:schemeClr val="dk1"/>
                </a:solidFill>
                <a:latin typeface="Arial" pitchFamily="34" charset="0"/>
                <a:cs typeface="Arial" pitchFamily="34" charset="0"/>
              </a:rPr>
              <a:t>	</a:t>
            </a:r>
            <a:r>
              <a:rPr lang="de-DE" sz="1400" smtClean="0">
                <a:solidFill>
                  <a:schemeClr val="dk1"/>
                </a:solidFill>
                <a:latin typeface="Arial" pitchFamily="34" charset="0"/>
                <a:cs typeface="Arial" pitchFamily="34" charset="0"/>
              </a:rPr>
              <a:t>Kabel von CAB-SERVER des Innengeräts</a:t>
            </a:r>
            <a:r>
              <a:rPr sz="1400" dirty="0" smtClean="0">
                <a:latin typeface="Arial" pitchFamily="34" charset="0"/>
                <a:cs typeface="Arial" pitchFamily="34" charset="0"/>
              </a:rPr>
              <a:t> </a:t>
            </a:r>
            <a:r>
              <a:rPr lang="de-DE" sz="1400" smtClean="0">
                <a:solidFill>
                  <a:schemeClr val="dk1"/>
                </a:solidFill>
                <a:latin typeface="Arial" pitchFamily="34" charset="0"/>
                <a:cs typeface="Arial" pitchFamily="34" charset="0"/>
              </a:rPr>
              <a:t>(+12 V DC)</a:t>
            </a:r>
          </a:p>
          <a:p>
            <a:pPr>
              <a:spcBef>
                <a:spcPts val="300"/>
              </a:spcBef>
              <a:tabLst>
                <a:tab pos="714375" algn="l"/>
                <a:tab pos="1439863" algn="l"/>
              </a:tabLst>
            </a:pPr>
            <a:r>
              <a:rPr lang="de-DE" sz="1400" b="1" smtClean="0">
                <a:solidFill>
                  <a:schemeClr val="dk1"/>
                </a:solidFill>
                <a:latin typeface="Arial" pitchFamily="34" charset="0"/>
                <a:cs typeface="Arial" pitchFamily="34" charset="0"/>
              </a:rPr>
              <a:t>A3/B3:	Grünes</a:t>
            </a:r>
            <a:r>
              <a:rPr lang="en-US" sz="1400" b="1" smtClean="0">
                <a:solidFill>
                  <a:schemeClr val="dk1"/>
                </a:solidFill>
                <a:latin typeface="Arial" pitchFamily="34" charset="0"/>
                <a:cs typeface="Arial" pitchFamily="34" charset="0"/>
              </a:rPr>
              <a:t>	</a:t>
            </a:r>
            <a:r>
              <a:rPr lang="de-DE" sz="1400" smtClean="0">
                <a:solidFill>
                  <a:schemeClr val="dk1"/>
                </a:solidFill>
                <a:latin typeface="Arial" pitchFamily="34" charset="0"/>
                <a:cs typeface="Arial" pitchFamily="34" charset="0"/>
              </a:rPr>
              <a:t>Kabel von CAB-SERVER des Innengeräts (Tx-Signal)</a:t>
            </a:r>
          </a:p>
          <a:p>
            <a:pPr>
              <a:spcBef>
                <a:spcPts val="300"/>
              </a:spcBef>
              <a:tabLst>
                <a:tab pos="714375" algn="l"/>
                <a:tab pos="1439863" algn="l"/>
              </a:tabLst>
            </a:pPr>
            <a:r>
              <a:rPr lang="de-DE" sz="1400" b="1" smtClean="0">
                <a:solidFill>
                  <a:schemeClr val="dk1"/>
                </a:solidFill>
                <a:latin typeface="Arial" pitchFamily="34" charset="0"/>
                <a:cs typeface="Arial" pitchFamily="34" charset="0"/>
              </a:rPr>
              <a:t>A4/B4:	Blaues</a:t>
            </a:r>
            <a:r>
              <a:rPr lang="en-US" sz="1400" b="1" smtClean="0">
                <a:solidFill>
                  <a:schemeClr val="dk1"/>
                </a:solidFill>
                <a:latin typeface="Arial" pitchFamily="34" charset="0"/>
                <a:cs typeface="Arial" pitchFamily="34" charset="0"/>
              </a:rPr>
              <a:t>	</a:t>
            </a:r>
            <a:r>
              <a:rPr lang="de-DE" sz="1400" smtClean="0">
                <a:solidFill>
                  <a:schemeClr val="dk1"/>
                </a:solidFill>
                <a:latin typeface="Arial" pitchFamily="34" charset="0"/>
                <a:cs typeface="Arial" pitchFamily="34" charset="0"/>
              </a:rPr>
              <a:t>Kabel von CAB-SERVER des Innengeräts</a:t>
            </a:r>
            <a:r>
              <a:rPr sz="1400" dirty="0" smtClean="0">
                <a:latin typeface="Arial" pitchFamily="34" charset="0"/>
                <a:cs typeface="Arial" pitchFamily="34" charset="0"/>
              </a:rPr>
              <a:t> </a:t>
            </a:r>
            <a:r>
              <a:rPr lang="de-DE" sz="1400" smtClean="0">
                <a:solidFill>
                  <a:schemeClr val="dk1"/>
                </a:solidFill>
                <a:latin typeface="Arial" pitchFamily="34" charset="0"/>
                <a:cs typeface="Arial" pitchFamily="34" charset="0"/>
              </a:rPr>
              <a:t>(Rx-Signal)</a:t>
            </a:r>
          </a:p>
          <a:p>
            <a:pPr>
              <a:spcBef>
                <a:spcPts val="300"/>
              </a:spcBef>
            </a:pPr>
            <a:r>
              <a:rPr lang="de-DE" sz="1400" smtClean="0">
                <a:solidFill>
                  <a:schemeClr val="dk1"/>
                </a:solidFill>
                <a:latin typeface="Arial" pitchFamily="34" charset="0"/>
                <a:cs typeface="Arial" pitchFamily="34" charset="0"/>
              </a:rPr>
              <a:t>Schirmung (KEIN Anschluss an PAW-SERVER-PKEA) –&gt; Grünes Kabel von CAB-SERVER</a:t>
            </a:r>
            <a:endParaRPr lang="de-DE" sz="1400" dirty="0">
              <a:solidFill>
                <a:schemeClr val="dk1"/>
              </a:solidFill>
              <a:latin typeface="Arial" pitchFamily="34" charset="0"/>
              <a:cs typeface="Arial" pitchFamily="34" charset="0"/>
            </a:endParaRPr>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291669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0" presetClass="exit" presetSubtype="0" fill="hold" grpId="0" nodeType="withEffect">
                                  <p:stCondLst>
                                    <p:cond delay="0"/>
                                  </p:stCondLst>
                                  <p:childTnLst>
                                    <p:animEffect transition="out" filter="fade">
                                      <p:cBhvr>
                                        <p:cTn id="30" dur="500"/>
                                        <p:tgtEl>
                                          <p:spTgt spid="2049"/>
                                        </p:tgtEl>
                                      </p:cBhvr>
                                    </p:animEffect>
                                    <p:set>
                                      <p:cBhvr>
                                        <p:cTn id="31" dur="1" fill="hold">
                                          <p:stCondLst>
                                            <p:cond delay="499"/>
                                          </p:stCondLst>
                                        </p:cTn>
                                        <p:tgtEl>
                                          <p:spTgt spid="20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21" grpId="0" animBg="1"/>
      <p:bldP spid="24" grpId="0" animBg="1"/>
      <p:bldP spid="20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85"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160963" y="4760913"/>
            <a:ext cx="11049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kx="-3284103" algn="br" rotWithShape="0">
                    <a:schemeClr val="bg2">
                      <a:alpha val="50000"/>
                    </a:schemeClr>
                  </a:outerShdw>
                </a:effectLst>
              </a14:hiddenEffects>
            </a:ext>
          </a:extLst>
        </p:spPr>
      </p:pic>
      <p:sp>
        <p:nvSpPr>
          <p:cNvPr id="634886" name="Text Box 6"/>
          <p:cNvSpPr txBox="1">
            <a:spLocks noChangeArrowheads="1"/>
          </p:cNvSpPr>
          <p:nvPr/>
        </p:nvSpPr>
        <p:spPr bwMode="auto">
          <a:xfrm>
            <a:off x="495947" y="5331417"/>
            <a:ext cx="4254184" cy="699404"/>
          </a:xfrm>
          <a:prstGeom prst="rect">
            <a:avLst/>
          </a:prstGeom>
          <a:solidFill>
            <a:srgbClr val="00FF00"/>
          </a:solidFill>
          <a:ln w="9525" algn="ctr">
            <a:solidFill>
              <a:schemeClr val="tx1"/>
            </a:solidFill>
            <a:miter lim="800000"/>
            <a:headEnd/>
            <a:tailEnd/>
          </a:ln>
          <a:effectLst/>
        </p:spPr>
        <p:txBody>
          <a:bodyPr wrap="square" lIns="72000" tIns="72000" rIns="72000" bIns="72000">
            <a:spAutoFit/>
          </a:bodyPr>
          <a:lstStyle/>
          <a:p>
            <a:pPr>
              <a:spcBef>
                <a:spcPct val="50000"/>
              </a:spcBef>
            </a:pPr>
            <a:r>
              <a:rPr lang="de-DE" dirty="0" smtClean="0"/>
              <a:t>Weitere Hinweise siehe in Präsentation über </a:t>
            </a:r>
            <a:r>
              <a:rPr lang="de-DE" dirty="0" err="1" smtClean="0"/>
              <a:t>Platinenfunktionen</a:t>
            </a:r>
            <a:endParaRPr lang="de-DE" dirty="0"/>
          </a:p>
        </p:txBody>
      </p:sp>
      <p:graphicFrame>
        <p:nvGraphicFramePr>
          <p:cNvPr id="5" name="4 Tabla"/>
          <p:cNvGraphicFramePr>
            <a:graphicFrameLocks noGrp="1"/>
          </p:cNvGraphicFramePr>
          <p:nvPr>
            <p:extLst>
              <p:ext uri="{D42A27DB-BD31-4B8C-83A1-F6EECF244321}">
                <p14:modId xmlns="" xmlns:p14="http://schemas.microsoft.com/office/powerpoint/2010/main" val="2851460091"/>
              </p:ext>
            </p:extLst>
          </p:nvPr>
        </p:nvGraphicFramePr>
        <p:xfrm>
          <a:off x="402956" y="1893980"/>
          <a:ext cx="8415580" cy="2118756"/>
        </p:xfrm>
        <a:graphic>
          <a:graphicData uri="http://schemas.openxmlformats.org/drawingml/2006/table">
            <a:tbl>
              <a:tblPr/>
              <a:tblGrid>
                <a:gridCol w="1197780"/>
                <a:gridCol w="3904457"/>
                <a:gridCol w="3313343"/>
              </a:tblGrid>
              <a:tr h="422946">
                <a:tc>
                  <a:txBody>
                    <a:bodyPr/>
                    <a:lstStyle/>
                    <a:p>
                      <a:pPr marL="72000" indent="0" algn="l" rtl="0" fontAlgn="ctr"/>
                      <a:r>
                        <a:rPr lang="de-DE" sz="1400" b="1" i="1" u="none" strike="noStrike" noProof="0" dirty="0" smtClean="0">
                          <a:solidFill>
                            <a:srgbClr val="000000"/>
                          </a:solidFill>
                          <a:effectLst/>
                          <a:latin typeface="Arial" pitchFamily="34" charset="0"/>
                          <a:cs typeface="Arial" pitchFamily="34" charset="0"/>
                        </a:rPr>
                        <a:t>Name</a:t>
                      </a:r>
                      <a:endParaRPr lang="de-DE" sz="1400" b="1" i="1" u="none" strike="noStrike" noProof="0"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88" indent="0" algn="l" rtl="0" fontAlgn="ctr"/>
                      <a:r>
                        <a:rPr lang="de-DE" sz="1400" b="1" i="1" u="none" strike="noStrike" noProof="0" smtClean="0">
                          <a:solidFill>
                            <a:srgbClr val="000000"/>
                          </a:solidFill>
                          <a:effectLst/>
                          <a:latin typeface="Arial" pitchFamily="34" charset="0"/>
                          <a:cs typeface="Arial" pitchFamily="34" charset="0"/>
                        </a:rPr>
                        <a:t>   Funktion</a:t>
                      </a:r>
                      <a:endParaRPr lang="de-DE" sz="1400" b="1" i="1" u="none" strike="noStrike" noProof="0">
                        <a:solidFill>
                          <a:srgbClr val="000000"/>
                        </a:solidFill>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rtl="0" fontAlgn="ctr"/>
                      <a:r>
                        <a:rPr lang="de-DE" sz="1400" b="1" i="1" u="none" strike="noStrike" noProof="0" dirty="0" smtClean="0">
                          <a:solidFill>
                            <a:srgbClr val="000000"/>
                          </a:solidFill>
                          <a:effectLst/>
                          <a:latin typeface="Arial" pitchFamily="34" charset="0"/>
                          <a:cs typeface="Arial" pitchFamily="34" charset="0"/>
                        </a:rPr>
                        <a:t>Bemerkung</a:t>
                      </a:r>
                      <a:endParaRPr lang="de-DE" sz="1400" b="1" i="1" u="none" strike="noStrike" noProof="0" dirty="0">
                        <a:solidFill>
                          <a:srgbClr val="000000"/>
                        </a:solidFill>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833">
                <a:tc>
                  <a:txBody>
                    <a:bodyPr/>
                    <a:lstStyle/>
                    <a:p>
                      <a:pPr marL="72000" algn="l" fontAlgn="ctr"/>
                      <a:r>
                        <a:rPr lang="de-DE" sz="1400" b="1" i="0" u="none" strike="noStrike" noProof="0" dirty="0" smtClean="0">
                          <a:solidFill>
                            <a:srgbClr val="000000"/>
                          </a:solidFill>
                          <a:effectLst/>
                          <a:latin typeface="Arial" pitchFamily="34" charset="0"/>
                          <a:cs typeface="Arial" pitchFamily="34" charset="0"/>
                        </a:rPr>
                        <a:t>CZ-T10</a:t>
                      </a:r>
                      <a:endParaRPr lang="de-DE" sz="1400" b="1" i="0" u="none" strike="noStrike" noProof="0"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rtl="0" fontAlgn="ctr"/>
                      <a:r>
                        <a:rPr lang="de-DE" sz="1400" b="0" i="0" u="none" strike="noStrike" noProof="0" smtClean="0">
                          <a:solidFill>
                            <a:srgbClr val="000000"/>
                          </a:solidFill>
                          <a:effectLst/>
                          <a:latin typeface="Arial" pitchFamily="34" charset="0"/>
                          <a:cs typeface="Arial" pitchFamily="34" charset="0"/>
                        </a:rPr>
                        <a:t>Steckkontakt mit Litzen für alle T10-Funktionen</a:t>
                      </a:r>
                      <a:endParaRPr lang="de-DE" sz="1400" b="0" i="0" u="none" strike="noStrike" noProof="0">
                        <a:solidFill>
                          <a:srgbClr val="000000"/>
                        </a:solidFill>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rtl="0" fontAlgn="ctr"/>
                      <a:r>
                        <a:rPr lang="de-DE" sz="1400" b="0" i="0" u="none" strike="noStrike" noProof="0" smtClean="0">
                          <a:solidFill>
                            <a:srgbClr val="000000"/>
                          </a:solidFill>
                          <a:effectLst/>
                          <a:latin typeface="Arial" pitchFamily="34" charset="0"/>
                          <a:cs typeface="Arial" pitchFamily="34" charset="0"/>
                        </a:rPr>
                        <a:t>Erfordert bauseitiges</a:t>
                      </a:r>
                      <a:r>
                        <a:rPr lang="de-DE" sz="1400" b="0" i="0" u="none" strike="noStrike" baseline="0" noProof="0" smtClean="0">
                          <a:solidFill>
                            <a:srgbClr val="000000"/>
                          </a:solidFill>
                          <a:effectLst/>
                          <a:latin typeface="Arial" pitchFamily="34" charset="0"/>
                          <a:cs typeface="Arial" pitchFamily="34" charset="0"/>
                        </a:rPr>
                        <a:t> Zubehör</a:t>
                      </a:r>
                      <a:endParaRPr lang="de-DE" sz="1400" b="0" i="0" u="none" strike="noStrike" noProof="0">
                        <a:solidFill>
                          <a:srgbClr val="000000"/>
                        </a:solidFill>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2946">
                <a:tc>
                  <a:txBody>
                    <a:bodyPr/>
                    <a:lstStyle/>
                    <a:p>
                      <a:pPr marL="72000" algn="l" fontAlgn="ctr"/>
                      <a:r>
                        <a:rPr lang="de-DE" sz="1400" b="1" i="0" u="none" strike="noStrike" noProof="0" dirty="0" smtClean="0">
                          <a:solidFill>
                            <a:srgbClr val="000000"/>
                          </a:solidFill>
                          <a:effectLst/>
                          <a:latin typeface="Arial" pitchFamily="34" charset="0"/>
                          <a:cs typeface="Arial" pitchFamily="34" charset="0"/>
                        </a:rPr>
                        <a:t>PAW-FDC</a:t>
                      </a:r>
                      <a:endParaRPr lang="de-DE" sz="1400" b="1" i="0" u="none" strike="noStrike" noProof="0"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rtl="0" fontAlgn="ctr"/>
                      <a:r>
                        <a:rPr lang="de-DE" sz="1400" b="0" i="0" u="none" strike="noStrike" noProof="0" smtClean="0">
                          <a:solidFill>
                            <a:srgbClr val="000000"/>
                          </a:solidFill>
                          <a:effectLst/>
                          <a:latin typeface="Arial" pitchFamily="34" charset="0"/>
                          <a:cs typeface="Arial" pitchFamily="34" charset="0"/>
                        </a:rPr>
                        <a:t>Ansteuerung eines</a:t>
                      </a:r>
                      <a:r>
                        <a:rPr lang="de-DE" sz="1400" b="0" i="0" u="none" strike="noStrike" baseline="0" noProof="0" smtClean="0">
                          <a:solidFill>
                            <a:srgbClr val="000000"/>
                          </a:solidFill>
                          <a:effectLst/>
                          <a:latin typeface="Arial" pitchFamily="34" charset="0"/>
                          <a:cs typeface="Arial" pitchFamily="34" charset="0"/>
                        </a:rPr>
                        <a:t> externen Ventilators</a:t>
                      </a:r>
                      <a:endParaRPr lang="de-DE" sz="1400" b="0" i="0" u="none" strike="noStrike" noProof="0">
                        <a:solidFill>
                          <a:srgbClr val="000000"/>
                        </a:solidFill>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rtl="0" fontAlgn="ctr"/>
                      <a:r>
                        <a:rPr lang="de-DE" sz="1400" b="0" i="0" u="none" strike="noStrike" noProof="0" smtClean="0">
                          <a:solidFill>
                            <a:srgbClr val="000000"/>
                          </a:solidFill>
                          <a:effectLst/>
                          <a:latin typeface="Arial" pitchFamily="34" charset="0"/>
                          <a:cs typeface="Arial" pitchFamily="34" charset="0"/>
                        </a:rPr>
                        <a:t>Erfordert bauseitiges</a:t>
                      </a:r>
                      <a:r>
                        <a:rPr lang="de-DE" sz="1400" b="0" i="0" u="none" strike="noStrike" baseline="0" noProof="0" smtClean="0">
                          <a:solidFill>
                            <a:srgbClr val="000000"/>
                          </a:solidFill>
                          <a:effectLst/>
                          <a:latin typeface="Arial" pitchFamily="34" charset="0"/>
                          <a:cs typeface="Arial" pitchFamily="34" charset="0"/>
                        </a:rPr>
                        <a:t> Zubehör</a:t>
                      </a:r>
                      <a:endParaRPr lang="de-DE" sz="1400" b="0" i="0" u="none" strike="noStrike" noProof="0">
                        <a:solidFill>
                          <a:srgbClr val="000000"/>
                        </a:solidFill>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2946">
                <a:tc>
                  <a:txBody>
                    <a:bodyPr/>
                    <a:lstStyle/>
                    <a:p>
                      <a:pPr marL="72000" algn="l" fontAlgn="ctr"/>
                      <a:r>
                        <a:rPr lang="de-DE" sz="1400" b="1" i="0" u="none" strike="noStrike" noProof="0" dirty="0" smtClean="0">
                          <a:solidFill>
                            <a:srgbClr val="000000"/>
                          </a:solidFill>
                          <a:effectLst/>
                          <a:latin typeface="Arial" pitchFamily="34" charset="0"/>
                          <a:cs typeface="Arial" pitchFamily="34" charset="0"/>
                        </a:rPr>
                        <a:t>PAW-OCT  </a:t>
                      </a:r>
                      <a:endParaRPr lang="de-DE" sz="1400" b="1" i="0" u="none" strike="noStrike" noProof="0"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rtl="0" fontAlgn="ctr"/>
                      <a:r>
                        <a:rPr lang="de-DE" sz="1400" b="0" i="0" u="none" strike="noStrike" noProof="0" smtClean="0">
                          <a:solidFill>
                            <a:srgbClr val="000000"/>
                          </a:solidFill>
                          <a:effectLst/>
                          <a:latin typeface="Arial" pitchFamily="34" charset="0"/>
                          <a:cs typeface="Arial" pitchFamily="34" charset="0"/>
                        </a:rPr>
                        <a:t>Alle Funktionen des OPTION-Steckers</a:t>
                      </a:r>
                      <a:endParaRPr lang="de-DE" sz="1400" b="0" i="0" u="none" strike="noStrike" noProof="0">
                        <a:solidFill>
                          <a:srgbClr val="000000"/>
                        </a:solidFill>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l" rtl="0" fontAlgn="ctr"/>
                      <a:r>
                        <a:rPr lang="de-DE" sz="1400" b="0" i="0" u="none" strike="noStrike" noProof="0" smtClean="0">
                          <a:solidFill>
                            <a:srgbClr val="000000"/>
                          </a:solidFill>
                          <a:effectLst/>
                          <a:latin typeface="Arial" pitchFamily="34" charset="0"/>
                          <a:cs typeface="Arial" pitchFamily="34" charset="0"/>
                        </a:rPr>
                        <a:t>Erfordert bauseitiges</a:t>
                      </a:r>
                      <a:r>
                        <a:rPr lang="de-DE" sz="1400" b="0" i="0" u="none" strike="noStrike" baseline="0" noProof="0" smtClean="0">
                          <a:solidFill>
                            <a:srgbClr val="000000"/>
                          </a:solidFill>
                          <a:effectLst/>
                          <a:latin typeface="Arial" pitchFamily="34" charset="0"/>
                          <a:cs typeface="Arial" pitchFamily="34" charset="0"/>
                        </a:rPr>
                        <a:t> Zubehör</a:t>
                      </a:r>
                      <a:endParaRPr lang="de-DE" sz="1400" b="0" i="0" u="none" strike="noStrike" noProof="0">
                        <a:solidFill>
                          <a:srgbClr val="000000"/>
                        </a:solidFill>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3085">
                <a:tc>
                  <a:txBody>
                    <a:bodyPr/>
                    <a:lstStyle/>
                    <a:p>
                      <a:pPr marL="72000" algn="l" fontAlgn="ctr"/>
                      <a:r>
                        <a:rPr lang="de-DE" sz="1400" b="1" i="0" u="none" strike="noStrike" noProof="0" dirty="0" smtClean="0">
                          <a:solidFill>
                            <a:srgbClr val="000000"/>
                          </a:solidFill>
                          <a:effectLst/>
                          <a:latin typeface="Arial" pitchFamily="34" charset="0"/>
                          <a:cs typeface="Arial" pitchFamily="34" charset="0"/>
                        </a:rPr>
                        <a:t>PAW-EXCT</a:t>
                      </a:r>
                      <a:endParaRPr lang="de-DE" sz="1400" b="1" i="0" u="none" strike="noStrike" noProof="0"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rtl="0" fontAlgn="ctr"/>
                      <a:r>
                        <a:rPr lang="de-DE" sz="1400" b="0" i="0" u="none" strike="noStrike" noProof="0" smtClean="0">
                          <a:solidFill>
                            <a:srgbClr val="000000"/>
                          </a:solidFill>
                          <a:effectLst/>
                          <a:latin typeface="Arial" pitchFamily="34" charset="0"/>
                          <a:cs typeface="Arial" pitchFamily="34" charset="0"/>
                        </a:rPr>
                        <a:t>Thermo AUS / Leckageerfassung</a:t>
                      </a:r>
                      <a:endParaRPr lang="de-DE" sz="1400" b="0" i="0" u="none" strike="noStrike" noProof="0">
                        <a:solidFill>
                          <a:srgbClr val="000000"/>
                        </a:solidFill>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rtl="0" fontAlgn="ctr"/>
                      <a:r>
                        <a:rPr lang="de-DE" sz="1400" b="0" i="0" u="none" strike="noStrike" noProof="0" dirty="0" smtClean="0">
                          <a:solidFill>
                            <a:srgbClr val="000000"/>
                          </a:solidFill>
                          <a:effectLst/>
                          <a:latin typeface="Arial" pitchFamily="34" charset="0"/>
                          <a:cs typeface="Arial" pitchFamily="34" charset="0"/>
                        </a:rPr>
                        <a:t>Erfordert bauseitiges</a:t>
                      </a:r>
                      <a:r>
                        <a:rPr lang="de-DE" sz="1400" b="0" i="0" u="none" strike="noStrike" baseline="0" noProof="0" dirty="0" smtClean="0">
                          <a:solidFill>
                            <a:srgbClr val="000000"/>
                          </a:solidFill>
                          <a:effectLst/>
                          <a:latin typeface="Arial" pitchFamily="34" charset="0"/>
                          <a:cs typeface="Arial" pitchFamily="34" charset="0"/>
                        </a:rPr>
                        <a:t> Zubehör</a:t>
                      </a:r>
                      <a:endParaRPr lang="de-DE" sz="1400" b="0" i="0" u="none" strike="noStrike" noProof="0" dirty="0">
                        <a:solidFill>
                          <a:srgbClr val="000000"/>
                        </a:solidFill>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itel 7"/>
          <p:cNvSpPr>
            <a:spLocks noGrp="1"/>
          </p:cNvSpPr>
          <p:nvPr>
            <p:ph type="title"/>
          </p:nvPr>
        </p:nvSpPr>
        <p:spPr/>
        <p:txBody>
          <a:bodyPr/>
          <a:lstStyle/>
          <a:p>
            <a:pPr marL="357188" indent="-357188"/>
            <a:r>
              <a:rPr lang="de-DE" dirty="0" smtClean="0"/>
              <a:t>1.	Geräteeigene Kontakte</a:t>
            </a:r>
            <a:br>
              <a:rPr lang="de-DE" dirty="0" smtClean="0"/>
            </a:br>
            <a:r>
              <a:rPr lang="de-DE" dirty="0" smtClean="0">
                <a:solidFill>
                  <a:srgbClr val="FF0000"/>
                </a:solidFill>
              </a:rPr>
              <a:t>Kontakte auf Innengeräteplatine</a:t>
            </a:r>
            <a:endParaRPr lang="de-DE" dirty="0">
              <a:solidFill>
                <a:srgbClr val="FF0000"/>
              </a:solidFill>
            </a:endParaRPr>
          </a:p>
        </p:txBody>
      </p:sp>
      <p:sp>
        <p:nvSpPr>
          <p:cNvPr id="634884" name="Text Box 4"/>
          <p:cNvSpPr txBox="1">
            <a:spLocks noChangeArrowheads="1"/>
          </p:cNvSpPr>
          <p:nvPr/>
        </p:nvSpPr>
        <p:spPr bwMode="auto">
          <a:xfrm>
            <a:off x="402956" y="4184650"/>
            <a:ext cx="8415580" cy="738664"/>
          </a:xfrm>
          <a:prstGeom prst="rect">
            <a:avLst/>
          </a:prstGeom>
          <a:noFill/>
          <a:ln>
            <a:noFill/>
          </a:ln>
          <a:effectLst>
            <a:prstShdw prst="shdw12">
              <a:schemeClr val="bg2">
                <a:alpha val="50000"/>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txBody>
          <a:bodyPr wrap="square" lIns="0" tIns="0" rIns="0" bIns="0">
            <a:spAutoFit/>
          </a:bodyPr>
          <a:lstStyle/>
          <a:p>
            <a:pPr>
              <a:spcBef>
                <a:spcPct val="50000"/>
              </a:spcBef>
            </a:pPr>
            <a:r>
              <a:rPr lang="de-DE" sz="1600" dirty="0" smtClean="0"/>
              <a:t>Bei den obigen Teilen handelt es sich jeweils nur um einen Stecker mit Litzen. Je nach Anwendung ist in der Regel bauseitiges Zubehör erforderlich wie z. B. externe Relais und eine externe </a:t>
            </a:r>
            <a:r>
              <a:rPr lang="de-DE" sz="1600" smtClean="0"/>
              <a:t>Stromquelle.</a:t>
            </a:r>
            <a:endParaRPr lang="de-DE" sz="1600" dirty="0"/>
          </a:p>
        </p:txBody>
      </p:sp>
      <p:sp>
        <p:nvSpPr>
          <p:cNvPr id="9" name="Text Box 5"/>
          <p:cNvSpPr txBox="1">
            <a:spLocks noChangeArrowheads="1"/>
          </p:cNvSpPr>
          <p:nvPr/>
        </p:nvSpPr>
        <p:spPr bwMode="auto">
          <a:xfrm>
            <a:off x="402956" y="1423988"/>
            <a:ext cx="5040312" cy="274637"/>
          </a:xfrm>
          <a:prstGeom prst="rect">
            <a:avLst/>
          </a:prstGeom>
          <a:noFill/>
          <a:ln w="9525" algn="ctr">
            <a:noFill/>
            <a:miter lim="800000"/>
            <a:headEnd/>
            <a:tailEnd/>
          </a:ln>
          <a:effectLst>
            <a:prstShdw prst="shdw12">
              <a:schemeClr val="bg2">
                <a:alpha val="50000"/>
              </a:schemeClr>
            </a:prstShdw>
          </a:effectLst>
        </p:spPr>
        <p:txBody>
          <a:bodyPr lIns="0" tIns="0" rIns="0" bIns="0">
            <a:spAutoFit/>
          </a:bodyPr>
          <a:lstStyle/>
          <a:p>
            <a:pPr>
              <a:spcBef>
                <a:spcPct val="50000"/>
              </a:spcBef>
            </a:pPr>
            <a:r>
              <a:rPr lang="de-DE" b="1" dirty="0" smtClean="0"/>
              <a:t>Stecker mit Litzen</a:t>
            </a:r>
            <a:endParaRPr lang="de-DE" b="1" dirty="0"/>
          </a:p>
        </p:txBody>
      </p:sp>
    </p:spTree>
    <p:extLst>
      <p:ext uri="{BB962C8B-B14F-4D97-AF65-F5344CB8AC3E}">
        <p14:creationId xmlns="" xmlns:p14="http://schemas.microsoft.com/office/powerpoint/2010/main" val="8912839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9"/>
          <p:cNvSpPr>
            <a:spLocks noGrp="1"/>
          </p:cNvSpPr>
          <p:nvPr>
            <p:ph type="title"/>
          </p:nvPr>
        </p:nvSpPr>
        <p:spPr/>
        <p:txBody>
          <a:bodyPr/>
          <a:lstStyle/>
          <a:p>
            <a:pPr marL="360000" indent="-360000" defTabSz="914400" eaLnBrk="0" hangingPunct="0"/>
            <a:r>
              <a:rPr lang="de-DE" altLang="ja-JP" dirty="0" smtClean="0"/>
              <a:t>2.	Kontakte in externen Geräten</a:t>
            </a:r>
            <a:br>
              <a:rPr lang="de-DE" altLang="ja-JP" dirty="0" smtClean="0"/>
            </a:br>
            <a:r>
              <a:rPr lang="de-DE" altLang="ja-JP" dirty="0" smtClean="0">
                <a:solidFill>
                  <a:srgbClr val="FF0000"/>
                </a:solidFill>
                <a:sym typeface="Wingdings" pitchFamily="2" charset="2"/>
              </a:rPr>
              <a:t>PAW-SERVER-PKEA</a:t>
            </a:r>
            <a:r>
              <a:rPr lang="de-DE" altLang="ja-JP" dirty="0" smtClean="0">
                <a:sym typeface="Wingdings" pitchFamily="2" charset="2"/>
              </a:rPr>
              <a:t> – Funktionsweise</a:t>
            </a:r>
            <a:endParaRPr lang="de-DE" altLang="ja-JP" dirty="0"/>
          </a:p>
        </p:txBody>
      </p:sp>
      <p:sp>
        <p:nvSpPr>
          <p:cNvPr id="7" name="6 Rectángulo"/>
          <p:cNvSpPr/>
          <p:nvPr/>
        </p:nvSpPr>
        <p:spPr>
          <a:xfrm>
            <a:off x="225631" y="1289914"/>
            <a:ext cx="8692738" cy="4770537"/>
          </a:xfrm>
          <a:prstGeom prst="rect">
            <a:avLst/>
          </a:prstGeom>
        </p:spPr>
        <p:txBody>
          <a:bodyPr wrap="square">
            <a:spAutoFit/>
          </a:bodyPr>
          <a:lstStyle/>
          <a:p>
            <a:pPr marL="360000" lvl="0" indent="-360000">
              <a:buFont typeface="Wingdings" pitchFamily="2" charset="2"/>
              <a:buChar char="Ø"/>
            </a:pPr>
            <a:r>
              <a:rPr lang="de-DE" sz="1600" dirty="0" smtClean="0"/>
              <a:t>DIP-Schalter </a:t>
            </a:r>
            <a:r>
              <a:rPr lang="de-DE" sz="1600" b="1" dirty="0" smtClean="0">
                <a:solidFill>
                  <a:srgbClr val="FF0000"/>
                </a:solidFill>
              </a:rPr>
              <a:t>Nr. 1</a:t>
            </a:r>
            <a:r>
              <a:rPr lang="de-DE" sz="1600" dirty="0" smtClean="0"/>
              <a:t> ist lediglich für Servicemaßnahmen gedacht. Er muss auf </a:t>
            </a:r>
            <a:r>
              <a:rPr lang="de-DE" sz="1600" dirty="0" smtClean="0">
                <a:solidFill>
                  <a:srgbClr val="FF0000"/>
                </a:solidFill>
              </a:rPr>
              <a:t>ON</a:t>
            </a:r>
            <a:r>
              <a:rPr lang="de-DE" sz="1600" dirty="0" smtClean="0"/>
              <a:t> stehen.</a:t>
            </a:r>
          </a:p>
          <a:p>
            <a:pPr marL="360000" indent="-360000">
              <a:buFont typeface="Wingdings" pitchFamily="2" charset="2"/>
              <a:buChar char="Ø"/>
            </a:pPr>
            <a:endParaRPr lang="de-DE" sz="1600" dirty="0" smtClean="0"/>
          </a:p>
          <a:p>
            <a:pPr marL="360000" lvl="0" indent="-360000">
              <a:buFont typeface="Wingdings" pitchFamily="2" charset="2"/>
              <a:buChar char="Ø"/>
            </a:pPr>
            <a:r>
              <a:rPr lang="de-DE" sz="1600" dirty="0" smtClean="0"/>
              <a:t>DIP-Schalter </a:t>
            </a:r>
            <a:r>
              <a:rPr lang="de-DE" sz="1600" b="1" dirty="0" smtClean="0">
                <a:solidFill>
                  <a:srgbClr val="FF0000"/>
                </a:solidFill>
              </a:rPr>
              <a:t>Nr. 2</a:t>
            </a:r>
            <a:r>
              <a:rPr lang="de-DE" sz="1600" dirty="0" smtClean="0"/>
              <a:t> ermöglicht einen „</a:t>
            </a:r>
            <a:r>
              <a:rPr lang="de-DE" sz="1600" b="1" dirty="0" smtClean="0"/>
              <a:t>Energiesparbetrieb</a:t>
            </a:r>
            <a:r>
              <a:rPr lang="de-DE" sz="1600" dirty="0" smtClean="0"/>
              <a:t>“.</a:t>
            </a:r>
          </a:p>
          <a:p>
            <a:pPr marL="360000" indent="-360000"/>
            <a:r>
              <a:rPr lang="de-DE" sz="1600" dirty="0" smtClean="0"/>
              <a:t>	Liegt die Raumtemperatur zwischen </a:t>
            </a:r>
            <a:r>
              <a:rPr lang="de-DE" sz="1600" b="1" dirty="0" smtClean="0"/>
              <a:t>8 und 18 °C</a:t>
            </a:r>
            <a:r>
              <a:rPr lang="de-DE" sz="1600" dirty="0" smtClean="0"/>
              <a:t>, werden </a:t>
            </a:r>
            <a:r>
              <a:rPr lang="de-DE" sz="1600" b="1" dirty="0" smtClean="0"/>
              <a:t>beide</a:t>
            </a:r>
            <a:r>
              <a:rPr lang="de-DE" sz="1600" dirty="0" smtClean="0"/>
              <a:t> Geräte ausgeschaltet. Die Raumtemperatur wird durch den </a:t>
            </a:r>
            <a:r>
              <a:rPr lang="de-DE" sz="1600" b="1" dirty="0" smtClean="0"/>
              <a:t>Master</a:t>
            </a:r>
            <a:r>
              <a:rPr lang="de-DE" sz="1600" dirty="0" smtClean="0"/>
              <a:t> gemessen.</a:t>
            </a:r>
          </a:p>
          <a:p>
            <a:pPr marL="360000" indent="-360000">
              <a:buFont typeface="Wingdings" pitchFamily="2" charset="2"/>
              <a:buChar char="Ø"/>
            </a:pPr>
            <a:endParaRPr lang="de-DE" sz="1600" dirty="0" smtClean="0"/>
          </a:p>
          <a:p>
            <a:pPr marL="360000" lvl="0" indent="-360000">
              <a:buFont typeface="Wingdings" pitchFamily="2" charset="2"/>
              <a:buChar char="Ø"/>
            </a:pPr>
            <a:r>
              <a:rPr lang="de-DE" sz="1600" dirty="0" smtClean="0"/>
              <a:t>DIP-Schalter </a:t>
            </a:r>
            <a:r>
              <a:rPr lang="de-DE" sz="1600" b="1" dirty="0" smtClean="0">
                <a:solidFill>
                  <a:srgbClr val="FF0000"/>
                </a:solidFill>
              </a:rPr>
              <a:t>Nr. 3</a:t>
            </a:r>
            <a:r>
              <a:rPr lang="de-DE" sz="1600" dirty="0" smtClean="0"/>
              <a:t> ermöglicht eine „</a:t>
            </a:r>
            <a:r>
              <a:rPr lang="de-DE" sz="1600" b="1" dirty="0" smtClean="0"/>
              <a:t>Steuerung durch externe GLT in Betriebsart A (</a:t>
            </a:r>
            <a:r>
              <a:rPr lang="de-DE" sz="1600" b="1" dirty="0" smtClean="0">
                <a:solidFill>
                  <a:srgbClr val="FF0000"/>
                </a:solidFill>
              </a:rPr>
              <a:t>Fernbedienung deaktiviert</a:t>
            </a:r>
            <a:r>
              <a:rPr lang="de-DE" sz="1600" b="1" dirty="0" smtClean="0"/>
              <a:t>)</a:t>
            </a:r>
            <a:r>
              <a:rPr lang="de-DE" sz="1600" dirty="0" smtClean="0"/>
              <a:t>“. </a:t>
            </a:r>
          </a:p>
          <a:p>
            <a:pPr marL="742950" lvl="1" indent="-285750">
              <a:buFont typeface="Wingdings" pitchFamily="2" charset="2"/>
              <a:buChar char="Ø"/>
            </a:pPr>
            <a:r>
              <a:rPr lang="de-DE" sz="1600" dirty="0" smtClean="0"/>
              <a:t>Einstellung</a:t>
            </a:r>
          </a:p>
          <a:p>
            <a:pPr marL="742950" lvl="1" indent="-285750">
              <a:buFont typeface="Wingdings" pitchFamily="2" charset="2"/>
              <a:buChar char="Ø"/>
            </a:pPr>
            <a:r>
              <a:rPr lang="de-DE" sz="1600" dirty="0" smtClean="0"/>
              <a:t>Klimagerät einschalten und die Betriebsparameter (Betriebsart, Solltemperatur, Ventilatordrehzahl, Lamellenstellung) eingeben.</a:t>
            </a:r>
          </a:p>
          <a:p>
            <a:pPr marL="742950" lvl="1" indent="-285750">
              <a:buFont typeface="Wingdings" pitchFamily="2" charset="2"/>
              <a:buChar char="Ø"/>
            </a:pPr>
            <a:r>
              <a:rPr lang="de-DE" sz="1600" dirty="0" smtClean="0"/>
              <a:t>DIP-Schalter </a:t>
            </a:r>
            <a:r>
              <a:rPr lang="de-DE" sz="1600" dirty="0" smtClean="0">
                <a:solidFill>
                  <a:srgbClr val="FF0000"/>
                </a:solidFill>
              </a:rPr>
              <a:t>Nr. 3</a:t>
            </a:r>
            <a:r>
              <a:rPr lang="de-DE" sz="1600" dirty="0" smtClean="0"/>
              <a:t> auf </a:t>
            </a:r>
            <a:r>
              <a:rPr lang="de-DE" sz="1600" dirty="0" smtClean="0">
                <a:solidFill>
                  <a:srgbClr val="FF0000"/>
                </a:solidFill>
              </a:rPr>
              <a:t>ON</a:t>
            </a:r>
            <a:r>
              <a:rPr lang="de-DE" sz="1600" dirty="0" smtClean="0"/>
              <a:t> stellen.</a:t>
            </a:r>
            <a:r>
              <a:rPr lang="de-DE" sz="1600" dirty="0" smtClean="0">
                <a:solidFill>
                  <a:srgbClr val="FF0000"/>
                </a:solidFill>
              </a:rPr>
              <a:t> </a:t>
            </a:r>
            <a:endParaRPr lang="de-DE" sz="1600" dirty="0" smtClean="0"/>
          </a:p>
          <a:p>
            <a:pPr marL="742950" lvl="1" indent="-285750">
              <a:buFont typeface="Wingdings" pitchFamily="2" charset="2"/>
              <a:buChar char="Ø"/>
            </a:pPr>
            <a:r>
              <a:rPr lang="de-DE" sz="1600" b="1" dirty="0" smtClean="0"/>
              <a:t>PAW-SERVER-PKEA</a:t>
            </a:r>
            <a:r>
              <a:rPr lang="de-DE" sz="1600" dirty="0" smtClean="0"/>
              <a:t> speichert nun die eingestellten Betriebsparameter und die </a:t>
            </a:r>
            <a:r>
              <a:rPr lang="de-DE" sz="1600" b="1" dirty="0" smtClean="0"/>
              <a:t>Fernbedienung wird ignoriert</a:t>
            </a:r>
            <a:r>
              <a:rPr lang="de-DE" sz="1600" dirty="0" smtClean="0"/>
              <a:t>.</a:t>
            </a:r>
          </a:p>
          <a:p>
            <a:pPr marL="742950" lvl="1" indent="-285750">
              <a:buFont typeface="Wingdings" pitchFamily="2" charset="2"/>
              <a:buChar char="Ø"/>
            </a:pPr>
            <a:r>
              <a:rPr lang="de-DE" sz="1600" dirty="0" smtClean="0"/>
              <a:t>Es ist nur noch ein </a:t>
            </a:r>
            <a:r>
              <a:rPr lang="de-DE" sz="1600" dirty="0" err="1" smtClean="0"/>
              <a:t>Ein</a:t>
            </a:r>
            <a:r>
              <a:rPr lang="de-DE" sz="1600" dirty="0" smtClean="0"/>
              <a:t>-/Ausschalten mit Hilfe der potenzialfreien Kontakt-Eingänge I1 und I2 möglich. </a:t>
            </a:r>
          </a:p>
          <a:p>
            <a:pPr marL="742950" lvl="1" indent="-285750">
              <a:buFont typeface="Wingdings" pitchFamily="2" charset="2"/>
              <a:buChar char="Ø"/>
            </a:pPr>
            <a:r>
              <a:rPr lang="de-DE" sz="1600" dirty="0" smtClean="0"/>
              <a:t>Die </a:t>
            </a:r>
            <a:r>
              <a:rPr lang="de-DE" sz="1600" b="1" dirty="0" smtClean="0"/>
              <a:t>externe GLT</a:t>
            </a:r>
            <a:r>
              <a:rPr lang="de-DE" sz="1600" dirty="0" smtClean="0"/>
              <a:t> ist nur in der Lage, </a:t>
            </a:r>
            <a:r>
              <a:rPr lang="de-DE" sz="1600" b="1" dirty="0" smtClean="0"/>
              <a:t>über die potenzialfreien Kontakt-Eingänge die Geräte ein- und auszuschalten</a:t>
            </a:r>
            <a:r>
              <a:rPr lang="de-DE" sz="1600" dirty="0" smtClean="0"/>
              <a:t>, sie kann jedoch nicht die an der Fernbedienung vorgenommenen Einstellungen auslesen oder selbst Einstellungen vornehmen.</a:t>
            </a:r>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9768299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25631" y="1341106"/>
            <a:ext cx="8692738" cy="3785652"/>
          </a:xfrm>
          <a:prstGeom prst="rect">
            <a:avLst/>
          </a:prstGeom>
        </p:spPr>
        <p:txBody>
          <a:bodyPr wrap="square">
            <a:spAutoFit/>
          </a:bodyPr>
          <a:lstStyle/>
          <a:p>
            <a:pPr marL="360000" lvl="0" indent="-360000">
              <a:buFont typeface="Wingdings" pitchFamily="2" charset="2"/>
              <a:buChar char="Ø"/>
            </a:pPr>
            <a:r>
              <a:rPr sz="1600" dirty="0" smtClean="0"/>
              <a:t>DIP-Schalter </a:t>
            </a:r>
            <a:r>
              <a:rPr lang="de-DE" sz="1600" b="1" smtClean="0">
                <a:solidFill>
                  <a:srgbClr val="FF0000"/>
                </a:solidFill>
              </a:rPr>
              <a:t>Nr. 4</a:t>
            </a:r>
            <a:r>
              <a:rPr sz="1600" dirty="0" smtClean="0"/>
              <a:t> ermöglicht eine „</a:t>
            </a:r>
            <a:r>
              <a:rPr lang="de-DE" sz="1600" b="1" smtClean="0"/>
              <a:t>Steuerung durch externe GLT in Betriebsart B (</a:t>
            </a:r>
            <a:r>
              <a:rPr lang="de-DE" sz="1600" b="1" smtClean="0">
                <a:solidFill>
                  <a:srgbClr val="FF0000"/>
                </a:solidFill>
              </a:rPr>
              <a:t>Fernbedienung aktiviert</a:t>
            </a:r>
            <a:r>
              <a:rPr lang="de-DE" sz="1600" b="1" smtClean="0"/>
              <a:t>)</a:t>
            </a:r>
            <a:r>
              <a:rPr sz="1600" dirty="0" smtClean="0"/>
              <a:t>“. </a:t>
            </a:r>
          </a:p>
          <a:p>
            <a:pPr marL="742950" lvl="1" indent="-285750">
              <a:buFont typeface="Wingdings" pitchFamily="2" charset="2"/>
              <a:buChar char="Ø"/>
            </a:pPr>
            <a:r>
              <a:rPr sz="1600" dirty="0" smtClean="0"/>
              <a:t>Einstellung</a:t>
            </a:r>
          </a:p>
          <a:p>
            <a:pPr marL="742950" lvl="1" indent="-285750">
              <a:buFont typeface="Wingdings" pitchFamily="2" charset="2"/>
              <a:buChar char="Ø"/>
            </a:pPr>
            <a:r>
              <a:rPr sz="1600" dirty="0" smtClean="0"/>
              <a:t>Klimagerät </a:t>
            </a:r>
            <a:r>
              <a:rPr lang="de-DE" sz="1600" smtClean="0">
                <a:solidFill>
                  <a:srgbClr val="FF0000"/>
                </a:solidFill>
              </a:rPr>
              <a:t>einschalten</a:t>
            </a:r>
            <a:r>
              <a:rPr sz="1600" dirty="0" smtClean="0"/>
              <a:t> und die Betriebsparameter (Betriebsart, Solltemperatur, Ventilatordrehzahl, Lamellenstellung) eingeben.</a:t>
            </a:r>
          </a:p>
          <a:p>
            <a:pPr marL="742950" lvl="1" indent="-285750">
              <a:buFont typeface="Wingdings" pitchFamily="2" charset="2"/>
              <a:buChar char="Ø"/>
            </a:pPr>
            <a:r>
              <a:rPr sz="1600" dirty="0" smtClean="0"/>
              <a:t>DIP-Schalter </a:t>
            </a:r>
            <a:r>
              <a:rPr lang="de-DE" sz="1600" smtClean="0">
                <a:solidFill>
                  <a:srgbClr val="FF0000"/>
                </a:solidFill>
              </a:rPr>
              <a:t>Nr. 4</a:t>
            </a:r>
            <a:r>
              <a:rPr sz="1600" dirty="0" smtClean="0"/>
              <a:t> auf </a:t>
            </a:r>
            <a:r>
              <a:rPr lang="de-DE" sz="1600" smtClean="0">
                <a:solidFill>
                  <a:srgbClr val="FF0000"/>
                </a:solidFill>
              </a:rPr>
              <a:t>ON</a:t>
            </a:r>
            <a:r>
              <a:rPr sz="1600" dirty="0" smtClean="0"/>
              <a:t> stellen.</a:t>
            </a:r>
          </a:p>
          <a:p>
            <a:pPr marL="742950" lvl="1" indent="-285750">
              <a:buFont typeface="Wingdings" pitchFamily="2" charset="2"/>
              <a:buChar char="Ø"/>
            </a:pPr>
            <a:r>
              <a:rPr sz="1600" dirty="0" smtClean="0"/>
              <a:t>Ein Ein-/Ausschalten ist mit Hilfe der potenzialfreien Kontakt-Eingänge I1 und I2 möglich. </a:t>
            </a:r>
            <a:r>
              <a:rPr lang="de-DE" sz="1600" b="1" smtClean="0"/>
              <a:t>Die Fernbedienung kann ganz normal verwendet werden.</a:t>
            </a:r>
          </a:p>
          <a:p>
            <a:pPr lvl="1"/>
            <a:endParaRPr lang="de-DE" sz="1600" smtClean="0"/>
          </a:p>
          <a:p>
            <a:pPr lvl="1"/>
            <a:endParaRPr lang="de-DE" sz="1600" smtClean="0"/>
          </a:p>
          <a:p>
            <a:pPr marL="742950" lvl="1" indent="-285750">
              <a:buFont typeface="Wingdings" pitchFamily="2" charset="2"/>
              <a:buChar char="Ø"/>
            </a:pPr>
            <a:r>
              <a:rPr sz="1600" dirty="0" smtClean="0"/>
              <a:t>Wenn sowohl DIP-Schalter 3 als auch 4 fälschlicherweise auf ON gestellt werden, hat dies den gleichen Effekt, als wäre nur DIP-Schalter Nr. 3 auf ON.</a:t>
            </a:r>
            <a:endParaRPr lang="de-DE" sz="1600" smtClean="0"/>
          </a:p>
          <a:p>
            <a:pPr marL="742950" lvl="1" indent="-285750">
              <a:buFont typeface="Wingdings" pitchFamily="2" charset="2"/>
              <a:buChar char="Ø"/>
            </a:pPr>
            <a:r>
              <a:rPr sz="1600" dirty="0" smtClean="0"/>
              <a:t>Die externe GLT ist nur in der Lage, über die potenzialfreien Kontakt-Eingänge die Geräte ein- und auszuschalten, sie kann jedoch nicht die an der Fernbedienung vorgenommenen Einstellungen auslesen oder selbst Einstellungen vornehmen.</a:t>
            </a:r>
            <a:endParaRPr lang="de-DE" sz="1600" dirty="0">
              <a:effectLst/>
            </a:endParaRPr>
          </a:p>
        </p:txBody>
      </p:sp>
      <p:sp>
        <p:nvSpPr>
          <p:cNvPr id="5" name="Título 9"/>
          <p:cNvSpPr>
            <a:spLocks noGrp="1"/>
          </p:cNvSpPr>
          <p:nvPr>
            <p:ph type="title"/>
          </p:nvPr>
        </p:nvSpPr>
        <p:spPr/>
        <p:txBody>
          <a:bodyPr/>
          <a:lstStyle/>
          <a:p>
            <a:pPr marL="360000" indent="-360000" defTabSz="914400" eaLnBrk="0" hangingPunct="0"/>
            <a:r>
              <a:rPr lang="de-DE" altLang="ja-JP" dirty="0" smtClean="0"/>
              <a:t>2.	Kontakte in externen Geräten</a:t>
            </a:r>
            <a:br>
              <a:rPr lang="de-DE" altLang="ja-JP" dirty="0" smtClean="0"/>
            </a:br>
            <a:r>
              <a:rPr lang="de-DE" altLang="ja-JP" dirty="0" smtClean="0">
                <a:solidFill>
                  <a:srgbClr val="FF0000"/>
                </a:solidFill>
                <a:sym typeface="Wingdings" pitchFamily="2" charset="2"/>
              </a:rPr>
              <a:t>PAW-SERVER-PKEA</a:t>
            </a:r>
            <a:r>
              <a:rPr lang="de-DE" altLang="ja-JP" dirty="0" smtClean="0">
                <a:sym typeface="Wingdings" pitchFamily="2" charset="2"/>
              </a:rPr>
              <a:t> – Funktionsweise</a:t>
            </a:r>
            <a:endParaRPr lang="de-DE" altLang="ja-JP"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7924530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tretch>
            <a:fillRect/>
          </a:stretch>
        </p:blipFill>
        <p:spPr bwMode="auto">
          <a:xfrm>
            <a:off x="59481" y="1176687"/>
            <a:ext cx="5404608" cy="5153231"/>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5836957" y="2822952"/>
            <a:ext cx="2615979" cy="3506966"/>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
        <p:nvSpPr>
          <p:cNvPr id="8" name="Título 9"/>
          <p:cNvSpPr>
            <a:spLocks noGrp="1"/>
          </p:cNvSpPr>
          <p:nvPr>
            <p:ph type="title"/>
          </p:nvPr>
        </p:nvSpPr>
        <p:spPr/>
        <p:txBody>
          <a:bodyPr/>
          <a:lstStyle/>
          <a:p>
            <a:pPr marL="360000" indent="-360000" defTabSz="914400" eaLnBrk="0" hangingPunct="0"/>
            <a:r>
              <a:rPr lang="de-DE" altLang="ja-JP" dirty="0" smtClean="0"/>
              <a:t>2.	Kontakte in externen Geräten</a:t>
            </a:r>
            <a:br>
              <a:rPr lang="de-DE" altLang="ja-JP" dirty="0" smtClean="0"/>
            </a:br>
            <a:r>
              <a:rPr lang="de-DE" altLang="ja-JP" dirty="0" smtClean="0">
                <a:solidFill>
                  <a:srgbClr val="FF0000"/>
                </a:solidFill>
                <a:sym typeface="Wingdings" pitchFamily="2" charset="2"/>
              </a:rPr>
              <a:t>PAW-SERVER-PKEA</a:t>
            </a:r>
            <a:r>
              <a:rPr lang="de-DE" altLang="ja-JP" dirty="0" smtClean="0">
                <a:sym typeface="Wingdings" pitchFamily="2" charset="2"/>
              </a:rPr>
              <a:t> – Installation</a:t>
            </a:r>
            <a:endParaRPr lang="de-DE" altLang="ja-JP" dirty="0"/>
          </a:p>
        </p:txBody>
      </p:sp>
      <p:sp>
        <p:nvSpPr>
          <p:cNvPr id="9" name="8 CuadroTexto"/>
          <p:cNvSpPr txBox="1"/>
          <p:nvPr/>
        </p:nvSpPr>
        <p:spPr>
          <a:xfrm>
            <a:off x="5523570" y="1158910"/>
            <a:ext cx="3465390" cy="15696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de-DE" sz="1600" b="1" dirty="0" smtClean="0">
                <a:latin typeface="Arial" pitchFamily="34" charset="0"/>
                <a:cs typeface="Arial" pitchFamily="34" charset="0"/>
              </a:rPr>
              <a:t>CAB-SERV</a:t>
            </a:r>
          </a:p>
          <a:p>
            <a:pPr marL="355600" indent="-355600">
              <a:spcBef>
                <a:spcPts val="300"/>
              </a:spcBef>
              <a:buFont typeface="+mj-lt"/>
              <a:buAutoNum type="romanUcPeriod"/>
            </a:pPr>
            <a:r>
              <a:rPr sz="1400" dirty="0" smtClean="0">
                <a:latin typeface="Arial" pitchFamily="34" charset="0"/>
                <a:cs typeface="Arial" pitchFamily="34" charset="0"/>
              </a:rPr>
              <a:t>Anschluss von bis zu 2 Innengeräten</a:t>
            </a:r>
          </a:p>
          <a:p>
            <a:pPr marL="355600" indent="-355600">
              <a:spcBef>
                <a:spcPts val="300"/>
              </a:spcBef>
              <a:buFont typeface="+mj-lt"/>
              <a:buAutoNum type="romanUcPeriod"/>
            </a:pPr>
            <a:r>
              <a:rPr sz="1400" dirty="0" smtClean="0">
                <a:latin typeface="Arial" pitchFamily="34" charset="0"/>
                <a:cs typeface="Arial" pitchFamily="34" charset="0"/>
              </a:rPr>
              <a:t>Anschluss an CN-CNT auf der IG-Platine</a:t>
            </a:r>
          </a:p>
          <a:p>
            <a:pPr marL="355600" indent="-355600">
              <a:spcBef>
                <a:spcPts val="300"/>
              </a:spcBef>
              <a:buFont typeface="+mj-lt"/>
              <a:buAutoNum type="romanUcPeriod"/>
            </a:pPr>
            <a:r>
              <a:rPr sz="1400" dirty="0" smtClean="0">
                <a:latin typeface="Arial" pitchFamily="34" charset="0"/>
                <a:cs typeface="Arial" pitchFamily="34" charset="0"/>
              </a:rPr>
              <a:t>2 Eingänge je Innengerät</a:t>
            </a:r>
          </a:p>
          <a:p>
            <a:pPr marL="355600" indent="-355600">
              <a:spcBef>
                <a:spcPts val="300"/>
              </a:spcBef>
              <a:buFont typeface="+mj-lt"/>
              <a:buAutoNum type="romanUcPeriod"/>
            </a:pPr>
            <a:r>
              <a:rPr sz="1400" dirty="0" smtClean="0">
                <a:latin typeface="Arial" pitchFamily="34" charset="0"/>
                <a:cs typeface="Arial" pitchFamily="34" charset="0"/>
              </a:rPr>
              <a:t>4 Ausgänge je Innengerät</a:t>
            </a:r>
            <a:endParaRPr lang="de-DE" sz="1400" dirty="0">
              <a:latin typeface="Arial" pitchFamily="34" charset="0"/>
              <a:cs typeface="Arial" pitchFamily="34" charset="0"/>
            </a:endParaRPr>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42306873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2895600" y="1137036"/>
            <a:ext cx="5199063" cy="5084377"/>
          </a:xfrm>
          <a:prstGeom prst="rect">
            <a:avLst/>
          </a:prstGeom>
          <a:noFill/>
          <a:ln w="19050">
            <a:solidFill>
              <a:srgbClr val="FF9966"/>
            </a:solidFill>
            <a:miter lim="800000"/>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
        <p:nvSpPr>
          <p:cNvPr id="9" name="Text Box 8"/>
          <p:cNvSpPr txBox="1">
            <a:spLocks noChangeArrowheads="1"/>
          </p:cNvSpPr>
          <p:nvPr/>
        </p:nvSpPr>
        <p:spPr bwMode="auto">
          <a:xfrm>
            <a:off x="7083707" y="2364452"/>
            <a:ext cx="1831693" cy="369332"/>
          </a:xfrm>
          <a:prstGeom prst="rect">
            <a:avLst/>
          </a:prstGeom>
          <a:solidFill>
            <a:schemeClr val="bg1"/>
          </a:solidFill>
          <a:ln w="9525">
            <a:solidFill>
              <a:srgbClr val="FF9900"/>
            </a:solidFill>
            <a:miter lim="800000"/>
            <a:headEnd/>
            <a:tailEnd/>
          </a:ln>
          <a:effectLst/>
          <a:extLs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p>
            <a:pPr algn="ctr"/>
            <a:r>
              <a:rPr dirty="0" smtClean="0"/>
              <a:t>nicht verwendet</a:t>
            </a:r>
            <a:endParaRPr lang="de-DE" sz="1800" b="0" dirty="0"/>
          </a:p>
        </p:txBody>
      </p:sp>
      <p:sp>
        <p:nvSpPr>
          <p:cNvPr id="10" name="Line 9"/>
          <p:cNvSpPr>
            <a:spLocks noChangeShapeType="1"/>
          </p:cNvSpPr>
          <p:nvPr/>
        </p:nvSpPr>
        <p:spPr bwMode="auto">
          <a:xfrm flipH="1">
            <a:off x="5638797" y="2733784"/>
            <a:ext cx="1833307" cy="485928"/>
          </a:xfrm>
          <a:prstGeom prst="line">
            <a:avLst/>
          </a:prstGeom>
          <a:noFill/>
          <a:ln w="57150">
            <a:solidFill>
              <a:srgbClr val="FF9900"/>
            </a:solidFill>
            <a:round/>
            <a:headEnd/>
            <a:tailEnd type="triangle" w="med" len="me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a:lstStyle/>
          <a:p>
            <a:endParaRPr lang="de-DE"/>
          </a:p>
        </p:txBody>
      </p:sp>
      <p:sp>
        <p:nvSpPr>
          <p:cNvPr id="11" name="Text Box 10"/>
          <p:cNvSpPr txBox="1">
            <a:spLocks noChangeArrowheads="1"/>
          </p:cNvSpPr>
          <p:nvPr/>
        </p:nvSpPr>
        <p:spPr bwMode="auto">
          <a:xfrm>
            <a:off x="6954271" y="5090645"/>
            <a:ext cx="2143664" cy="584775"/>
          </a:xfrm>
          <a:prstGeom prst="rect">
            <a:avLst/>
          </a:prstGeom>
          <a:solidFill>
            <a:schemeClr val="bg1"/>
          </a:solidFill>
          <a:ln w="9525">
            <a:solidFill>
              <a:srgbClr val="0099FF"/>
            </a:solidFill>
            <a:miter lim="800000"/>
            <a:headEnd/>
            <a:tailEnd/>
          </a:ln>
          <a:effectLst/>
          <a:extLs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spAutoFit/>
          </a:bodyPr>
          <a:lstStyle/>
          <a:p>
            <a:pPr algn="ctr"/>
            <a:r>
              <a:rPr lang="de-DE" sz="1600" smtClean="0"/>
              <a:t>CAB-SERV</a:t>
            </a:r>
          </a:p>
          <a:p>
            <a:pPr algn="ctr"/>
            <a:r>
              <a:rPr lang="de-DE" sz="1600" smtClean="0"/>
              <a:t>PAW-SERVER-PKEA</a:t>
            </a:r>
            <a:endParaRPr lang="de-DE" sz="1600" dirty="0"/>
          </a:p>
        </p:txBody>
      </p:sp>
      <p:sp>
        <p:nvSpPr>
          <p:cNvPr id="12" name="Line 11"/>
          <p:cNvSpPr>
            <a:spLocks noChangeShapeType="1"/>
          </p:cNvSpPr>
          <p:nvPr/>
        </p:nvSpPr>
        <p:spPr bwMode="auto">
          <a:xfrm flipH="1" flipV="1">
            <a:off x="5748789" y="4890051"/>
            <a:ext cx="1205481" cy="200593"/>
          </a:xfrm>
          <a:prstGeom prst="line">
            <a:avLst/>
          </a:prstGeom>
          <a:ln w="28575">
            <a:solidFill>
              <a:srgbClr val="00B0F0"/>
            </a:solidFill>
            <a:tailEnd type="arrow"/>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Lst>
        </p:spPr>
        <p:style>
          <a:lnRef idx="2">
            <a:schemeClr val="accent1"/>
          </a:lnRef>
          <a:fillRef idx="0">
            <a:schemeClr val="accent1"/>
          </a:fillRef>
          <a:effectRef idx="1">
            <a:schemeClr val="accent1"/>
          </a:effectRef>
          <a:fontRef idx="minor">
            <a:schemeClr val="tx1"/>
          </a:fontRef>
        </p:style>
        <p:txBody>
          <a:bodyPr/>
          <a:lstStyle/>
          <a:p>
            <a:endParaRPr lang="de-DE"/>
          </a:p>
        </p:txBody>
      </p:sp>
      <p:pic>
        <p:nvPicPr>
          <p:cNvPr id="14" name="Picture 15"/>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76200" y="1239838"/>
            <a:ext cx="2743200" cy="2341562"/>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
        <p:nvSpPr>
          <p:cNvPr id="15" name="Rectangle 16"/>
          <p:cNvSpPr>
            <a:spLocks noChangeArrowheads="1"/>
          </p:cNvSpPr>
          <p:nvPr/>
        </p:nvSpPr>
        <p:spPr bwMode="auto">
          <a:xfrm>
            <a:off x="1676400" y="2944813"/>
            <a:ext cx="685800" cy="533400"/>
          </a:xfrm>
          <a:prstGeom prst="rect">
            <a:avLst/>
          </a:prstGeom>
          <a:solidFill>
            <a:srgbClr val="FFFFCC">
              <a:alpha val="46001"/>
            </a:srgbClr>
          </a:solidFill>
          <a:ln w="19050">
            <a:solidFill>
              <a:srgbClr val="FF0000"/>
            </a:solidFill>
            <a:prstDash val="dashDot"/>
            <a:miter lim="800000"/>
            <a:headEnd/>
            <a:tailEnd/>
          </a:ln>
          <a:effectLst/>
          <a:extLs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sp>
        <p:nvSpPr>
          <p:cNvPr id="16" name="Text Box 17"/>
          <p:cNvSpPr txBox="1">
            <a:spLocks noChangeArrowheads="1"/>
          </p:cNvSpPr>
          <p:nvPr/>
        </p:nvSpPr>
        <p:spPr bwMode="auto">
          <a:xfrm>
            <a:off x="1863587" y="3667165"/>
            <a:ext cx="765313" cy="553998"/>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lIns="0" tIns="0" rIns="0" bIns="0">
            <a:spAutoFit/>
          </a:bodyPr>
          <a:lstStyle/>
          <a:p>
            <a:r>
              <a:rPr lang="de-DE" sz="1800" b="0" smtClean="0"/>
              <a:t>Seiten-</a:t>
            </a:r>
            <a:br>
              <a:rPr lang="de-DE" sz="1800" b="0" smtClean="0"/>
            </a:br>
            <a:r>
              <a:rPr lang="de-DE" sz="1800" b="0" smtClean="0"/>
              <a:t>ansicht</a:t>
            </a:r>
            <a:endParaRPr lang="de-DE" sz="1800" b="0"/>
          </a:p>
        </p:txBody>
      </p:sp>
      <p:sp>
        <p:nvSpPr>
          <p:cNvPr id="17" name="Line 18"/>
          <p:cNvSpPr>
            <a:spLocks noChangeShapeType="1"/>
          </p:cNvSpPr>
          <p:nvPr/>
        </p:nvSpPr>
        <p:spPr bwMode="auto">
          <a:xfrm>
            <a:off x="2362200" y="3402013"/>
            <a:ext cx="533400" cy="381000"/>
          </a:xfrm>
          <a:prstGeom prst="line">
            <a:avLst/>
          </a:prstGeom>
          <a:noFill/>
          <a:ln w="9525">
            <a:solidFill>
              <a:schemeClr val="accent6">
                <a:lumMod val="75000"/>
              </a:schemeClr>
            </a:solidFill>
            <a:round/>
            <a:headEnd/>
            <a:tailEnd type="triangle" w="med" len="me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a:lstStyle/>
          <a:p>
            <a:endParaRPr lang="de-DE"/>
          </a:p>
        </p:txBody>
      </p:sp>
      <p:sp>
        <p:nvSpPr>
          <p:cNvPr id="18" name="Rectangle 20"/>
          <p:cNvSpPr>
            <a:spLocks noChangeArrowheads="1"/>
          </p:cNvSpPr>
          <p:nvPr/>
        </p:nvSpPr>
        <p:spPr bwMode="auto">
          <a:xfrm>
            <a:off x="4724400" y="3084512"/>
            <a:ext cx="914400" cy="938848"/>
          </a:xfrm>
          <a:prstGeom prst="rect">
            <a:avLst/>
          </a:prstGeom>
          <a:noFill/>
          <a:ln w="38100">
            <a:solidFill>
              <a:srgbClr val="FF9900"/>
            </a:solidFill>
            <a:prstDash val="sysDot"/>
            <a:miter lim="800000"/>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sp>
        <p:nvSpPr>
          <p:cNvPr id="19" name="Rectangle 21"/>
          <p:cNvSpPr>
            <a:spLocks noChangeArrowheads="1"/>
          </p:cNvSpPr>
          <p:nvPr/>
        </p:nvSpPr>
        <p:spPr bwMode="auto">
          <a:xfrm>
            <a:off x="5105400" y="4240213"/>
            <a:ext cx="643393" cy="1142820"/>
          </a:xfrm>
          <a:prstGeom prst="rect">
            <a:avLst/>
          </a:prstGeom>
          <a:noFill/>
          <a:ln w="38100">
            <a:solidFill>
              <a:srgbClr val="0066FF"/>
            </a:solidFill>
            <a:prstDash val="sysDot"/>
            <a:miter lim="800000"/>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pic>
        <p:nvPicPr>
          <p:cNvPr id="2050" name="Picture 2"/>
          <p:cNvPicPr>
            <a:picLocks noChangeAspect="1" noChangeArrowheads="1"/>
          </p:cNvPicPr>
          <p:nvPr/>
        </p:nvPicPr>
        <p:blipFill>
          <a:blip r:embed="rId4">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505460" y="4374136"/>
            <a:ext cx="1513840" cy="2028252"/>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cxnSp>
        <p:nvCxnSpPr>
          <p:cNvPr id="23" name="22 Conector recto de flecha"/>
          <p:cNvCxnSpPr>
            <a:stCxn id="2050" idx="0"/>
            <a:endCxn id="2" idx="4"/>
          </p:cNvCxnSpPr>
          <p:nvPr/>
        </p:nvCxnSpPr>
        <p:spPr>
          <a:xfrm flipV="1">
            <a:off x="1262380" y="3514725"/>
            <a:ext cx="693420" cy="8594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1 Elipse"/>
          <p:cNvSpPr/>
          <p:nvPr/>
        </p:nvSpPr>
        <p:spPr>
          <a:xfrm>
            <a:off x="1820793" y="3101823"/>
            <a:ext cx="270013" cy="412902"/>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 name="3 Conector recto de flecha"/>
          <p:cNvCxnSpPr>
            <a:endCxn id="19" idx="1"/>
          </p:cNvCxnSpPr>
          <p:nvPr/>
        </p:nvCxnSpPr>
        <p:spPr>
          <a:xfrm>
            <a:off x="2090806" y="3431381"/>
            <a:ext cx="3014594" cy="1380242"/>
          </a:xfrm>
          <a:prstGeom prst="straightConnector1">
            <a:avLst/>
          </a:prstGeom>
          <a:ln w="28575">
            <a:solidFill>
              <a:srgbClr val="00B0F0"/>
            </a:solidFill>
            <a:tailEnd type="arrow"/>
          </a:ln>
        </p:spPr>
        <p:style>
          <a:lnRef idx="2">
            <a:schemeClr val="accent1"/>
          </a:lnRef>
          <a:fillRef idx="0">
            <a:schemeClr val="accent1"/>
          </a:fillRef>
          <a:effectRef idx="1">
            <a:schemeClr val="accent1"/>
          </a:effectRef>
          <a:fontRef idx="minor">
            <a:schemeClr val="tx1"/>
          </a:fontRef>
        </p:style>
      </p:cxnSp>
      <p:sp>
        <p:nvSpPr>
          <p:cNvPr id="21" name="Título 9"/>
          <p:cNvSpPr>
            <a:spLocks noGrp="1"/>
          </p:cNvSpPr>
          <p:nvPr>
            <p:ph type="title"/>
          </p:nvPr>
        </p:nvSpPr>
        <p:spPr/>
        <p:txBody>
          <a:bodyPr/>
          <a:lstStyle/>
          <a:p>
            <a:pPr marL="360000" indent="-360000" defTabSz="914400"/>
            <a:r>
              <a:rPr lang="de-DE" altLang="ja-JP" dirty="0" smtClean="0">
                <a:solidFill>
                  <a:prstClr val="black"/>
                </a:solidFill>
              </a:rPr>
              <a:t>2.	Kontakte in externen Geräten</a:t>
            </a:r>
            <a:br>
              <a:rPr lang="de-DE" altLang="ja-JP" dirty="0" smtClean="0">
                <a:solidFill>
                  <a:prstClr val="black"/>
                </a:solidFill>
              </a:rPr>
            </a:br>
            <a:r>
              <a:rPr lang="de-DE" altLang="ja-JP" dirty="0" smtClean="0">
                <a:solidFill>
                  <a:srgbClr val="FF0000"/>
                </a:solidFill>
                <a:sym typeface="Wingdings" pitchFamily="2" charset="2"/>
              </a:rPr>
              <a:t>PAW-SERVER-PKEA</a:t>
            </a:r>
            <a:r>
              <a:rPr lang="de-DE" altLang="ja-JP" dirty="0" smtClean="0">
                <a:solidFill>
                  <a:prstClr val="black"/>
                </a:solidFill>
                <a:sym typeface="Wingdings" pitchFamily="2" charset="2"/>
              </a:rPr>
              <a:t> – Installation</a:t>
            </a:r>
            <a:endParaRPr lang="de-DE" altLang="ja-JP" sz="2000" dirty="0">
              <a:solidFill>
                <a:srgbClr val="000066"/>
              </a:solidFill>
              <a:ea typeface="ヒラギノ角ゴ Pro W3" pitchFamily="28" charset="-128"/>
            </a:endParaRPr>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71193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7" grpId="0" animBg="1"/>
      <p:bldP spid="18" grpId="0" animBg="1"/>
      <p:bldP spid="19" grpId="0" animBg="1"/>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tretch>
            <a:fillRect/>
          </a:stretch>
        </p:blipFill>
        <p:spPr bwMode="auto">
          <a:xfrm>
            <a:off x="620202" y="1103257"/>
            <a:ext cx="7402664" cy="5328233"/>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
        <p:nvSpPr>
          <p:cNvPr id="5" name="Título 9"/>
          <p:cNvSpPr>
            <a:spLocks noGrp="1"/>
          </p:cNvSpPr>
          <p:nvPr>
            <p:ph type="title"/>
          </p:nvPr>
        </p:nvSpPr>
        <p:spPr/>
        <p:txBody>
          <a:bodyPr/>
          <a:lstStyle/>
          <a:p>
            <a:pPr marL="360000" indent="-360000" defTabSz="914400" eaLnBrk="0" hangingPunct="0"/>
            <a:r>
              <a:rPr lang="de-DE" altLang="ja-JP" dirty="0" smtClean="0"/>
              <a:t>2.	Kontakte in externen Geräten</a:t>
            </a:r>
            <a:br>
              <a:rPr lang="de-DE" altLang="ja-JP" dirty="0" smtClean="0"/>
            </a:br>
            <a:r>
              <a:rPr lang="de-DE" altLang="ja-JP" dirty="0" smtClean="0">
                <a:solidFill>
                  <a:srgbClr val="FF0000"/>
                </a:solidFill>
                <a:sym typeface="Wingdings" pitchFamily="2" charset="2"/>
              </a:rPr>
              <a:t>PAW-SERVER-PKEA</a:t>
            </a:r>
            <a:r>
              <a:rPr lang="de-DE" altLang="ja-JP" dirty="0" smtClean="0">
                <a:sym typeface="Wingdings" pitchFamily="2" charset="2"/>
              </a:rPr>
              <a:t> – Anschlussbeispiel</a:t>
            </a:r>
            <a:endParaRPr lang="de-DE" altLang="ja-JP"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7167169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308758" y="1102404"/>
            <a:ext cx="6736466" cy="5285619"/>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7" name="6 CuadroTexto"/>
          <p:cNvSpPr txBox="1"/>
          <p:nvPr/>
        </p:nvSpPr>
        <p:spPr>
          <a:xfrm>
            <a:off x="5523570" y="2740722"/>
            <a:ext cx="346539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dirty="0" smtClean="0">
                <a:latin typeface="Arial" pitchFamily="34" charset="0"/>
                <a:cs typeface="Arial" pitchFamily="34" charset="0"/>
              </a:rPr>
              <a:t>Serienmäßige DIN-Schiene</a:t>
            </a:r>
            <a:endParaRPr lang="de-DE" dirty="0">
              <a:latin typeface="Arial" pitchFamily="34" charset="0"/>
              <a:cs typeface="Arial" pitchFamily="34" charset="0"/>
            </a:endParaRPr>
          </a:p>
        </p:txBody>
      </p:sp>
      <p:sp>
        <p:nvSpPr>
          <p:cNvPr id="8" name="Título 9"/>
          <p:cNvSpPr>
            <a:spLocks noGrp="1"/>
          </p:cNvSpPr>
          <p:nvPr>
            <p:ph type="title"/>
          </p:nvPr>
        </p:nvSpPr>
        <p:spPr/>
        <p:txBody>
          <a:bodyPr/>
          <a:lstStyle/>
          <a:p>
            <a:pPr marL="360000" indent="-360000" defTabSz="914400" eaLnBrk="0" hangingPunct="0"/>
            <a:r>
              <a:rPr lang="de-DE" altLang="ja-JP" dirty="0" smtClean="0"/>
              <a:t>2.	Kontakte in externen Geräten</a:t>
            </a:r>
            <a:br>
              <a:rPr lang="de-DE" altLang="ja-JP" dirty="0" smtClean="0"/>
            </a:br>
            <a:r>
              <a:rPr lang="de-DE" altLang="ja-JP" dirty="0" smtClean="0">
                <a:solidFill>
                  <a:srgbClr val="FF0000"/>
                </a:solidFill>
                <a:sym typeface="Wingdings" pitchFamily="2" charset="2"/>
              </a:rPr>
              <a:t>PAW-SERVER-PKEA</a:t>
            </a:r>
            <a:r>
              <a:rPr lang="de-DE" altLang="ja-JP" dirty="0" smtClean="0">
                <a:sym typeface="Wingdings" pitchFamily="2" charset="2"/>
              </a:rPr>
              <a:t> – Außenabmessungen</a:t>
            </a:r>
            <a:endParaRPr lang="de-DE" altLang="ja-JP"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1956798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pPr marL="360000" indent="-360000" defTabSz="914400"/>
            <a:r>
              <a:rPr lang="de-DE" dirty="0" smtClean="0"/>
              <a:t>3.	</a:t>
            </a:r>
            <a:r>
              <a:rPr lang="de-DE" altLang="ja-JP" dirty="0" smtClean="0"/>
              <a:t>Interfaces mit voller Kommunikation</a:t>
            </a:r>
            <a:endParaRPr lang="de-DE" altLang="ja-JP" dirty="0"/>
          </a:p>
        </p:txBody>
      </p:sp>
      <p:sp>
        <p:nvSpPr>
          <p:cNvPr id="643075" name="Rectangle 3"/>
          <p:cNvSpPr>
            <a:spLocks noGrp="1" noChangeArrowheads="1"/>
          </p:cNvSpPr>
          <p:nvPr>
            <p:ph type="body" idx="4294967295"/>
          </p:nvPr>
        </p:nvSpPr>
        <p:spPr>
          <a:xfrm>
            <a:off x="303212" y="2079625"/>
            <a:ext cx="8467564" cy="2919413"/>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lgn="ctr"/>
            <a:r>
              <a:rPr lang="de-DE" sz="4000" dirty="0" smtClean="0"/>
              <a:t>Interfaces mit voller Kommunikation</a:t>
            </a:r>
            <a:endParaRPr lang="de-DE" sz="4000"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28788025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303213" y="1247775"/>
            <a:ext cx="8509000" cy="5160908"/>
          </a:xfrm>
        </p:spPr>
        <p:txBody>
          <a:bodyPr/>
          <a:lstStyle/>
          <a:p>
            <a:pPr marL="0" indent="0">
              <a:spcBef>
                <a:spcPts val="2400"/>
              </a:spcBef>
            </a:pPr>
            <a:r>
              <a:rPr lang="de-DE" sz="2000" dirty="0" smtClean="0"/>
              <a:t>Interfaces, die eine volle Kommunikation ermöglichen, bieten Gebäudeleittechniken die Möglichkeit, sämtliche Gerätefunktionen zu nutzen, wie sie auch über lokale Fernbedienungen zugänglich sind.</a:t>
            </a:r>
          </a:p>
          <a:p>
            <a:pPr marL="0" indent="0">
              <a:spcBef>
                <a:spcPts val="2400"/>
              </a:spcBef>
            </a:pPr>
            <a:r>
              <a:rPr lang="de-DE" sz="2000" dirty="0" smtClean="0"/>
              <a:t>Es stehen folgende Interface-Typen zur Verfügung:</a:t>
            </a:r>
          </a:p>
          <a:p>
            <a:pPr marL="361950" indent="-361950">
              <a:spcBef>
                <a:spcPts val="2400"/>
              </a:spcBef>
              <a:buFont typeface="Wingdings" pitchFamily="2" charset="2"/>
              <a:buChar char="Ø"/>
            </a:pPr>
            <a:r>
              <a:rPr lang="de-DE" sz="2000" dirty="0" err="1" smtClean="0"/>
              <a:t>Werkseits</a:t>
            </a:r>
            <a:r>
              <a:rPr lang="de-DE" sz="2000" dirty="0" smtClean="0"/>
              <a:t> vordefinierte Interfaces</a:t>
            </a:r>
          </a:p>
          <a:p>
            <a:pPr marL="361950" indent="-361950">
              <a:spcBef>
                <a:spcPts val="2400"/>
              </a:spcBef>
              <a:buFont typeface="Wingdings" pitchFamily="2" charset="2"/>
              <a:buChar char="Ø"/>
            </a:pPr>
            <a:r>
              <a:rPr lang="de-DE" sz="2000" dirty="0" smtClean="0"/>
              <a:t>Interfaces mit Kommunikation über den Fernbedienungsbus</a:t>
            </a:r>
          </a:p>
          <a:p>
            <a:pPr marL="361950" indent="-361950">
              <a:spcBef>
                <a:spcPts val="2400"/>
              </a:spcBef>
              <a:buFont typeface="Wingdings" pitchFamily="2" charset="2"/>
              <a:buChar char="Ø"/>
            </a:pPr>
            <a:r>
              <a:rPr lang="de-DE" sz="2000" dirty="0" smtClean="0"/>
              <a:t>Interfaces mit Kommunikation über den P-Link-Bus</a:t>
            </a:r>
          </a:p>
        </p:txBody>
      </p:sp>
      <p:sp>
        <p:nvSpPr>
          <p:cNvPr id="4" name="Titel 3"/>
          <p:cNvSpPr>
            <a:spLocks noGrp="1"/>
          </p:cNvSpPr>
          <p:nvPr>
            <p:ph type="title"/>
          </p:nvPr>
        </p:nvSpPr>
        <p:spPr/>
        <p:txBody>
          <a:bodyPr/>
          <a:lstStyle/>
          <a:p>
            <a:pPr marL="361950" indent="-361950"/>
            <a:r>
              <a:rPr lang="de-DE" dirty="0" smtClean="0"/>
              <a:t>3.	</a:t>
            </a:r>
            <a:r>
              <a:rPr lang="de-DE" altLang="ja-JP" dirty="0" smtClean="0"/>
              <a:t>Interfaces mit voller Kommunikation</a:t>
            </a:r>
            <a:endParaRPr lang="de-DE" dirty="0"/>
          </a:p>
        </p:txBody>
      </p:sp>
    </p:spTree>
    <p:extLst>
      <p:ext uri="{BB962C8B-B14F-4D97-AF65-F5344CB8AC3E}">
        <p14:creationId xmlns="" xmlns:p14="http://schemas.microsoft.com/office/powerpoint/2010/main" val="768653075"/>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792163" y="2528888"/>
            <a:ext cx="7555970" cy="1958445"/>
          </a:xfrm>
          <a:prstGeom prst="rect">
            <a:avLst/>
          </a:prstGeom>
          <a:ln>
            <a:headEnd/>
            <a:tailEnd/>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a:noAutofit/>
          </a:bodyPr>
          <a:lstStyle>
            <a:defPPr>
              <a:defRPr lang="es-ES_tradnl"/>
            </a:defPPr>
            <a:lvl1pPr>
              <a:spcBef>
                <a:spcPct val="50000"/>
              </a:spcBef>
              <a:defRPr kumimoji="1" sz="1600">
                <a:solidFill>
                  <a:schemeClr val="dk1"/>
                </a:solidFill>
                <a:latin typeface="Arial" pitchFamily="34" charset="0"/>
                <a:ea typeface="MS Gothic" pitchFamily="49" charset="-128"/>
                <a:cs typeface="Arial" pitchFamily="34"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lvl="3">
              <a:defRPr sz="1600">
                <a:solidFill>
                  <a:schemeClr val="dk1"/>
                </a:solidFill>
                <a:latin typeface="Arial" pitchFamily="34" charset="0"/>
                <a:ea typeface="+mn-ea"/>
                <a:cs typeface="Arial" pitchFamily="34" charset="0"/>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tabLst>
                <a:tab pos="7269163" algn="r"/>
              </a:tabLst>
            </a:pPr>
            <a:r>
              <a:rPr lang="de-DE" sz="2000" b="1" dirty="0"/>
              <a:t>CZ-CWEBC2 </a:t>
            </a:r>
            <a:r>
              <a:rPr lang="de-DE" sz="2000" dirty="0"/>
              <a:t>(Web-Interface) </a:t>
            </a:r>
            <a:r>
              <a:rPr lang="de-DE" sz="2000" dirty="0">
                <a:sym typeface="Wingdings" pitchFamily="2" charset="2"/>
              </a:rPr>
              <a:t></a:t>
            </a:r>
            <a:r>
              <a:rPr lang="en-US" sz="2000" dirty="0">
                <a:sym typeface="Wingdings" pitchFamily="2" charset="2"/>
              </a:rPr>
              <a:t>	</a:t>
            </a:r>
            <a:r>
              <a:rPr lang="de-DE" sz="2000" dirty="0">
                <a:sym typeface="Wingdings" pitchFamily="2" charset="2"/>
              </a:rPr>
              <a:t>HTML-Protokoll</a:t>
            </a:r>
          </a:p>
          <a:p>
            <a:pPr>
              <a:tabLst>
                <a:tab pos="7269163" algn="r"/>
              </a:tabLst>
            </a:pPr>
            <a:r>
              <a:rPr lang="de-DE" sz="2000" b="1" dirty="0">
                <a:sym typeface="Wingdings" pitchFamily="2" charset="2"/>
              </a:rPr>
              <a:t>CZ-256ESMC2</a:t>
            </a:r>
            <a:r>
              <a:rPr lang="de-DE" sz="2000" dirty="0">
                <a:sym typeface="Wingdings" pitchFamily="2" charset="2"/>
              </a:rPr>
              <a:t> (Intelligenter Touch-Screen) </a:t>
            </a:r>
            <a:r>
              <a:rPr lang="en-US" sz="2000" dirty="0">
                <a:sym typeface="Wingdings" pitchFamily="2" charset="2"/>
              </a:rPr>
              <a:t>	</a:t>
            </a:r>
            <a:r>
              <a:rPr lang="de-DE" sz="2000" dirty="0">
                <a:sym typeface="Wingdings" pitchFamily="2" charset="2"/>
              </a:rPr>
              <a:t>HTML-Protokoll</a:t>
            </a:r>
          </a:p>
          <a:p>
            <a:pPr>
              <a:tabLst>
                <a:tab pos="7269163" algn="r"/>
              </a:tabLst>
            </a:pPr>
            <a:r>
              <a:rPr lang="de-DE" sz="2000" b="1" dirty="0">
                <a:sym typeface="Wingdings" pitchFamily="2" charset="2"/>
              </a:rPr>
              <a:t>CZ-CLNC2</a:t>
            </a:r>
            <a:r>
              <a:rPr lang="de-DE" sz="2000" dirty="0">
                <a:sym typeface="Wingdings" pitchFamily="2" charset="2"/>
              </a:rPr>
              <a:t> (LonWorks-Interface) </a:t>
            </a:r>
            <a:r>
              <a:rPr lang="en-US" sz="2000">
                <a:sym typeface="Wingdings" pitchFamily="2" charset="2"/>
              </a:rPr>
              <a:t>	</a:t>
            </a:r>
            <a:r>
              <a:rPr lang="de-DE" sz="2000" smtClean="0">
                <a:sym typeface="Wingdings" pitchFamily="2" charset="2"/>
              </a:rPr>
              <a:t>LON-Protokoll</a:t>
            </a:r>
            <a:endParaRPr lang="de-DE" sz="2000" dirty="0">
              <a:sym typeface="Wingdings" pitchFamily="2" charset="2"/>
            </a:endParaRPr>
          </a:p>
          <a:p>
            <a:pPr>
              <a:tabLst>
                <a:tab pos="7269163" algn="r"/>
              </a:tabLst>
            </a:pPr>
            <a:r>
              <a:rPr lang="de-DE" sz="2000" b="1" dirty="0">
                <a:sym typeface="Wingdings" pitchFamily="2" charset="2"/>
              </a:rPr>
              <a:t>CZ-CFUNC2</a:t>
            </a:r>
            <a:r>
              <a:rPr lang="de-DE" sz="2000" dirty="0">
                <a:sym typeface="Wingdings" pitchFamily="2" charset="2"/>
              </a:rPr>
              <a:t> (Kommunikationsadapter) </a:t>
            </a:r>
            <a:r>
              <a:rPr dirty="0" smtClean="0"/>
              <a:t> </a:t>
            </a:r>
            <a:r>
              <a:rPr lang="en-US" dirty="0" smtClean="0"/>
              <a:t>	</a:t>
            </a:r>
            <a:r>
              <a:rPr lang="de-DE" sz="2000">
                <a:sym typeface="Wingdings" pitchFamily="2" charset="2"/>
              </a:rPr>
              <a:t>PAIMS-Protokoll</a:t>
            </a:r>
            <a:endParaRPr lang="de-DE" sz="2000" dirty="0"/>
          </a:p>
        </p:txBody>
      </p:sp>
      <p:sp>
        <p:nvSpPr>
          <p:cNvPr id="6" name="Text Box 5"/>
          <p:cNvSpPr txBox="1">
            <a:spLocks noChangeArrowheads="1"/>
          </p:cNvSpPr>
          <p:nvPr/>
        </p:nvSpPr>
        <p:spPr bwMode="auto">
          <a:xfrm>
            <a:off x="755649" y="1700213"/>
            <a:ext cx="7592484" cy="307777"/>
          </a:xfrm>
          <a:prstGeom prst="rect">
            <a:avLst/>
          </a:prstGeom>
          <a:noFill/>
          <a:ln>
            <a:noFill/>
          </a:ln>
          <a:effectLst>
            <a:prstShdw prst="shdw12">
              <a:schemeClr val="bg2">
                <a:alpha val="50000"/>
              </a:schemeClr>
            </a:prstShdw>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lgn="ctr">
                <a:solidFill>
                  <a:schemeClr val="tx1"/>
                </a:solidFill>
                <a:miter lim="800000"/>
                <a:headEnd/>
                <a:tailEnd/>
              </a14:hiddenLine>
            </a:ext>
          </a:extLst>
        </p:spPr>
        <p:txBody>
          <a:bodyPr wrap="square" lIns="0" tIns="0" rIns="0" bIns="0">
            <a:spAutoFit/>
          </a:bodyPr>
          <a:lstStyle/>
          <a:p>
            <a:pPr>
              <a:spcBef>
                <a:spcPct val="50000"/>
              </a:spcBef>
            </a:pPr>
            <a:r>
              <a:rPr lang="de-DE" sz="2000" b="1" u="sng" dirty="0" err="1" smtClean="0"/>
              <a:t>Werkseits</a:t>
            </a:r>
            <a:r>
              <a:rPr lang="de-DE" sz="2000" b="1" u="sng" dirty="0" smtClean="0"/>
              <a:t> vordefinierte, Panasonic-eigene „Interfaces“</a:t>
            </a:r>
            <a:endParaRPr lang="de-DE" sz="2000" b="1" u="sng" dirty="0"/>
          </a:p>
        </p:txBody>
      </p:sp>
      <p:sp>
        <p:nvSpPr>
          <p:cNvPr id="7" name="Titel 6"/>
          <p:cNvSpPr>
            <a:spLocks noGrp="1"/>
          </p:cNvSpPr>
          <p:nvPr>
            <p:ph type="title"/>
          </p:nvPr>
        </p:nvSpPr>
        <p:spPr>
          <a:xfrm>
            <a:off x="303213" y="196486"/>
            <a:ext cx="6665998" cy="784242"/>
          </a:xfrm>
        </p:spPr>
        <p:txBody>
          <a:bodyPr>
            <a:noAutofit/>
          </a:bodyPr>
          <a:lstStyle/>
          <a:p>
            <a:pPr marL="360000" indent="-360000"/>
            <a:r>
              <a:rPr lang="de-DE" sz="2000" dirty="0" smtClean="0"/>
              <a:t>3.	</a:t>
            </a:r>
            <a:r>
              <a:rPr lang="de-DE" altLang="ja-JP" sz="2000" dirty="0" smtClean="0"/>
              <a:t>Interfaces mit voller Kommunikation </a:t>
            </a:r>
            <a:r>
              <a:rPr lang="de-DE" sz="2000" dirty="0" smtClean="0"/>
              <a:t/>
            </a:r>
            <a:br>
              <a:rPr lang="de-DE" sz="2000" dirty="0" smtClean="0"/>
            </a:br>
            <a:r>
              <a:rPr lang="de-DE" sz="2000" dirty="0" smtClean="0"/>
              <a:t>Interfaces für mehrere Innengeräte/IG-Gruppen</a:t>
            </a:r>
            <a:endParaRPr lang="de-DE" sz="2000" dirty="0"/>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2780326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srcRect/>
          <a:stretch>
            <a:fillRect/>
          </a:stretch>
        </p:blipFill>
        <p:spPr bwMode="auto">
          <a:xfrm>
            <a:off x="5200651" y="2138885"/>
            <a:ext cx="1081087" cy="2008729"/>
          </a:xfrm>
          <a:prstGeom prst="rect">
            <a:avLst/>
          </a:prstGeom>
          <a:noFill/>
          <a:ln w="9525">
            <a:noFill/>
            <a:miter lim="800000"/>
            <a:headEnd/>
            <a:tailEnd/>
          </a:ln>
        </p:spPr>
      </p:pic>
      <p:sp>
        <p:nvSpPr>
          <p:cNvPr id="585730" name="Freeform 2"/>
          <p:cNvSpPr>
            <a:spLocks/>
          </p:cNvSpPr>
          <p:nvPr/>
        </p:nvSpPr>
        <p:spPr bwMode="auto">
          <a:xfrm>
            <a:off x="1325563" y="3276600"/>
            <a:ext cx="1447800" cy="254000"/>
          </a:xfrm>
          <a:custGeom>
            <a:avLst/>
            <a:gdLst/>
            <a:ahLst/>
            <a:cxnLst>
              <a:cxn ang="0">
                <a:pos x="0" y="104"/>
              </a:cxn>
              <a:cxn ang="0">
                <a:pos x="240" y="8"/>
              </a:cxn>
              <a:cxn ang="0">
                <a:pos x="576" y="152"/>
              </a:cxn>
              <a:cxn ang="0">
                <a:pos x="912" y="56"/>
              </a:cxn>
            </a:cxnLst>
            <a:rect l="0" t="0" r="r" b="b"/>
            <a:pathLst>
              <a:path w="912" h="160">
                <a:moveTo>
                  <a:pt x="0" y="104"/>
                </a:moveTo>
                <a:cubicBezTo>
                  <a:pt x="72" y="52"/>
                  <a:pt x="144" y="0"/>
                  <a:pt x="240" y="8"/>
                </a:cubicBezTo>
                <a:cubicBezTo>
                  <a:pt x="336" y="16"/>
                  <a:pt x="464" y="144"/>
                  <a:pt x="576" y="152"/>
                </a:cubicBezTo>
                <a:cubicBezTo>
                  <a:pt x="688" y="160"/>
                  <a:pt x="800" y="108"/>
                  <a:pt x="912" y="56"/>
                </a:cubicBezTo>
              </a:path>
            </a:pathLst>
          </a:custGeom>
          <a:noFill/>
          <a:ln w="38100" cap="flat" cmpd="sng">
            <a:solidFill>
              <a:srgbClr val="993300"/>
            </a:solidFill>
            <a:prstDash val="solid"/>
            <a:round/>
            <a:headEnd/>
            <a:tailEnd/>
          </a:ln>
          <a:effectLst/>
        </p:spPr>
        <p:txBody>
          <a:bodyPr/>
          <a:lstStyle/>
          <a:p>
            <a:endParaRPr lang="de-DE"/>
          </a:p>
        </p:txBody>
      </p:sp>
      <p:sp>
        <p:nvSpPr>
          <p:cNvPr id="585732" name="Line 4"/>
          <p:cNvSpPr>
            <a:spLocks noChangeShapeType="1"/>
          </p:cNvSpPr>
          <p:nvPr/>
        </p:nvSpPr>
        <p:spPr bwMode="auto">
          <a:xfrm flipH="1" flipV="1">
            <a:off x="6964363" y="3143250"/>
            <a:ext cx="63500" cy="152400"/>
          </a:xfrm>
          <a:prstGeom prst="line">
            <a:avLst/>
          </a:prstGeom>
          <a:noFill/>
          <a:ln w="19050">
            <a:solidFill>
              <a:srgbClr val="0000FF"/>
            </a:solidFill>
            <a:round/>
            <a:headEnd/>
            <a:tailEnd/>
          </a:ln>
          <a:effectLst/>
        </p:spPr>
        <p:txBody>
          <a:bodyPr wrap="none" anchor="ctr"/>
          <a:lstStyle/>
          <a:p>
            <a:endParaRPr lang="de-DE"/>
          </a:p>
        </p:txBody>
      </p:sp>
      <p:sp>
        <p:nvSpPr>
          <p:cNvPr id="585733" name="Line 5"/>
          <p:cNvSpPr>
            <a:spLocks noChangeShapeType="1"/>
          </p:cNvSpPr>
          <p:nvPr/>
        </p:nvSpPr>
        <p:spPr bwMode="auto">
          <a:xfrm flipV="1">
            <a:off x="7027863" y="3143250"/>
            <a:ext cx="88900" cy="152400"/>
          </a:xfrm>
          <a:prstGeom prst="line">
            <a:avLst/>
          </a:prstGeom>
          <a:noFill/>
          <a:ln w="19050">
            <a:solidFill>
              <a:srgbClr val="0000FF"/>
            </a:solidFill>
            <a:round/>
            <a:headEnd/>
            <a:tailEnd/>
          </a:ln>
          <a:effectLst/>
        </p:spPr>
        <p:txBody>
          <a:bodyPr wrap="none" anchor="ctr"/>
          <a:lstStyle/>
          <a:p>
            <a:endParaRPr lang="de-DE"/>
          </a:p>
        </p:txBody>
      </p:sp>
      <p:sp>
        <p:nvSpPr>
          <p:cNvPr id="585734" name="Line 6"/>
          <p:cNvSpPr>
            <a:spLocks noChangeShapeType="1"/>
          </p:cNvSpPr>
          <p:nvPr/>
        </p:nvSpPr>
        <p:spPr bwMode="auto">
          <a:xfrm>
            <a:off x="7116763" y="3143250"/>
            <a:ext cx="457200" cy="0"/>
          </a:xfrm>
          <a:prstGeom prst="line">
            <a:avLst/>
          </a:prstGeom>
          <a:noFill/>
          <a:ln w="19050">
            <a:solidFill>
              <a:srgbClr val="0000FF"/>
            </a:solidFill>
            <a:round/>
            <a:headEnd/>
            <a:tailEnd/>
          </a:ln>
          <a:effectLst/>
        </p:spPr>
        <p:txBody>
          <a:bodyPr wrap="none" anchor="ctr"/>
          <a:lstStyle/>
          <a:p>
            <a:endParaRPr lang="de-DE"/>
          </a:p>
        </p:txBody>
      </p:sp>
      <p:sp>
        <p:nvSpPr>
          <p:cNvPr id="585735" name="Line 7"/>
          <p:cNvSpPr>
            <a:spLocks noChangeShapeType="1"/>
          </p:cNvSpPr>
          <p:nvPr/>
        </p:nvSpPr>
        <p:spPr bwMode="auto">
          <a:xfrm flipH="1" flipV="1">
            <a:off x="6202363" y="3143250"/>
            <a:ext cx="762000" cy="0"/>
          </a:xfrm>
          <a:prstGeom prst="line">
            <a:avLst/>
          </a:prstGeom>
          <a:noFill/>
          <a:ln w="19050">
            <a:solidFill>
              <a:schemeClr val="accent2"/>
            </a:solidFill>
            <a:round/>
            <a:headEnd/>
            <a:tailEnd/>
          </a:ln>
          <a:effectLst/>
        </p:spPr>
        <p:txBody>
          <a:bodyPr wrap="none" anchor="ctr"/>
          <a:lstStyle/>
          <a:p>
            <a:endParaRPr lang="de-DE"/>
          </a:p>
        </p:txBody>
      </p:sp>
      <p:sp>
        <p:nvSpPr>
          <p:cNvPr id="585736" name="Line 8"/>
          <p:cNvSpPr>
            <a:spLocks noChangeShapeType="1"/>
          </p:cNvSpPr>
          <p:nvPr/>
        </p:nvSpPr>
        <p:spPr bwMode="auto">
          <a:xfrm>
            <a:off x="8640763" y="3143250"/>
            <a:ext cx="368300" cy="0"/>
          </a:xfrm>
          <a:prstGeom prst="line">
            <a:avLst/>
          </a:prstGeom>
          <a:noFill/>
          <a:ln w="19050">
            <a:solidFill>
              <a:srgbClr val="0000FF"/>
            </a:solidFill>
            <a:prstDash val="dash"/>
            <a:round/>
            <a:headEnd/>
            <a:tailEnd/>
          </a:ln>
          <a:effectLst/>
        </p:spPr>
        <p:txBody>
          <a:bodyPr wrap="none" anchor="ctr"/>
          <a:lstStyle/>
          <a:p>
            <a:endParaRPr lang="de-DE"/>
          </a:p>
        </p:txBody>
      </p:sp>
      <p:sp>
        <p:nvSpPr>
          <p:cNvPr id="585740" name="Text Box 12"/>
          <p:cNvSpPr txBox="1">
            <a:spLocks noChangeArrowheads="1"/>
          </p:cNvSpPr>
          <p:nvPr/>
        </p:nvSpPr>
        <p:spPr bwMode="auto">
          <a:xfrm>
            <a:off x="7121525" y="2838450"/>
            <a:ext cx="1671638" cy="304800"/>
          </a:xfrm>
          <a:prstGeom prst="rect">
            <a:avLst/>
          </a:prstGeom>
          <a:noFill/>
          <a:ln w="9525">
            <a:noFill/>
            <a:miter lim="800000"/>
            <a:headEnd/>
            <a:tailEnd/>
          </a:ln>
          <a:effectLst/>
        </p:spPr>
        <p:txBody>
          <a:bodyPr>
            <a:spAutoFit/>
          </a:bodyPr>
          <a:lstStyle/>
          <a:p>
            <a:pPr eaLnBrk="1" hangingPunct="1">
              <a:spcBef>
                <a:spcPct val="50000"/>
              </a:spcBef>
            </a:pPr>
            <a:r>
              <a:rPr kumimoji="1" lang="de-DE" altLang="ja-JP" sz="1400" dirty="0" smtClean="0">
                <a:solidFill>
                  <a:schemeClr val="accent2"/>
                </a:solidFill>
                <a:latin typeface="Tahoma" pitchFamily="34" charset="0"/>
                <a:ea typeface="MS Gothic" pitchFamily="49" charset="-128"/>
                <a:cs typeface="Times New Roman" pitchFamily="18" charset="0"/>
              </a:rPr>
              <a:t>Link Nr. 1</a:t>
            </a:r>
            <a:endParaRPr kumimoji="1" lang="de-DE" altLang="ja-JP" sz="1400" dirty="0">
              <a:solidFill>
                <a:schemeClr val="accent2"/>
              </a:solidFill>
              <a:latin typeface="Tahoma" pitchFamily="34" charset="0"/>
              <a:ea typeface="MS Gothic" pitchFamily="49" charset="-128"/>
              <a:cs typeface="Times New Roman" pitchFamily="18" charset="0"/>
            </a:endParaRPr>
          </a:p>
        </p:txBody>
      </p:sp>
      <p:grpSp>
        <p:nvGrpSpPr>
          <p:cNvPr id="2" name="Group 19"/>
          <p:cNvGrpSpPr>
            <a:grpSpLocks/>
          </p:cNvGrpSpPr>
          <p:nvPr/>
        </p:nvGrpSpPr>
        <p:grpSpPr bwMode="auto">
          <a:xfrm>
            <a:off x="6888163" y="3295650"/>
            <a:ext cx="533400" cy="228600"/>
            <a:chOff x="4032" y="1152"/>
            <a:chExt cx="384" cy="192"/>
          </a:xfrm>
        </p:grpSpPr>
        <p:sp>
          <p:nvSpPr>
            <p:cNvPr id="585748" name="Rectangle 20"/>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749" name="Rectangle 21"/>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750" name="Line 22"/>
          <p:cNvSpPr>
            <a:spLocks noChangeShapeType="1"/>
          </p:cNvSpPr>
          <p:nvPr/>
        </p:nvSpPr>
        <p:spPr bwMode="auto">
          <a:xfrm flipH="1" flipV="1">
            <a:off x="7573963" y="3143250"/>
            <a:ext cx="63500" cy="152400"/>
          </a:xfrm>
          <a:prstGeom prst="line">
            <a:avLst/>
          </a:prstGeom>
          <a:noFill/>
          <a:ln w="19050">
            <a:solidFill>
              <a:srgbClr val="0000FF"/>
            </a:solidFill>
            <a:round/>
            <a:headEnd/>
            <a:tailEnd/>
          </a:ln>
          <a:effectLst/>
        </p:spPr>
        <p:txBody>
          <a:bodyPr wrap="none" anchor="ctr"/>
          <a:lstStyle/>
          <a:p>
            <a:endParaRPr lang="de-DE"/>
          </a:p>
        </p:txBody>
      </p:sp>
      <p:sp>
        <p:nvSpPr>
          <p:cNvPr id="585751" name="Line 23"/>
          <p:cNvSpPr>
            <a:spLocks noChangeShapeType="1"/>
          </p:cNvSpPr>
          <p:nvPr/>
        </p:nvSpPr>
        <p:spPr bwMode="auto">
          <a:xfrm flipV="1">
            <a:off x="7637463" y="3143250"/>
            <a:ext cx="88900" cy="152400"/>
          </a:xfrm>
          <a:prstGeom prst="line">
            <a:avLst/>
          </a:prstGeom>
          <a:noFill/>
          <a:ln w="19050">
            <a:solidFill>
              <a:srgbClr val="0000FF"/>
            </a:solidFill>
            <a:round/>
            <a:headEnd/>
            <a:tailEnd/>
          </a:ln>
          <a:effectLst/>
        </p:spPr>
        <p:txBody>
          <a:bodyPr wrap="none" anchor="ctr"/>
          <a:lstStyle/>
          <a:p>
            <a:endParaRPr lang="de-DE"/>
          </a:p>
        </p:txBody>
      </p:sp>
      <p:sp>
        <p:nvSpPr>
          <p:cNvPr id="585752" name="Line 24"/>
          <p:cNvSpPr>
            <a:spLocks noChangeShapeType="1"/>
          </p:cNvSpPr>
          <p:nvPr/>
        </p:nvSpPr>
        <p:spPr bwMode="auto">
          <a:xfrm>
            <a:off x="7726363" y="3143250"/>
            <a:ext cx="457200" cy="0"/>
          </a:xfrm>
          <a:prstGeom prst="line">
            <a:avLst/>
          </a:prstGeom>
          <a:noFill/>
          <a:ln w="19050">
            <a:solidFill>
              <a:srgbClr val="0000FF"/>
            </a:solidFill>
            <a:round/>
            <a:headEnd/>
            <a:tailEnd/>
          </a:ln>
          <a:effectLst/>
        </p:spPr>
        <p:txBody>
          <a:bodyPr wrap="none" anchor="ctr"/>
          <a:lstStyle/>
          <a:p>
            <a:endParaRPr lang="de-DE"/>
          </a:p>
        </p:txBody>
      </p:sp>
      <p:grpSp>
        <p:nvGrpSpPr>
          <p:cNvPr id="3" name="Group 25"/>
          <p:cNvGrpSpPr>
            <a:grpSpLocks/>
          </p:cNvGrpSpPr>
          <p:nvPr/>
        </p:nvGrpSpPr>
        <p:grpSpPr bwMode="auto">
          <a:xfrm>
            <a:off x="7497763" y="3295650"/>
            <a:ext cx="533400" cy="228600"/>
            <a:chOff x="4032" y="1152"/>
            <a:chExt cx="384" cy="192"/>
          </a:xfrm>
        </p:grpSpPr>
        <p:sp>
          <p:nvSpPr>
            <p:cNvPr id="585754" name="Rectangle 26"/>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755" name="Rectangle 27"/>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756" name="Line 28"/>
          <p:cNvSpPr>
            <a:spLocks noChangeShapeType="1"/>
          </p:cNvSpPr>
          <p:nvPr/>
        </p:nvSpPr>
        <p:spPr bwMode="auto">
          <a:xfrm flipH="1" flipV="1">
            <a:off x="8183563" y="3143250"/>
            <a:ext cx="63500" cy="152400"/>
          </a:xfrm>
          <a:prstGeom prst="line">
            <a:avLst/>
          </a:prstGeom>
          <a:noFill/>
          <a:ln w="19050">
            <a:solidFill>
              <a:srgbClr val="0000FF"/>
            </a:solidFill>
            <a:round/>
            <a:headEnd/>
            <a:tailEnd/>
          </a:ln>
          <a:effectLst/>
        </p:spPr>
        <p:txBody>
          <a:bodyPr wrap="none" anchor="ctr"/>
          <a:lstStyle/>
          <a:p>
            <a:endParaRPr lang="de-DE"/>
          </a:p>
        </p:txBody>
      </p:sp>
      <p:sp>
        <p:nvSpPr>
          <p:cNvPr id="585757" name="Line 29"/>
          <p:cNvSpPr>
            <a:spLocks noChangeShapeType="1"/>
          </p:cNvSpPr>
          <p:nvPr/>
        </p:nvSpPr>
        <p:spPr bwMode="auto">
          <a:xfrm flipV="1">
            <a:off x="8247063" y="3143250"/>
            <a:ext cx="88900" cy="152400"/>
          </a:xfrm>
          <a:prstGeom prst="line">
            <a:avLst/>
          </a:prstGeom>
          <a:noFill/>
          <a:ln w="19050">
            <a:solidFill>
              <a:srgbClr val="0000FF"/>
            </a:solidFill>
            <a:round/>
            <a:headEnd/>
            <a:tailEnd/>
          </a:ln>
          <a:effectLst/>
        </p:spPr>
        <p:txBody>
          <a:bodyPr wrap="none" anchor="ctr"/>
          <a:lstStyle/>
          <a:p>
            <a:endParaRPr lang="de-DE"/>
          </a:p>
        </p:txBody>
      </p:sp>
      <p:sp>
        <p:nvSpPr>
          <p:cNvPr id="585758" name="Line 30"/>
          <p:cNvSpPr>
            <a:spLocks noChangeShapeType="1"/>
          </p:cNvSpPr>
          <p:nvPr/>
        </p:nvSpPr>
        <p:spPr bwMode="auto">
          <a:xfrm>
            <a:off x="8335963" y="3143250"/>
            <a:ext cx="330200" cy="0"/>
          </a:xfrm>
          <a:prstGeom prst="line">
            <a:avLst/>
          </a:prstGeom>
          <a:noFill/>
          <a:ln w="19050">
            <a:solidFill>
              <a:srgbClr val="0000FF"/>
            </a:solidFill>
            <a:round/>
            <a:headEnd/>
            <a:tailEnd/>
          </a:ln>
          <a:effectLst/>
        </p:spPr>
        <p:txBody>
          <a:bodyPr wrap="none" anchor="ctr"/>
          <a:lstStyle/>
          <a:p>
            <a:endParaRPr lang="de-DE"/>
          </a:p>
        </p:txBody>
      </p:sp>
      <p:grpSp>
        <p:nvGrpSpPr>
          <p:cNvPr id="4" name="Group 31"/>
          <p:cNvGrpSpPr>
            <a:grpSpLocks/>
          </p:cNvGrpSpPr>
          <p:nvPr/>
        </p:nvGrpSpPr>
        <p:grpSpPr bwMode="auto">
          <a:xfrm>
            <a:off x="8107363" y="3295650"/>
            <a:ext cx="533400" cy="228600"/>
            <a:chOff x="4032" y="1152"/>
            <a:chExt cx="384" cy="192"/>
          </a:xfrm>
        </p:grpSpPr>
        <p:sp>
          <p:nvSpPr>
            <p:cNvPr id="585760" name="Rectangle 32"/>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761" name="Rectangle 33"/>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826" name="Freeform 98"/>
          <p:cNvSpPr>
            <a:spLocks/>
          </p:cNvSpPr>
          <p:nvPr/>
        </p:nvSpPr>
        <p:spPr bwMode="auto">
          <a:xfrm>
            <a:off x="3485356" y="3076575"/>
            <a:ext cx="2135981" cy="254000"/>
          </a:xfrm>
          <a:custGeom>
            <a:avLst/>
            <a:gdLst/>
            <a:ahLst/>
            <a:cxnLst>
              <a:cxn ang="0">
                <a:pos x="0" y="104"/>
              </a:cxn>
              <a:cxn ang="0">
                <a:pos x="240" y="8"/>
              </a:cxn>
              <a:cxn ang="0">
                <a:pos x="576" y="152"/>
              </a:cxn>
              <a:cxn ang="0">
                <a:pos x="912" y="56"/>
              </a:cxn>
            </a:cxnLst>
            <a:rect l="0" t="0" r="r" b="b"/>
            <a:pathLst>
              <a:path w="912" h="160">
                <a:moveTo>
                  <a:pt x="0" y="104"/>
                </a:moveTo>
                <a:cubicBezTo>
                  <a:pt x="72" y="52"/>
                  <a:pt x="144" y="0"/>
                  <a:pt x="240" y="8"/>
                </a:cubicBezTo>
                <a:cubicBezTo>
                  <a:pt x="336" y="16"/>
                  <a:pt x="464" y="144"/>
                  <a:pt x="576" y="152"/>
                </a:cubicBezTo>
                <a:cubicBezTo>
                  <a:pt x="688" y="160"/>
                  <a:pt x="800" y="108"/>
                  <a:pt x="912" y="56"/>
                </a:cubicBezTo>
              </a:path>
            </a:pathLst>
          </a:custGeom>
          <a:noFill/>
          <a:ln w="38100" cap="flat" cmpd="sng">
            <a:solidFill>
              <a:srgbClr val="993300"/>
            </a:solidFill>
            <a:prstDash val="solid"/>
            <a:round/>
            <a:headEnd/>
            <a:tailEnd/>
          </a:ln>
          <a:effectLst/>
        </p:spPr>
        <p:txBody>
          <a:bodyPr/>
          <a:lstStyle/>
          <a:p>
            <a:endParaRPr lang="de-DE"/>
          </a:p>
        </p:txBody>
      </p:sp>
      <p:sp>
        <p:nvSpPr>
          <p:cNvPr id="585827" name="Cloud"/>
          <p:cNvSpPr>
            <a:spLocks noChangeAspect="1" noEditPoints="1" noChangeArrowheads="1"/>
          </p:cNvSpPr>
          <p:nvPr/>
        </p:nvSpPr>
        <p:spPr bwMode="auto">
          <a:xfrm>
            <a:off x="2392363" y="2971800"/>
            <a:ext cx="1295400" cy="8683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CCFF"/>
          </a:solidFill>
          <a:ln w="9525">
            <a:solidFill>
              <a:srgbClr val="800000"/>
            </a:solidFill>
            <a:miter lim="800000"/>
            <a:headEnd/>
            <a:tailEnd/>
          </a:ln>
          <a:effectLst>
            <a:outerShdw dist="107763" dir="2700000" algn="ctr" rotWithShape="0">
              <a:srgbClr val="808080"/>
            </a:outerShdw>
          </a:effectLst>
        </p:spPr>
        <p:txBody>
          <a:bodyPr/>
          <a:lstStyle/>
          <a:p>
            <a:endParaRPr lang="de-DE"/>
          </a:p>
        </p:txBody>
      </p:sp>
      <p:sp>
        <p:nvSpPr>
          <p:cNvPr id="585828" name="Text Box 100"/>
          <p:cNvSpPr txBox="1">
            <a:spLocks noChangeArrowheads="1"/>
          </p:cNvSpPr>
          <p:nvPr/>
        </p:nvSpPr>
        <p:spPr bwMode="auto">
          <a:xfrm>
            <a:off x="2773363" y="3200400"/>
            <a:ext cx="609600" cy="304800"/>
          </a:xfrm>
          <a:prstGeom prst="rect">
            <a:avLst/>
          </a:prstGeom>
          <a:noFill/>
          <a:ln w="9525">
            <a:noFill/>
            <a:miter lim="800000"/>
            <a:headEnd/>
            <a:tailEnd/>
          </a:ln>
          <a:effectLst/>
        </p:spPr>
        <p:txBody>
          <a:bodyPr>
            <a:spAutoFit/>
          </a:bodyPr>
          <a:lstStyle/>
          <a:p>
            <a:pPr eaLnBrk="1" hangingPunct="1">
              <a:spcBef>
                <a:spcPct val="50000"/>
              </a:spcBef>
            </a:pPr>
            <a:r>
              <a:rPr kumimoji="1" lang="de-DE" altLang="ja-JP" sz="1400" smtClean="0">
                <a:solidFill>
                  <a:srgbClr val="800000"/>
                </a:solidFill>
                <a:latin typeface="Tahoma" pitchFamily="34" charset="0"/>
                <a:ea typeface="MS Gothic" pitchFamily="49" charset="-128"/>
                <a:cs typeface="Times New Roman" pitchFamily="18" charset="0"/>
              </a:rPr>
              <a:t>LAN</a:t>
            </a:r>
            <a:endParaRPr kumimoji="1" lang="de-DE" altLang="ja-JP" sz="1400">
              <a:solidFill>
                <a:srgbClr val="800000"/>
              </a:solidFill>
              <a:latin typeface="Tahoma" pitchFamily="34" charset="0"/>
              <a:ea typeface="MS Gothic" pitchFamily="49" charset="-128"/>
              <a:cs typeface="Times New Roman" pitchFamily="18" charset="0"/>
            </a:endParaRPr>
          </a:p>
        </p:txBody>
      </p:sp>
      <p:sp>
        <p:nvSpPr>
          <p:cNvPr id="585829" name="Text Box 101"/>
          <p:cNvSpPr txBox="1">
            <a:spLocks noChangeArrowheads="1"/>
          </p:cNvSpPr>
          <p:nvPr/>
        </p:nvSpPr>
        <p:spPr bwMode="auto">
          <a:xfrm>
            <a:off x="1521211" y="5974494"/>
            <a:ext cx="2408237" cy="307777"/>
          </a:xfrm>
          <a:prstGeom prst="rect">
            <a:avLst/>
          </a:prstGeom>
          <a:noFill/>
          <a:ln w="9525">
            <a:noFill/>
            <a:miter lim="800000"/>
            <a:headEnd/>
            <a:tailEnd/>
          </a:ln>
          <a:effectLst/>
        </p:spPr>
        <p:txBody>
          <a:bodyPr>
            <a:spAutoFit/>
          </a:bodyPr>
          <a:lstStyle/>
          <a:p>
            <a:pPr algn="ctr" eaLnBrk="1" hangingPunct="1">
              <a:spcBef>
                <a:spcPct val="50000"/>
              </a:spcBef>
            </a:pPr>
            <a:r>
              <a:rPr kumimoji="1" lang="de-DE" altLang="ja-JP" sz="1400" dirty="0" smtClean="0">
                <a:solidFill>
                  <a:srgbClr val="800000"/>
                </a:solidFill>
                <a:latin typeface="Tahoma" pitchFamily="34" charset="0"/>
                <a:ea typeface="MS Gothic" pitchFamily="49" charset="-128"/>
                <a:cs typeface="Times New Roman" pitchFamily="18" charset="0"/>
              </a:rPr>
              <a:t>E-Mail-Versand bei Alarm</a:t>
            </a:r>
            <a:endParaRPr kumimoji="1" lang="de-DE" altLang="ja-JP" sz="1400" dirty="0">
              <a:solidFill>
                <a:srgbClr val="800000"/>
              </a:solidFill>
              <a:latin typeface="Tahoma" pitchFamily="34" charset="0"/>
              <a:ea typeface="MS Gothic" pitchFamily="49" charset="-128"/>
              <a:cs typeface="Times New Roman" pitchFamily="18" charset="0"/>
            </a:endParaRPr>
          </a:p>
        </p:txBody>
      </p:sp>
      <p:pic>
        <p:nvPicPr>
          <p:cNvPr id="585830" name="Picture 102"/>
          <p:cNvPicPr>
            <a:picLocks noChangeAspect="1" noChangeArrowheads="1"/>
          </p:cNvPicPr>
          <p:nvPr/>
        </p:nvPicPr>
        <p:blipFill>
          <a:blip r:embed="rId5"/>
          <a:srcRect/>
          <a:stretch>
            <a:fillRect/>
          </a:stretch>
        </p:blipFill>
        <p:spPr bwMode="auto">
          <a:xfrm>
            <a:off x="2163763" y="5257800"/>
            <a:ext cx="990600" cy="674688"/>
          </a:xfrm>
          <a:prstGeom prst="rect">
            <a:avLst/>
          </a:prstGeom>
          <a:noFill/>
          <a:ln w="9525">
            <a:noFill/>
            <a:miter lim="800000"/>
            <a:headEnd/>
            <a:tailEnd/>
          </a:ln>
          <a:effectLst/>
        </p:spPr>
      </p:pic>
      <p:pic>
        <p:nvPicPr>
          <p:cNvPr id="585831" name="Picture 103"/>
          <p:cNvPicPr>
            <a:picLocks noChangeAspect="1" noChangeArrowheads="1"/>
          </p:cNvPicPr>
          <p:nvPr/>
        </p:nvPicPr>
        <p:blipFill>
          <a:blip r:embed="rId5"/>
          <a:srcRect/>
          <a:stretch>
            <a:fillRect/>
          </a:stretch>
        </p:blipFill>
        <p:spPr bwMode="auto">
          <a:xfrm>
            <a:off x="3763963" y="4343400"/>
            <a:ext cx="457200" cy="312738"/>
          </a:xfrm>
          <a:prstGeom prst="rect">
            <a:avLst/>
          </a:prstGeom>
          <a:noFill/>
          <a:ln w="9525">
            <a:noFill/>
            <a:miter lim="800000"/>
            <a:headEnd/>
            <a:tailEnd/>
          </a:ln>
          <a:effectLst/>
        </p:spPr>
      </p:pic>
      <p:pic>
        <p:nvPicPr>
          <p:cNvPr id="585832" name="Picture 104"/>
          <p:cNvPicPr>
            <a:picLocks noChangeAspect="1" noChangeArrowheads="1"/>
          </p:cNvPicPr>
          <p:nvPr/>
        </p:nvPicPr>
        <p:blipFill>
          <a:blip r:embed="rId5"/>
          <a:srcRect/>
          <a:stretch>
            <a:fillRect/>
          </a:stretch>
        </p:blipFill>
        <p:spPr bwMode="auto">
          <a:xfrm>
            <a:off x="4297363" y="4038600"/>
            <a:ext cx="228600" cy="155575"/>
          </a:xfrm>
          <a:prstGeom prst="rect">
            <a:avLst/>
          </a:prstGeom>
          <a:noFill/>
          <a:ln w="9525">
            <a:noFill/>
            <a:miter lim="800000"/>
            <a:headEnd/>
            <a:tailEnd/>
          </a:ln>
          <a:effectLst/>
        </p:spPr>
      </p:pic>
      <p:pic>
        <p:nvPicPr>
          <p:cNvPr id="585833" name="Picture 105"/>
          <p:cNvPicPr>
            <a:picLocks noChangeAspect="1" noChangeArrowheads="1"/>
          </p:cNvPicPr>
          <p:nvPr/>
        </p:nvPicPr>
        <p:blipFill>
          <a:blip r:embed="rId5"/>
          <a:srcRect/>
          <a:stretch>
            <a:fillRect/>
          </a:stretch>
        </p:blipFill>
        <p:spPr bwMode="auto">
          <a:xfrm>
            <a:off x="3230563" y="4876800"/>
            <a:ext cx="533400" cy="365125"/>
          </a:xfrm>
          <a:prstGeom prst="rect">
            <a:avLst/>
          </a:prstGeom>
          <a:noFill/>
          <a:ln w="9525">
            <a:noFill/>
            <a:miter lim="800000"/>
            <a:headEnd/>
            <a:tailEnd/>
          </a:ln>
          <a:effectLst/>
        </p:spPr>
      </p:pic>
      <p:sp>
        <p:nvSpPr>
          <p:cNvPr id="109" name="CasellaDiTesto 108"/>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CZ-CWEBC2 – LAN-Anschluss</a:t>
            </a:r>
            <a:endParaRPr lang="de-DE" dirty="0">
              <a:latin typeface="Arial" pitchFamily="34" charset="0"/>
              <a:cs typeface="Arial" pitchFamily="34" charset="0"/>
            </a:endParaRPr>
          </a:p>
        </p:txBody>
      </p:sp>
      <p:pic>
        <p:nvPicPr>
          <p:cNvPr id="110" name="Picture 2"/>
          <p:cNvPicPr>
            <a:picLocks noChangeAspect="1" noChangeArrowheads="1"/>
          </p:cNvPicPr>
          <p:nvPr/>
        </p:nvPicPr>
        <p:blipFill>
          <a:blip r:embed="rId6"/>
          <a:srcRect/>
          <a:stretch>
            <a:fillRect/>
          </a:stretch>
        </p:blipFill>
        <p:spPr bwMode="auto">
          <a:xfrm>
            <a:off x="6696695" y="1595959"/>
            <a:ext cx="1105868" cy="1181391"/>
          </a:xfrm>
          <a:prstGeom prst="rect">
            <a:avLst/>
          </a:prstGeom>
          <a:ln>
            <a:headEnd/>
            <a:tailEnd/>
          </a:ln>
        </p:spPr>
        <p:style>
          <a:lnRef idx="2">
            <a:schemeClr val="accent1"/>
          </a:lnRef>
          <a:fillRef idx="1">
            <a:schemeClr val="lt1"/>
          </a:fillRef>
          <a:effectRef idx="0">
            <a:schemeClr val="accent1"/>
          </a:effectRef>
          <a:fontRef idx="minor">
            <a:schemeClr val="dk1"/>
          </a:fontRef>
        </p:style>
      </p:pic>
      <p:cxnSp>
        <p:nvCxnSpPr>
          <p:cNvPr id="112" name="Connettore 2 111"/>
          <p:cNvCxnSpPr>
            <a:stCxn id="110" idx="1"/>
          </p:cNvCxnSpPr>
          <p:nvPr/>
        </p:nvCxnSpPr>
        <p:spPr>
          <a:xfrm flipH="1">
            <a:off x="5621337" y="2186655"/>
            <a:ext cx="1075358" cy="9565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100" name="Picture 4"/>
          <p:cNvPicPr>
            <a:picLocks noChangeAspect="1" noChangeArrowheads="1"/>
          </p:cNvPicPr>
          <p:nvPr/>
        </p:nvPicPr>
        <p:blipFill>
          <a:blip r:embed="rId7"/>
          <a:srcRect/>
          <a:stretch>
            <a:fillRect/>
          </a:stretch>
        </p:blipFill>
        <p:spPr bwMode="auto">
          <a:xfrm>
            <a:off x="7619249" y="3840163"/>
            <a:ext cx="1021514" cy="947738"/>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pic>
      <p:cxnSp>
        <p:nvCxnSpPr>
          <p:cNvPr id="115" name="Connettore 2 114"/>
          <p:cNvCxnSpPr>
            <a:stCxn id="4100" idx="1"/>
          </p:cNvCxnSpPr>
          <p:nvPr/>
        </p:nvCxnSpPr>
        <p:spPr>
          <a:xfrm flipH="1" flipV="1">
            <a:off x="6202363" y="3200400"/>
            <a:ext cx="1416886" cy="1113632"/>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116" name="Picture 75" descr="CF19_04_neu[5]"/>
          <p:cNvPicPr>
            <a:picLocks noChangeAspect="1" noChangeArrowheads="1"/>
          </p:cNvPicPr>
          <p:nvPr>
            <p:custDataLst>
              <p:tags r:id="rId1"/>
            </p:custDataLst>
          </p:nvPr>
        </p:nvPicPr>
        <p:blipFill>
          <a:blip r:embed="rId8"/>
          <a:srcRect/>
          <a:stretch>
            <a:fillRect/>
          </a:stretch>
        </p:blipFill>
        <p:spPr bwMode="auto">
          <a:xfrm>
            <a:off x="152400" y="2186655"/>
            <a:ext cx="1525587" cy="1589045"/>
          </a:xfrm>
          <a:prstGeom prst="rect">
            <a:avLst/>
          </a:prstGeom>
          <a:noFill/>
          <a:ln w="9525">
            <a:noFill/>
            <a:miter lim="800000"/>
            <a:headEnd/>
            <a:tailEnd/>
          </a:ln>
        </p:spPr>
      </p:pic>
      <p:sp>
        <p:nvSpPr>
          <p:cNvPr id="41" name="Titel 40"/>
          <p:cNvSpPr>
            <a:spLocks noGrp="1"/>
          </p:cNvSpPr>
          <p:nvPr>
            <p:ph type="title"/>
          </p:nvPr>
        </p:nvSpPr>
        <p:spPr/>
        <p:txBody>
          <a:bodyPr>
            <a:normAutofit fontScale="90000"/>
          </a:bodyPr>
          <a:lstStyle/>
          <a:p>
            <a:pPr marL="361950" indent="-361950"/>
            <a:r>
              <a:rPr lang="de-DE" sz="2400" dirty="0" smtClean="0"/>
              <a:t>3.	</a:t>
            </a:r>
            <a:r>
              <a:rPr lang="de-DE" altLang="ja-JP" sz="2400" dirty="0" smtClean="0"/>
              <a:t>Interfaces mit voller Kommunikation </a:t>
            </a:r>
            <a:r>
              <a:rPr lang="de-DE" sz="2400" dirty="0" smtClean="0"/>
              <a:t/>
            </a:r>
            <a:br>
              <a:rPr lang="de-DE" sz="2400" dirty="0" smtClean="0"/>
            </a:br>
            <a:r>
              <a:rPr lang="de-DE" sz="2400" dirty="0" smtClean="0">
                <a:solidFill>
                  <a:srgbClr val="FF0000"/>
                </a:solidFill>
              </a:rPr>
              <a:t>CZ-CWEBC2</a:t>
            </a:r>
            <a:endParaRPr lang="de-DE" dirty="0">
              <a:solidFill>
                <a:srgbClr val="FF0000"/>
              </a:solidFill>
            </a:endParaRPr>
          </a:p>
        </p:txBody>
      </p:sp>
      <p:sp>
        <p:nvSpPr>
          <p:cNvPr id="42" name="Textfeld 41"/>
          <p:cNvSpPr txBox="1"/>
          <p:nvPr/>
        </p:nvSpPr>
        <p:spPr>
          <a:xfrm>
            <a:off x="4733925" y="4656138"/>
            <a:ext cx="2620963" cy="1107996"/>
          </a:xfrm>
          <a:prstGeom prst="rect">
            <a:avLst/>
          </a:prstGeom>
          <a:noFill/>
          <a:ln w="19050">
            <a:solidFill>
              <a:schemeClr val="tx1"/>
            </a:solidFill>
          </a:ln>
        </p:spPr>
        <p:txBody>
          <a:bodyPr wrap="square" rtlCol="0">
            <a:spAutoFit/>
          </a:bodyPr>
          <a:lstStyle/>
          <a:p>
            <a:r>
              <a:rPr lang="de-DE" sz="1600" dirty="0" smtClean="0"/>
              <a:t>Max. Anzahl Anschlüsse:</a:t>
            </a:r>
          </a:p>
          <a:p>
            <a:pPr marL="180975" indent="-180975">
              <a:buFont typeface="Arial" pitchFamily="34" charset="0"/>
              <a:buChar char="•"/>
            </a:pPr>
            <a:r>
              <a:rPr lang="de-DE" sz="1600" dirty="0" smtClean="0"/>
              <a:t>Innengeräte: 64</a:t>
            </a:r>
          </a:p>
          <a:p>
            <a:pPr marL="180975" indent="-180975">
              <a:buFont typeface="Arial" pitchFamily="34" charset="0"/>
              <a:buChar char="•"/>
            </a:pPr>
            <a:r>
              <a:rPr lang="de-DE" sz="1600" dirty="0" smtClean="0"/>
              <a:t>Außengeräte: 30</a:t>
            </a:r>
          </a:p>
          <a:p>
            <a:pPr marL="180975" indent="-180975">
              <a:buFont typeface="Arial" pitchFamily="34" charset="0"/>
              <a:buChar char="•"/>
            </a:pPr>
            <a:r>
              <a:rPr lang="de-DE" sz="1600" dirty="0" smtClean="0"/>
              <a:t>Links: 1</a:t>
            </a:r>
            <a:endParaRPr lang="de-DE" sz="16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dissolve">
                                      <p:cBhvr>
                                        <p:cTn id="7" dur="500"/>
                                        <p:tgtEl>
                                          <p:spTgt spid="110"/>
                                        </p:tgtEl>
                                      </p:cBhvr>
                                    </p:animEffect>
                                  </p:childTnLst>
                                </p:cTn>
                              </p:par>
                              <p:par>
                                <p:cTn id="8" presetID="9" presetClass="entr" presetSubtype="0" fill="hold"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dissolve">
                                      <p:cBhvr>
                                        <p:cTn id="10" dur="500"/>
                                        <p:tgtEl>
                                          <p:spTgt spid="1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dissolve">
                                      <p:cBhvr>
                                        <p:cTn id="15" dur="500"/>
                                        <p:tgtEl>
                                          <p:spTgt spid="4100"/>
                                        </p:tgtEl>
                                      </p:cBhvr>
                                    </p:animEffect>
                                  </p:childTnLst>
                                </p:cTn>
                              </p:par>
                              <p:par>
                                <p:cTn id="16" presetID="9" presetClass="entr" presetSubtype="0" fill="hold" nodeType="with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dissolve">
                                      <p:cBhvr>
                                        <p:cTn id="18"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3219450" y="1704975"/>
            <a:ext cx="2705100" cy="3448050"/>
          </a:xfrm>
          <a:prstGeom prst="rect">
            <a:avLst/>
          </a:prstGeom>
          <a:noFill/>
          <a:ln w="9525">
            <a:noFill/>
            <a:miter lim="800000"/>
            <a:headEnd/>
            <a:tailEnd/>
          </a:ln>
        </p:spPr>
      </p:pic>
      <p:sp>
        <p:nvSpPr>
          <p:cNvPr id="5124" name="Oval 3"/>
          <p:cNvSpPr>
            <a:spLocks noChangeArrowheads="1"/>
          </p:cNvSpPr>
          <p:nvPr/>
        </p:nvSpPr>
        <p:spPr bwMode="auto">
          <a:xfrm>
            <a:off x="3717452" y="3669422"/>
            <a:ext cx="2087563" cy="1633537"/>
          </a:xfrm>
          <a:prstGeom prst="ellipse">
            <a:avLst/>
          </a:prstGeom>
          <a:noFill/>
          <a:ln w="38100">
            <a:solidFill>
              <a:srgbClr val="FF0000"/>
            </a:solidFill>
            <a:round/>
            <a:headEnd/>
            <a:tailEnd/>
          </a:ln>
        </p:spPr>
        <p:txBody>
          <a:bodyPr wrap="none" anchor="ctr"/>
          <a:lstStyle/>
          <a:p>
            <a:endParaRPr lang="de-DE"/>
          </a:p>
        </p:txBody>
      </p:sp>
      <p:sp>
        <p:nvSpPr>
          <p:cNvPr id="5125" name="Titel 5"/>
          <p:cNvSpPr>
            <a:spLocks noGrp="1"/>
          </p:cNvSpPr>
          <p:nvPr>
            <p:ph type="title"/>
          </p:nvPr>
        </p:nvSpPr>
        <p:spPr/>
        <p:txBody>
          <a:bodyPr/>
          <a:lstStyle/>
          <a:p>
            <a:pPr marL="355600" indent="-355600"/>
            <a:r>
              <a:rPr lang="de-DE" dirty="0" smtClean="0"/>
              <a:t>1.	Geräteeigene Kontakte</a:t>
            </a:r>
            <a:br>
              <a:rPr lang="de-DE" dirty="0" smtClean="0"/>
            </a:br>
            <a:r>
              <a:rPr lang="de-DE" dirty="0" smtClean="0">
                <a:solidFill>
                  <a:srgbClr val="FF0000"/>
                </a:solidFill>
              </a:rPr>
              <a:t>T10 (CN061)</a:t>
            </a:r>
            <a:endParaRPr lang="de-DE"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Freeform 2"/>
          <p:cNvSpPr>
            <a:spLocks/>
          </p:cNvSpPr>
          <p:nvPr/>
        </p:nvSpPr>
        <p:spPr bwMode="auto">
          <a:xfrm>
            <a:off x="1325563" y="3152775"/>
            <a:ext cx="1447800" cy="254000"/>
          </a:xfrm>
          <a:custGeom>
            <a:avLst/>
            <a:gdLst/>
            <a:ahLst/>
            <a:cxnLst>
              <a:cxn ang="0">
                <a:pos x="0" y="104"/>
              </a:cxn>
              <a:cxn ang="0">
                <a:pos x="240" y="8"/>
              </a:cxn>
              <a:cxn ang="0">
                <a:pos x="576" y="152"/>
              </a:cxn>
              <a:cxn ang="0">
                <a:pos x="912" y="56"/>
              </a:cxn>
            </a:cxnLst>
            <a:rect l="0" t="0" r="r" b="b"/>
            <a:pathLst>
              <a:path w="912" h="160">
                <a:moveTo>
                  <a:pt x="0" y="104"/>
                </a:moveTo>
                <a:cubicBezTo>
                  <a:pt x="72" y="52"/>
                  <a:pt x="144" y="0"/>
                  <a:pt x="240" y="8"/>
                </a:cubicBezTo>
                <a:cubicBezTo>
                  <a:pt x="336" y="16"/>
                  <a:pt x="464" y="144"/>
                  <a:pt x="576" y="152"/>
                </a:cubicBezTo>
                <a:cubicBezTo>
                  <a:pt x="688" y="160"/>
                  <a:pt x="800" y="108"/>
                  <a:pt x="912" y="56"/>
                </a:cubicBezTo>
              </a:path>
            </a:pathLst>
          </a:custGeom>
          <a:noFill/>
          <a:ln w="38100" cap="flat" cmpd="sng">
            <a:solidFill>
              <a:srgbClr val="993300"/>
            </a:solidFill>
            <a:prstDash val="solid"/>
            <a:round/>
            <a:headEnd/>
            <a:tailEnd/>
          </a:ln>
          <a:effectLst/>
        </p:spPr>
        <p:txBody>
          <a:bodyPr/>
          <a:lstStyle/>
          <a:p>
            <a:endParaRPr lang="de-DE"/>
          </a:p>
        </p:txBody>
      </p:sp>
      <p:pic>
        <p:nvPicPr>
          <p:cNvPr id="585731" name="Picture 3"/>
          <p:cNvPicPr>
            <a:picLocks noChangeAspect="1" noChangeArrowheads="1"/>
          </p:cNvPicPr>
          <p:nvPr/>
        </p:nvPicPr>
        <p:blipFill>
          <a:blip r:embed="rId3"/>
          <a:srcRect/>
          <a:stretch>
            <a:fillRect/>
          </a:stretch>
        </p:blipFill>
        <p:spPr bwMode="auto">
          <a:xfrm>
            <a:off x="4648200" y="2314575"/>
            <a:ext cx="1554163" cy="1338263"/>
          </a:xfrm>
          <a:prstGeom prst="rect">
            <a:avLst/>
          </a:prstGeom>
          <a:noFill/>
          <a:ln w="9525">
            <a:noFill/>
            <a:miter lim="800000"/>
            <a:headEnd/>
            <a:tailEnd/>
          </a:ln>
          <a:effectLst/>
        </p:spPr>
      </p:pic>
      <p:sp>
        <p:nvSpPr>
          <p:cNvPr id="585732" name="Line 4"/>
          <p:cNvSpPr>
            <a:spLocks noChangeShapeType="1"/>
          </p:cNvSpPr>
          <p:nvPr/>
        </p:nvSpPr>
        <p:spPr bwMode="auto">
          <a:xfrm flipH="1" flipV="1">
            <a:off x="6964363" y="2695575"/>
            <a:ext cx="63500" cy="152400"/>
          </a:xfrm>
          <a:prstGeom prst="line">
            <a:avLst/>
          </a:prstGeom>
          <a:noFill/>
          <a:ln w="19050">
            <a:solidFill>
              <a:srgbClr val="0000FF"/>
            </a:solidFill>
            <a:round/>
            <a:headEnd/>
            <a:tailEnd/>
          </a:ln>
          <a:effectLst/>
        </p:spPr>
        <p:txBody>
          <a:bodyPr wrap="none" anchor="ctr"/>
          <a:lstStyle/>
          <a:p>
            <a:endParaRPr lang="de-DE"/>
          </a:p>
        </p:txBody>
      </p:sp>
      <p:sp>
        <p:nvSpPr>
          <p:cNvPr id="585733" name="Line 5"/>
          <p:cNvSpPr>
            <a:spLocks noChangeShapeType="1"/>
          </p:cNvSpPr>
          <p:nvPr/>
        </p:nvSpPr>
        <p:spPr bwMode="auto">
          <a:xfrm flipV="1">
            <a:off x="7027863" y="2695575"/>
            <a:ext cx="88900" cy="152400"/>
          </a:xfrm>
          <a:prstGeom prst="line">
            <a:avLst/>
          </a:prstGeom>
          <a:noFill/>
          <a:ln w="19050">
            <a:solidFill>
              <a:srgbClr val="0000FF"/>
            </a:solidFill>
            <a:round/>
            <a:headEnd/>
            <a:tailEnd/>
          </a:ln>
          <a:effectLst/>
        </p:spPr>
        <p:txBody>
          <a:bodyPr wrap="none" anchor="ctr"/>
          <a:lstStyle/>
          <a:p>
            <a:endParaRPr lang="de-DE"/>
          </a:p>
        </p:txBody>
      </p:sp>
      <p:sp>
        <p:nvSpPr>
          <p:cNvPr id="585734" name="Line 6"/>
          <p:cNvSpPr>
            <a:spLocks noChangeShapeType="1"/>
          </p:cNvSpPr>
          <p:nvPr/>
        </p:nvSpPr>
        <p:spPr bwMode="auto">
          <a:xfrm>
            <a:off x="7116763" y="2695575"/>
            <a:ext cx="457200" cy="0"/>
          </a:xfrm>
          <a:prstGeom prst="line">
            <a:avLst/>
          </a:prstGeom>
          <a:noFill/>
          <a:ln w="19050">
            <a:solidFill>
              <a:srgbClr val="0000FF"/>
            </a:solidFill>
            <a:round/>
            <a:headEnd/>
            <a:tailEnd/>
          </a:ln>
          <a:effectLst/>
        </p:spPr>
        <p:txBody>
          <a:bodyPr wrap="none" anchor="ctr"/>
          <a:lstStyle/>
          <a:p>
            <a:endParaRPr lang="de-DE"/>
          </a:p>
        </p:txBody>
      </p:sp>
      <p:sp>
        <p:nvSpPr>
          <p:cNvPr id="585735" name="Line 7"/>
          <p:cNvSpPr>
            <a:spLocks noChangeShapeType="1"/>
          </p:cNvSpPr>
          <p:nvPr/>
        </p:nvSpPr>
        <p:spPr bwMode="auto">
          <a:xfrm flipH="1" flipV="1">
            <a:off x="6202363" y="2695575"/>
            <a:ext cx="762000" cy="0"/>
          </a:xfrm>
          <a:prstGeom prst="line">
            <a:avLst/>
          </a:prstGeom>
          <a:noFill/>
          <a:ln w="19050">
            <a:solidFill>
              <a:schemeClr val="accent2"/>
            </a:solidFill>
            <a:round/>
            <a:headEnd/>
            <a:tailEnd/>
          </a:ln>
          <a:effectLst/>
        </p:spPr>
        <p:txBody>
          <a:bodyPr wrap="none" anchor="ctr"/>
          <a:lstStyle/>
          <a:p>
            <a:endParaRPr lang="de-DE"/>
          </a:p>
        </p:txBody>
      </p:sp>
      <p:sp>
        <p:nvSpPr>
          <p:cNvPr id="585736" name="Line 8"/>
          <p:cNvSpPr>
            <a:spLocks noChangeShapeType="1"/>
          </p:cNvSpPr>
          <p:nvPr/>
        </p:nvSpPr>
        <p:spPr bwMode="auto">
          <a:xfrm>
            <a:off x="8640763" y="2695575"/>
            <a:ext cx="368300" cy="0"/>
          </a:xfrm>
          <a:prstGeom prst="line">
            <a:avLst/>
          </a:prstGeom>
          <a:noFill/>
          <a:ln w="19050">
            <a:solidFill>
              <a:srgbClr val="0000FF"/>
            </a:solidFill>
            <a:prstDash val="dash"/>
            <a:round/>
            <a:headEnd/>
            <a:tailEnd/>
          </a:ln>
          <a:effectLst/>
        </p:spPr>
        <p:txBody>
          <a:bodyPr wrap="none" anchor="ctr"/>
          <a:lstStyle/>
          <a:p>
            <a:endParaRPr lang="de-DE"/>
          </a:p>
        </p:txBody>
      </p:sp>
      <p:sp>
        <p:nvSpPr>
          <p:cNvPr id="585737" name="Line 9"/>
          <p:cNvSpPr>
            <a:spLocks noChangeShapeType="1"/>
          </p:cNvSpPr>
          <p:nvPr/>
        </p:nvSpPr>
        <p:spPr bwMode="auto">
          <a:xfrm flipV="1">
            <a:off x="6202363" y="2847975"/>
            <a:ext cx="381000" cy="0"/>
          </a:xfrm>
          <a:prstGeom prst="line">
            <a:avLst/>
          </a:prstGeom>
          <a:noFill/>
          <a:ln w="19050">
            <a:solidFill>
              <a:schemeClr val="accent2"/>
            </a:solidFill>
            <a:round/>
            <a:headEnd/>
            <a:tailEnd/>
          </a:ln>
          <a:effectLst/>
        </p:spPr>
        <p:txBody>
          <a:bodyPr wrap="none" anchor="ctr"/>
          <a:lstStyle/>
          <a:p>
            <a:endParaRPr lang="de-DE"/>
          </a:p>
        </p:txBody>
      </p:sp>
      <p:sp>
        <p:nvSpPr>
          <p:cNvPr id="585738" name="Line 10"/>
          <p:cNvSpPr>
            <a:spLocks noChangeShapeType="1"/>
          </p:cNvSpPr>
          <p:nvPr/>
        </p:nvSpPr>
        <p:spPr bwMode="auto">
          <a:xfrm>
            <a:off x="6583363" y="2847975"/>
            <a:ext cx="0" cy="533400"/>
          </a:xfrm>
          <a:prstGeom prst="line">
            <a:avLst/>
          </a:prstGeom>
          <a:noFill/>
          <a:ln w="19050">
            <a:solidFill>
              <a:schemeClr val="accent2"/>
            </a:solidFill>
            <a:round/>
            <a:headEnd/>
            <a:tailEnd/>
          </a:ln>
          <a:effectLst/>
        </p:spPr>
        <p:txBody>
          <a:bodyPr wrap="none" anchor="ctr"/>
          <a:lstStyle/>
          <a:p>
            <a:endParaRPr lang="de-DE"/>
          </a:p>
        </p:txBody>
      </p:sp>
      <p:sp>
        <p:nvSpPr>
          <p:cNvPr id="585739" name="Line 11"/>
          <p:cNvSpPr>
            <a:spLocks noChangeShapeType="1"/>
          </p:cNvSpPr>
          <p:nvPr/>
        </p:nvSpPr>
        <p:spPr bwMode="auto">
          <a:xfrm flipV="1">
            <a:off x="6583363" y="3381375"/>
            <a:ext cx="400050" cy="0"/>
          </a:xfrm>
          <a:prstGeom prst="line">
            <a:avLst/>
          </a:prstGeom>
          <a:noFill/>
          <a:ln w="19050">
            <a:solidFill>
              <a:schemeClr val="accent2"/>
            </a:solidFill>
            <a:round/>
            <a:headEnd/>
            <a:tailEnd/>
          </a:ln>
          <a:effectLst/>
        </p:spPr>
        <p:txBody>
          <a:bodyPr wrap="none" anchor="ctr"/>
          <a:lstStyle/>
          <a:p>
            <a:endParaRPr lang="de-DE"/>
          </a:p>
        </p:txBody>
      </p:sp>
      <p:sp>
        <p:nvSpPr>
          <p:cNvPr id="585740" name="Text Box 12"/>
          <p:cNvSpPr txBox="1">
            <a:spLocks noChangeArrowheads="1"/>
          </p:cNvSpPr>
          <p:nvPr/>
        </p:nvSpPr>
        <p:spPr bwMode="auto">
          <a:xfrm>
            <a:off x="7121525" y="2390775"/>
            <a:ext cx="1671638" cy="304800"/>
          </a:xfrm>
          <a:prstGeom prst="rect">
            <a:avLst/>
          </a:prstGeom>
          <a:noFill/>
          <a:ln w="9525">
            <a:noFill/>
            <a:miter lim="800000"/>
            <a:headEnd/>
            <a:tailEnd/>
          </a:ln>
          <a:effectLst/>
        </p:spPr>
        <p:txBody>
          <a:bodyPr>
            <a:spAutoFit/>
          </a:bodyPr>
          <a:lstStyle/>
          <a:p>
            <a:pPr eaLnBrk="1" hangingPunct="1">
              <a:spcBef>
                <a:spcPct val="50000"/>
              </a:spcBef>
            </a:pPr>
            <a:r>
              <a:rPr kumimoji="1" lang="de-DE" altLang="ja-JP" sz="1400" dirty="0" smtClean="0">
                <a:solidFill>
                  <a:schemeClr val="accent2"/>
                </a:solidFill>
                <a:latin typeface="Tahoma" pitchFamily="34" charset="0"/>
                <a:ea typeface="MS Gothic" pitchFamily="49" charset="-128"/>
                <a:cs typeface="Times New Roman" pitchFamily="18" charset="0"/>
              </a:rPr>
              <a:t>Link Nr. 1</a:t>
            </a:r>
            <a:endParaRPr kumimoji="1" lang="de-DE" altLang="ja-JP" sz="1400" dirty="0">
              <a:solidFill>
                <a:schemeClr val="accent2"/>
              </a:solidFill>
              <a:latin typeface="Tahoma" pitchFamily="34" charset="0"/>
              <a:ea typeface="MS Gothic" pitchFamily="49" charset="-128"/>
              <a:cs typeface="Times New Roman" pitchFamily="18" charset="0"/>
            </a:endParaRPr>
          </a:p>
        </p:txBody>
      </p:sp>
      <p:sp>
        <p:nvSpPr>
          <p:cNvPr id="585741" name="Text Box 13"/>
          <p:cNvSpPr txBox="1">
            <a:spLocks noChangeArrowheads="1"/>
          </p:cNvSpPr>
          <p:nvPr/>
        </p:nvSpPr>
        <p:spPr bwMode="auto">
          <a:xfrm>
            <a:off x="7121525" y="3762375"/>
            <a:ext cx="1671638" cy="304800"/>
          </a:xfrm>
          <a:prstGeom prst="rect">
            <a:avLst/>
          </a:prstGeom>
          <a:noFill/>
          <a:ln w="9525">
            <a:noFill/>
            <a:miter lim="800000"/>
            <a:headEnd/>
            <a:tailEnd/>
          </a:ln>
          <a:effectLst/>
        </p:spPr>
        <p:txBody>
          <a:bodyPr>
            <a:spAutoFit/>
          </a:bodyPr>
          <a:lstStyle/>
          <a:p>
            <a:pPr eaLnBrk="1" hangingPunct="1">
              <a:spcBef>
                <a:spcPct val="50000"/>
              </a:spcBef>
            </a:pPr>
            <a:r>
              <a:rPr kumimoji="1" lang="de-DE" altLang="ja-JP" sz="1400" dirty="0" smtClean="0">
                <a:solidFill>
                  <a:srgbClr val="0000CC"/>
                </a:solidFill>
                <a:latin typeface="Tahoma" pitchFamily="34" charset="0"/>
                <a:ea typeface="MS Gothic" pitchFamily="49" charset="-128"/>
                <a:cs typeface="Times New Roman" pitchFamily="18" charset="0"/>
              </a:rPr>
              <a:t>Link Nr. 2</a:t>
            </a:r>
            <a:endParaRPr kumimoji="1" lang="de-DE" altLang="ja-JP" sz="1400" dirty="0">
              <a:solidFill>
                <a:srgbClr val="0000CC"/>
              </a:solidFill>
              <a:latin typeface="Tahoma" pitchFamily="34" charset="0"/>
              <a:ea typeface="MS Gothic" pitchFamily="49" charset="-128"/>
              <a:cs typeface="Times New Roman" pitchFamily="18" charset="0"/>
            </a:endParaRPr>
          </a:p>
        </p:txBody>
      </p:sp>
      <p:pic>
        <p:nvPicPr>
          <p:cNvPr id="585742" name="Picture 14"/>
          <p:cNvPicPr>
            <a:picLocks noChangeAspect="1" noChangeArrowheads="1"/>
          </p:cNvPicPr>
          <p:nvPr/>
        </p:nvPicPr>
        <p:blipFill>
          <a:blip r:embed="rId4"/>
          <a:srcRect/>
          <a:stretch>
            <a:fillRect/>
          </a:stretch>
        </p:blipFill>
        <p:spPr bwMode="auto">
          <a:xfrm>
            <a:off x="5368925" y="4419600"/>
            <a:ext cx="912813" cy="1195388"/>
          </a:xfrm>
          <a:prstGeom prst="rect">
            <a:avLst/>
          </a:prstGeom>
          <a:noFill/>
          <a:ln w="9525">
            <a:noFill/>
            <a:miter lim="800000"/>
            <a:headEnd/>
            <a:tailEnd/>
          </a:ln>
          <a:effectLst/>
        </p:spPr>
      </p:pic>
      <p:sp>
        <p:nvSpPr>
          <p:cNvPr id="585743" name="Line 15"/>
          <p:cNvSpPr>
            <a:spLocks noChangeShapeType="1"/>
          </p:cNvSpPr>
          <p:nvPr/>
        </p:nvSpPr>
        <p:spPr bwMode="auto">
          <a:xfrm flipH="1" flipV="1">
            <a:off x="5668963" y="3609975"/>
            <a:ext cx="0" cy="838200"/>
          </a:xfrm>
          <a:prstGeom prst="line">
            <a:avLst/>
          </a:prstGeom>
          <a:noFill/>
          <a:ln w="19050">
            <a:solidFill>
              <a:srgbClr val="008000"/>
            </a:solidFill>
            <a:round/>
            <a:headEnd/>
            <a:tailEnd/>
          </a:ln>
          <a:effectLst/>
        </p:spPr>
        <p:txBody>
          <a:bodyPr wrap="none" anchor="ctr"/>
          <a:lstStyle/>
          <a:p>
            <a:endParaRPr lang="de-DE"/>
          </a:p>
        </p:txBody>
      </p:sp>
      <p:sp>
        <p:nvSpPr>
          <p:cNvPr id="585744" name="Text Box 16"/>
          <p:cNvSpPr txBox="1">
            <a:spLocks noChangeArrowheads="1"/>
          </p:cNvSpPr>
          <p:nvPr/>
        </p:nvSpPr>
        <p:spPr bwMode="auto">
          <a:xfrm>
            <a:off x="3842221" y="1857375"/>
            <a:ext cx="3106737" cy="338554"/>
          </a:xfrm>
          <a:prstGeom prst="rect">
            <a:avLst/>
          </a:prstGeom>
          <a:noFill/>
          <a:ln w="9525">
            <a:noFill/>
            <a:miter lim="800000"/>
            <a:headEnd/>
            <a:tailEnd/>
          </a:ln>
          <a:effectLst/>
        </p:spPr>
        <p:txBody>
          <a:bodyPr wrap="square">
            <a:spAutoFit/>
          </a:bodyPr>
          <a:lstStyle/>
          <a:p>
            <a:pPr algn="ctr" eaLnBrk="1" hangingPunct="1">
              <a:spcBef>
                <a:spcPct val="50000"/>
              </a:spcBef>
            </a:pPr>
            <a:r>
              <a:rPr kumimoji="1" lang="de-DE" altLang="ja-JP" sz="1600" b="1" dirty="0" smtClean="0">
                <a:solidFill>
                  <a:srgbClr val="996600"/>
                </a:solidFill>
                <a:latin typeface="Arial" pitchFamily="34" charset="0"/>
                <a:ea typeface="MS Gothic" pitchFamily="49" charset="-128"/>
                <a:cs typeface="Arial" pitchFamily="34" charset="0"/>
              </a:rPr>
              <a:t>Intelligenter Touch-Screen</a:t>
            </a:r>
            <a:endParaRPr kumimoji="1" lang="de-DE" altLang="ja-JP" sz="1600" b="1" dirty="0">
              <a:solidFill>
                <a:srgbClr val="996600"/>
              </a:solidFill>
              <a:latin typeface="Arial" pitchFamily="34" charset="0"/>
              <a:ea typeface="MS Gothic" pitchFamily="49" charset="-128"/>
              <a:cs typeface="Arial" pitchFamily="34" charset="0"/>
            </a:endParaRPr>
          </a:p>
        </p:txBody>
      </p:sp>
      <p:sp>
        <p:nvSpPr>
          <p:cNvPr id="585745" name="Text Box 17"/>
          <p:cNvSpPr txBox="1">
            <a:spLocks noChangeArrowheads="1"/>
          </p:cNvSpPr>
          <p:nvPr/>
        </p:nvSpPr>
        <p:spPr bwMode="auto">
          <a:xfrm>
            <a:off x="4779271" y="5743575"/>
            <a:ext cx="2057400" cy="584775"/>
          </a:xfrm>
          <a:prstGeom prst="rect">
            <a:avLst/>
          </a:prstGeom>
          <a:noFill/>
          <a:ln w="9525">
            <a:noFill/>
            <a:miter lim="800000"/>
            <a:headEnd/>
            <a:tailEnd/>
          </a:ln>
          <a:effectLst/>
        </p:spPr>
        <p:txBody>
          <a:bodyPr>
            <a:spAutoFit/>
          </a:bodyPr>
          <a:lstStyle/>
          <a:p>
            <a:pPr algn="ctr" eaLnBrk="1" hangingPunct="1">
              <a:spcBef>
                <a:spcPct val="50000"/>
              </a:spcBef>
            </a:pPr>
            <a:r>
              <a:rPr kumimoji="1" lang="de-DE" altLang="ja-JP" sz="1600" b="1" dirty="0" smtClean="0">
                <a:solidFill>
                  <a:srgbClr val="996600"/>
                </a:solidFill>
                <a:latin typeface="Arial" pitchFamily="34" charset="0"/>
                <a:ea typeface="MS Gothic" pitchFamily="49" charset="-128"/>
                <a:cs typeface="Arial" pitchFamily="34" charset="0"/>
              </a:rPr>
              <a:t>Kommunikations-</a:t>
            </a:r>
            <a:br>
              <a:rPr kumimoji="1" lang="de-DE" altLang="ja-JP" sz="1600" b="1" dirty="0" smtClean="0">
                <a:solidFill>
                  <a:srgbClr val="996600"/>
                </a:solidFill>
                <a:latin typeface="Arial" pitchFamily="34" charset="0"/>
                <a:ea typeface="MS Gothic" pitchFamily="49" charset="-128"/>
                <a:cs typeface="Arial" pitchFamily="34" charset="0"/>
              </a:rPr>
            </a:br>
            <a:r>
              <a:rPr kumimoji="1" lang="de-DE" altLang="ja-JP" sz="1600" b="1" dirty="0" err="1" smtClean="0">
                <a:solidFill>
                  <a:srgbClr val="996600"/>
                </a:solidFill>
                <a:latin typeface="Arial" pitchFamily="34" charset="0"/>
                <a:ea typeface="MS Gothic" pitchFamily="49" charset="-128"/>
                <a:cs typeface="Arial" pitchFamily="34" charset="0"/>
              </a:rPr>
              <a:t>adapter</a:t>
            </a:r>
            <a:endParaRPr kumimoji="1" lang="de-DE" altLang="ja-JP" sz="1600" b="1" dirty="0">
              <a:solidFill>
                <a:srgbClr val="996600"/>
              </a:solidFill>
              <a:latin typeface="Arial" pitchFamily="34" charset="0"/>
              <a:ea typeface="MS Gothic" pitchFamily="49" charset="-128"/>
              <a:cs typeface="Arial" pitchFamily="34" charset="0"/>
            </a:endParaRPr>
          </a:p>
        </p:txBody>
      </p:sp>
      <p:grpSp>
        <p:nvGrpSpPr>
          <p:cNvPr id="2" name="Group 19"/>
          <p:cNvGrpSpPr>
            <a:grpSpLocks/>
          </p:cNvGrpSpPr>
          <p:nvPr/>
        </p:nvGrpSpPr>
        <p:grpSpPr bwMode="auto">
          <a:xfrm>
            <a:off x="6888163" y="2847975"/>
            <a:ext cx="533400" cy="228600"/>
            <a:chOff x="4032" y="1152"/>
            <a:chExt cx="384" cy="192"/>
          </a:xfrm>
        </p:grpSpPr>
        <p:sp>
          <p:nvSpPr>
            <p:cNvPr id="585748" name="Rectangle 20"/>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749" name="Rectangle 21"/>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750" name="Line 22"/>
          <p:cNvSpPr>
            <a:spLocks noChangeShapeType="1"/>
          </p:cNvSpPr>
          <p:nvPr/>
        </p:nvSpPr>
        <p:spPr bwMode="auto">
          <a:xfrm flipH="1" flipV="1">
            <a:off x="7573963" y="2695575"/>
            <a:ext cx="63500" cy="152400"/>
          </a:xfrm>
          <a:prstGeom prst="line">
            <a:avLst/>
          </a:prstGeom>
          <a:noFill/>
          <a:ln w="19050">
            <a:solidFill>
              <a:srgbClr val="0000FF"/>
            </a:solidFill>
            <a:round/>
            <a:headEnd/>
            <a:tailEnd/>
          </a:ln>
          <a:effectLst/>
        </p:spPr>
        <p:txBody>
          <a:bodyPr wrap="none" anchor="ctr"/>
          <a:lstStyle/>
          <a:p>
            <a:endParaRPr lang="de-DE"/>
          </a:p>
        </p:txBody>
      </p:sp>
      <p:sp>
        <p:nvSpPr>
          <p:cNvPr id="585751" name="Line 23"/>
          <p:cNvSpPr>
            <a:spLocks noChangeShapeType="1"/>
          </p:cNvSpPr>
          <p:nvPr/>
        </p:nvSpPr>
        <p:spPr bwMode="auto">
          <a:xfrm flipV="1">
            <a:off x="7637463" y="2695575"/>
            <a:ext cx="88900" cy="152400"/>
          </a:xfrm>
          <a:prstGeom prst="line">
            <a:avLst/>
          </a:prstGeom>
          <a:noFill/>
          <a:ln w="19050">
            <a:solidFill>
              <a:srgbClr val="0000FF"/>
            </a:solidFill>
            <a:round/>
            <a:headEnd/>
            <a:tailEnd/>
          </a:ln>
          <a:effectLst/>
        </p:spPr>
        <p:txBody>
          <a:bodyPr wrap="none" anchor="ctr"/>
          <a:lstStyle/>
          <a:p>
            <a:endParaRPr lang="de-DE"/>
          </a:p>
        </p:txBody>
      </p:sp>
      <p:sp>
        <p:nvSpPr>
          <p:cNvPr id="585752" name="Line 24"/>
          <p:cNvSpPr>
            <a:spLocks noChangeShapeType="1"/>
          </p:cNvSpPr>
          <p:nvPr/>
        </p:nvSpPr>
        <p:spPr bwMode="auto">
          <a:xfrm>
            <a:off x="7726363" y="2695575"/>
            <a:ext cx="457200" cy="0"/>
          </a:xfrm>
          <a:prstGeom prst="line">
            <a:avLst/>
          </a:prstGeom>
          <a:noFill/>
          <a:ln w="19050">
            <a:solidFill>
              <a:srgbClr val="0000FF"/>
            </a:solidFill>
            <a:round/>
            <a:headEnd/>
            <a:tailEnd/>
          </a:ln>
          <a:effectLst/>
        </p:spPr>
        <p:txBody>
          <a:bodyPr wrap="none" anchor="ctr"/>
          <a:lstStyle/>
          <a:p>
            <a:endParaRPr lang="de-DE"/>
          </a:p>
        </p:txBody>
      </p:sp>
      <p:grpSp>
        <p:nvGrpSpPr>
          <p:cNvPr id="3" name="Group 25"/>
          <p:cNvGrpSpPr>
            <a:grpSpLocks/>
          </p:cNvGrpSpPr>
          <p:nvPr/>
        </p:nvGrpSpPr>
        <p:grpSpPr bwMode="auto">
          <a:xfrm>
            <a:off x="7497763" y="2847975"/>
            <a:ext cx="533400" cy="228600"/>
            <a:chOff x="4032" y="1152"/>
            <a:chExt cx="384" cy="192"/>
          </a:xfrm>
        </p:grpSpPr>
        <p:sp>
          <p:nvSpPr>
            <p:cNvPr id="585754" name="Rectangle 26"/>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755" name="Rectangle 27"/>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756" name="Line 28"/>
          <p:cNvSpPr>
            <a:spLocks noChangeShapeType="1"/>
          </p:cNvSpPr>
          <p:nvPr/>
        </p:nvSpPr>
        <p:spPr bwMode="auto">
          <a:xfrm flipH="1" flipV="1">
            <a:off x="8183563" y="2695575"/>
            <a:ext cx="63500" cy="152400"/>
          </a:xfrm>
          <a:prstGeom prst="line">
            <a:avLst/>
          </a:prstGeom>
          <a:noFill/>
          <a:ln w="19050">
            <a:solidFill>
              <a:srgbClr val="0000FF"/>
            </a:solidFill>
            <a:round/>
            <a:headEnd/>
            <a:tailEnd/>
          </a:ln>
          <a:effectLst/>
        </p:spPr>
        <p:txBody>
          <a:bodyPr wrap="none" anchor="ctr"/>
          <a:lstStyle/>
          <a:p>
            <a:endParaRPr lang="de-DE"/>
          </a:p>
        </p:txBody>
      </p:sp>
      <p:sp>
        <p:nvSpPr>
          <p:cNvPr id="585757" name="Line 29"/>
          <p:cNvSpPr>
            <a:spLocks noChangeShapeType="1"/>
          </p:cNvSpPr>
          <p:nvPr/>
        </p:nvSpPr>
        <p:spPr bwMode="auto">
          <a:xfrm flipV="1">
            <a:off x="8247063" y="2695575"/>
            <a:ext cx="88900" cy="152400"/>
          </a:xfrm>
          <a:prstGeom prst="line">
            <a:avLst/>
          </a:prstGeom>
          <a:noFill/>
          <a:ln w="19050">
            <a:solidFill>
              <a:srgbClr val="0000FF"/>
            </a:solidFill>
            <a:round/>
            <a:headEnd/>
            <a:tailEnd/>
          </a:ln>
          <a:effectLst/>
        </p:spPr>
        <p:txBody>
          <a:bodyPr wrap="none" anchor="ctr"/>
          <a:lstStyle/>
          <a:p>
            <a:endParaRPr lang="de-DE"/>
          </a:p>
        </p:txBody>
      </p:sp>
      <p:sp>
        <p:nvSpPr>
          <p:cNvPr id="585758" name="Line 30"/>
          <p:cNvSpPr>
            <a:spLocks noChangeShapeType="1"/>
          </p:cNvSpPr>
          <p:nvPr/>
        </p:nvSpPr>
        <p:spPr bwMode="auto">
          <a:xfrm>
            <a:off x="8335963" y="2695575"/>
            <a:ext cx="330200" cy="0"/>
          </a:xfrm>
          <a:prstGeom prst="line">
            <a:avLst/>
          </a:prstGeom>
          <a:noFill/>
          <a:ln w="19050">
            <a:solidFill>
              <a:srgbClr val="0000FF"/>
            </a:solidFill>
            <a:round/>
            <a:headEnd/>
            <a:tailEnd/>
          </a:ln>
          <a:effectLst/>
        </p:spPr>
        <p:txBody>
          <a:bodyPr wrap="none" anchor="ctr"/>
          <a:lstStyle/>
          <a:p>
            <a:endParaRPr lang="de-DE"/>
          </a:p>
        </p:txBody>
      </p:sp>
      <p:grpSp>
        <p:nvGrpSpPr>
          <p:cNvPr id="4" name="Group 31"/>
          <p:cNvGrpSpPr>
            <a:grpSpLocks/>
          </p:cNvGrpSpPr>
          <p:nvPr/>
        </p:nvGrpSpPr>
        <p:grpSpPr bwMode="auto">
          <a:xfrm>
            <a:off x="8107363" y="2847975"/>
            <a:ext cx="533400" cy="228600"/>
            <a:chOff x="4032" y="1152"/>
            <a:chExt cx="384" cy="192"/>
          </a:xfrm>
        </p:grpSpPr>
        <p:sp>
          <p:nvSpPr>
            <p:cNvPr id="585760" name="Rectangle 32"/>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761" name="Rectangle 33"/>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762" name="Line 34"/>
          <p:cNvSpPr>
            <a:spLocks noChangeShapeType="1"/>
          </p:cNvSpPr>
          <p:nvPr/>
        </p:nvSpPr>
        <p:spPr bwMode="auto">
          <a:xfrm flipH="1" flipV="1">
            <a:off x="6964363" y="3381375"/>
            <a:ext cx="63500" cy="152400"/>
          </a:xfrm>
          <a:prstGeom prst="line">
            <a:avLst/>
          </a:prstGeom>
          <a:noFill/>
          <a:ln w="19050">
            <a:solidFill>
              <a:srgbClr val="0000FF"/>
            </a:solidFill>
            <a:round/>
            <a:headEnd/>
            <a:tailEnd/>
          </a:ln>
          <a:effectLst/>
        </p:spPr>
        <p:txBody>
          <a:bodyPr wrap="none" anchor="ctr"/>
          <a:lstStyle/>
          <a:p>
            <a:endParaRPr lang="de-DE"/>
          </a:p>
        </p:txBody>
      </p:sp>
      <p:sp>
        <p:nvSpPr>
          <p:cNvPr id="585763" name="Line 35"/>
          <p:cNvSpPr>
            <a:spLocks noChangeShapeType="1"/>
          </p:cNvSpPr>
          <p:nvPr/>
        </p:nvSpPr>
        <p:spPr bwMode="auto">
          <a:xfrm flipV="1">
            <a:off x="7027863" y="3381375"/>
            <a:ext cx="88900" cy="152400"/>
          </a:xfrm>
          <a:prstGeom prst="line">
            <a:avLst/>
          </a:prstGeom>
          <a:noFill/>
          <a:ln w="19050">
            <a:solidFill>
              <a:srgbClr val="0000FF"/>
            </a:solidFill>
            <a:round/>
            <a:headEnd/>
            <a:tailEnd/>
          </a:ln>
          <a:effectLst/>
        </p:spPr>
        <p:txBody>
          <a:bodyPr wrap="none" anchor="ctr"/>
          <a:lstStyle/>
          <a:p>
            <a:endParaRPr lang="de-DE"/>
          </a:p>
        </p:txBody>
      </p:sp>
      <p:sp>
        <p:nvSpPr>
          <p:cNvPr id="585764" name="Line 36"/>
          <p:cNvSpPr>
            <a:spLocks noChangeShapeType="1"/>
          </p:cNvSpPr>
          <p:nvPr/>
        </p:nvSpPr>
        <p:spPr bwMode="auto">
          <a:xfrm>
            <a:off x="7116763" y="3381375"/>
            <a:ext cx="457200" cy="0"/>
          </a:xfrm>
          <a:prstGeom prst="line">
            <a:avLst/>
          </a:prstGeom>
          <a:noFill/>
          <a:ln w="19050">
            <a:solidFill>
              <a:srgbClr val="0000FF"/>
            </a:solidFill>
            <a:round/>
            <a:headEnd/>
            <a:tailEnd/>
          </a:ln>
          <a:effectLst/>
        </p:spPr>
        <p:txBody>
          <a:bodyPr wrap="none" anchor="ctr"/>
          <a:lstStyle/>
          <a:p>
            <a:endParaRPr lang="de-DE"/>
          </a:p>
        </p:txBody>
      </p:sp>
      <p:sp>
        <p:nvSpPr>
          <p:cNvPr id="585765" name="Line 37"/>
          <p:cNvSpPr>
            <a:spLocks noChangeShapeType="1"/>
          </p:cNvSpPr>
          <p:nvPr/>
        </p:nvSpPr>
        <p:spPr bwMode="auto">
          <a:xfrm>
            <a:off x="8640763" y="3381375"/>
            <a:ext cx="368300" cy="0"/>
          </a:xfrm>
          <a:prstGeom prst="line">
            <a:avLst/>
          </a:prstGeom>
          <a:noFill/>
          <a:ln w="19050">
            <a:solidFill>
              <a:srgbClr val="0000FF"/>
            </a:solidFill>
            <a:prstDash val="dash"/>
            <a:round/>
            <a:headEnd/>
            <a:tailEnd/>
          </a:ln>
          <a:effectLst/>
        </p:spPr>
        <p:txBody>
          <a:bodyPr wrap="none" anchor="ctr"/>
          <a:lstStyle/>
          <a:p>
            <a:endParaRPr lang="de-DE"/>
          </a:p>
        </p:txBody>
      </p:sp>
      <p:grpSp>
        <p:nvGrpSpPr>
          <p:cNvPr id="5" name="Group 38"/>
          <p:cNvGrpSpPr>
            <a:grpSpLocks/>
          </p:cNvGrpSpPr>
          <p:nvPr/>
        </p:nvGrpSpPr>
        <p:grpSpPr bwMode="auto">
          <a:xfrm>
            <a:off x="6888163" y="3533775"/>
            <a:ext cx="533400" cy="228600"/>
            <a:chOff x="4032" y="1152"/>
            <a:chExt cx="384" cy="192"/>
          </a:xfrm>
        </p:grpSpPr>
        <p:sp>
          <p:nvSpPr>
            <p:cNvPr id="585767" name="Rectangle 39"/>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768" name="Rectangle 40"/>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769" name="Line 41"/>
          <p:cNvSpPr>
            <a:spLocks noChangeShapeType="1"/>
          </p:cNvSpPr>
          <p:nvPr/>
        </p:nvSpPr>
        <p:spPr bwMode="auto">
          <a:xfrm flipH="1" flipV="1">
            <a:off x="7573963" y="3381375"/>
            <a:ext cx="63500" cy="152400"/>
          </a:xfrm>
          <a:prstGeom prst="line">
            <a:avLst/>
          </a:prstGeom>
          <a:noFill/>
          <a:ln w="19050">
            <a:solidFill>
              <a:srgbClr val="0000FF"/>
            </a:solidFill>
            <a:round/>
            <a:headEnd/>
            <a:tailEnd/>
          </a:ln>
          <a:effectLst/>
        </p:spPr>
        <p:txBody>
          <a:bodyPr wrap="none" anchor="ctr"/>
          <a:lstStyle/>
          <a:p>
            <a:endParaRPr lang="de-DE"/>
          </a:p>
        </p:txBody>
      </p:sp>
      <p:sp>
        <p:nvSpPr>
          <p:cNvPr id="585770" name="Line 42"/>
          <p:cNvSpPr>
            <a:spLocks noChangeShapeType="1"/>
          </p:cNvSpPr>
          <p:nvPr/>
        </p:nvSpPr>
        <p:spPr bwMode="auto">
          <a:xfrm flipV="1">
            <a:off x="7637463" y="3381375"/>
            <a:ext cx="88900" cy="152400"/>
          </a:xfrm>
          <a:prstGeom prst="line">
            <a:avLst/>
          </a:prstGeom>
          <a:noFill/>
          <a:ln w="19050">
            <a:solidFill>
              <a:srgbClr val="0000FF"/>
            </a:solidFill>
            <a:round/>
            <a:headEnd/>
            <a:tailEnd/>
          </a:ln>
          <a:effectLst/>
        </p:spPr>
        <p:txBody>
          <a:bodyPr wrap="none" anchor="ctr"/>
          <a:lstStyle/>
          <a:p>
            <a:endParaRPr lang="de-DE"/>
          </a:p>
        </p:txBody>
      </p:sp>
      <p:sp>
        <p:nvSpPr>
          <p:cNvPr id="585771" name="Line 43"/>
          <p:cNvSpPr>
            <a:spLocks noChangeShapeType="1"/>
          </p:cNvSpPr>
          <p:nvPr/>
        </p:nvSpPr>
        <p:spPr bwMode="auto">
          <a:xfrm>
            <a:off x="7726363" y="3381375"/>
            <a:ext cx="457200" cy="0"/>
          </a:xfrm>
          <a:prstGeom prst="line">
            <a:avLst/>
          </a:prstGeom>
          <a:noFill/>
          <a:ln w="19050">
            <a:solidFill>
              <a:srgbClr val="0000FF"/>
            </a:solidFill>
            <a:round/>
            <a:headEnd/>
            <a:tailEnd/>
          </a:ln>
          <a:effectLst/>
        </p:spPr>
        <p:txBody>
          <a:bodyPr wrap="none" anchor="ctr"/>
          <a:lstStyle/>
          <a:p>
            <a:endParaRPr lang="de-DE"/>
          </a:p>
        </p:txBody>
      </p:sp>
      <p:grpSp>
        <p:nvGrpSpPr>
          <p:cNvPr id="6" name="Group 44"/>
          <p:cNvGrpSpPr>
            <a:grpSpLocks/>
          </p:cNvGrpSpPr>
          <p:nvPr/>
        </p:nvGrpSpPr>
        <p:grpSpPr bwMode="auto">
          <a:xfrm>
            <a:off x="7497763" y="3533775"/>
            <a:ext cx="533400" cy="228600"/>
            <a:chOff x="4032" y="1152"/>
            <a:chExt cx="384" cy="192"/>
          </a:xfrm>
        </p:grpSpPr>
        <p:sp>
          <p:nvSpPr>
            <p:cNvPr id="585773" name="Rectangle 45"/>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774" name="Rectangle 46"/>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775" name="Line 47"/>
          <p:cNvSpPr>
            <a:spLocks noChangeShapeType="1"/>
          </p:cNvSpPr>
          <p:nvPr/>
        </p:nvSpPr>
        <p:spPr bwMode="auto">
          <a:xfrm flipH="1" flipV="1">
            <a:off x="8183563" y="3381375"/>
            <a:ext cx="63500" cy="152400"/>
          </a:xfrm>
          <a:prstGeom prst="line">
            <a:avLst/>
          </a:prstGeom>
          <a:noFill/>
          <a:ln w="19050">
            <a:solidFill>
              <a:srgbClr val="0000FF"/>
            </a:solidFill>
            <a:round/>
            <a:headEnd/>
            <a:tailEnd/>
          </a:ln>
          <a:effectLst/>
        </p:spPr>
        <p:txBody>
          <a:bodyPr wrap="none" anchor="ctr"/>
          <a:lstStyle/>
          <a:p>
            <a:endParaRPr lang="de-DE"/>
          </a:p>
        </p:txBody>
      </p:sp>
      <p:sp>
        <p:nvSpPr>
          <p:cNvPr id="585776" name="Line 48"/>
          <p:cNvSpPr>
            <a:spLocks noChangeShapeType="1"/>
          </p:cNvSpPr>
          <p:nvPr/>
        </p:nvSpPr>
        <p:spPr bwMode="auto">
          <a:xfrm flipV="1">
            <a:off x="8247063" y="3381375"/>
            <a:ext cx="88900" cy="152400"/>
          </a:xfrm>
          <a:prstGeom prst="line">
            <a:avLst/>
          </a:prstGeom>
          <a:noFill/>
          <a:ln w="19050">
            <a:solidFill>
              <a:srgbClr val="0000FF"/>
            </a:solidFill>
            <a:round/>
            <a:headEnd/>
            <a:tailEnd/>
          </a:ln>
          <a:effectLst/>
        </p:spPr>
        <p:txBody>
          <a:bodyPr wrap="none" anchor="ctr"/>
          <a:lstStyle/>
          <a:p>
            <a:endParaRPr lang="de-DE"/>
          </a:p>
        </p:txBody>
      </p:sp>
      <p:sp>
        <p:nvSpPr>
          <p:cNvPr id="585777" name="Line 49"/>
          <p:cNvSpPr>
            <a:spLocks noChangeShapeType="1"/>
          </p:cNvSpPr>
          <p:nvPr/>
        </p:nvSpPr>
        <p:spPr bwMode="auto">
          <a:xfrm>
            <a:off x="8335963" y="3381375"/>
            <a:ext cx="330200" cy="0"/>
          </a:xfrm>
          <a:prstGeom prst="line">
            <a:avLst/>
          </a:prstGeom>
          <a:noFill/>
          <a:ln w="19050">
            <a:solidFill>
              <a:srgbClr val="0000FF"/>
            </a:solidFill>
            <a:round/>
            <a:headEnd/>
            <a:tailEnd/>
          </a:ln>
          <a:effectLst/>
        </p:spPr>
        <p:txBody>
          <a:bodyPr wrap="none" anchor="ctr"/>
          <a:lstStyle/>
          <a:p>
            <a:endParaRPr lang="de-DE"/>
          </a:p>
        </p:txBody>
      </p:sp>
      <p:grpSp>
        <p:nvGrpSpPr>
          <p:cNvPr id="7" name="Group 50"/>
          <p:cNvGrpSpPr>
            <a:grpSpLocks/>
          </p:cNvGrpSpPr>
          <p:nvPr/>
        </p:nvGrpSpPr>
        <p:grpSpPr bwMode="auto">
          <a:xfrm>
            <a:off x="8107363" y="3533775"/>
            <a:ext cx="533400" cy="228600"/>
            <a:chOff x="4032" y="1152"/>
            <a:chExt cx="384" cy="192"/>
          </a:xfrm>
        </p:grpSpPr>
        <p:sp>
          <p:nvSpPr>
            <p:cNvPr id="585779" name="Rectangle 51"/>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780" name="Rectangle 52"/>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781" name="Line 53"/>
          <p:cNvSpPr>
            <a:spLocks noChangeShapeType="1"/>
          </p:cNvSpPr>
          <p:nvPr/>
        </p:nvSpPr>
        <p:spPr bwMode="auto">
          <a:xfrm flipH="1" flipV="1">
            <a:off x="6959600" y="4676775"/>
            <a:ext cx="63500" cy="152400"/>
          </a:xfrm>
          <a:prstGeom prst="line">
            <a:avLst/>
          </a:prstGeom>
          <a:noFill/>
          <a:ln w="19050">
            <a:solidFill>
              <a:srgbClr val="0000FF"/>
            </a:solidFill>
            <a:round/>
            <a:headEnd/>
            <a:tailEnd/>
          </a:ln>
          <a:effectLst/>
        </p:spPr>
        <p:txBody>
          <a:bodyPr wrap="none" anchor="ctr"/>
          <a:lstStyle/>
          <a:p>
            <a:endParaRPr lang="de-DE"/>
          </a:p>
        </p:txBody>
      </p:sp>
      <p:sp>
        <p:nvSpPr>
          <p:cNvPr id="585782" name="Line 54"/>
          <p:cNvSpPr>
            <a:spLocks noChangeShapeType="1"/>
          </p:cNvSpPr>
          <p:nvPr/>
        </p:nvSpPr>
        <p:spPr bwMode="auto">
          <a:xfrm flipV="1">
            <a:off x="7023100" y="4676775"/>
            <a:ext cx="88900" cy="152400"/>
          </a:xfrm>
          <a:prstGeom prst="line">
            <a:avLst/>
          </a:prstGeom>
          <a:noFill/>
          <a:ln w="19050">
            <a:solidFill>
              <a:srgbClr val="0000FF"/>
            </a:solidFill>
            <a:round/>
            <a:headEnd/>
            <a:tailEnd/>
          </a:ln>
          <a:effectLst/>
        </p:spPr>
        <p:txBody>
          <a:bodyPr wrap="none" anchor="ctr"/>
          <a:lstStyle/>
          <a:p>
            <a:endParaRPr lang="de-DE"/>
          </a:p>
        </p:txBody>
      </p:sp>
      <p:sp>
        <p:nvSpPr>
          <p:cNvPr id="585783" name="Line 55"/>
          <p:cNvSpPr>
            <a:spLocks noChangeShapeType="1"/>
          </p:cNvSpPr>
          <p:nvPr/>
        </p:nvSpPr>
        <p:spPr bwMode="auto">
          <a:xfrm>
            <a:off x="7112000" y="4676775"/>
            <a:ext cx="457200" cy="0"/>
          </a:xfrm>
          <a:prstGeom prst="line">
            <a:avLst/>
          </a:prstGeom>
          <a:noFill/>
          <a:ln w="19050">
            <a:solidFill>
              <a:srgbClr val="0000FF"/>
            </a:solidFill>
            <a:round/>
            <a:headEnd/>
            <a:tailEnd/>
          </a:ln>
          <a:effectLst/>
        </p:spPr>
        <p:txBody>
          <a:bodyPr wrap="none" anchor="ctr"/>
          <a:lstStyle/>
          <a:p>
            <a:endParaRPr lang="de-DE"/>
          </a:p>
        </p:txBody>
      </p:sp>
      <p:sp>
        <p:nvSpPr>
          <p:cNvPr id="585784" name="Line 56"/>
          <p:cNvSpPr>
            <a:spLocks noChangeShapeType="1"/>
          </p:cNvSpPr>
          <p:nvPr/>
        </p:nvSpPr>
        <p:spPr bwMode="auto">
          <a:xfrm>
            <a:off x="8636000" y="4676775"/>
            <a:ext cx="368300" cy="0"/>
          </a:xfrm>
          <a:prstGeom prst="line">
            <a:avLst/>
          </a:prstGeom>
          <a:noFill/>
          <a:ln w="19050">
            <a:solidFill>
              <a:srgbClr val="0000FF"/>
            </a:solidFill>
            <a:prstDash val="dash"/>
            <a:round/>
            <a:headEnd/>
            <a:tailEnd/>
          </a:ln>
          <a:effectLst/>
        </p:spPr>
        <p:txBody>
          <a:bodyPr wrap="none" anchor="ctr"/>
          <a:lstStyle/>
          <a:p>
            <a:endParaRPr lang="de-DE"/>
          </a:p>
        </p:txBody>
      </p:sp>
      <p:sp>
        <p:nvSpPr>
          <p:cNvPr id="585785" name="Line 57"/>
          <p:cNvSpPr>
            <a:spLocks noChangeShapeType="1"/>
          </p:cNvSpPr>
          <p:nvPr/>
        </p:nvSpPr>
        <p:spPr bwMode="auto">
          <a:xfrm>
            <a:off x="6578600" y="4829175"/>
            <a:ext cx="0" cy="533400"/>
          </a:xfrm>
          <a:prstGeom prst="line">
            <a:avLst/>
          </a:prstGeom>
          <a:noFill/>
          <a:ln w="19050">
            <a:solidFill>
              <a:schemeClr val="accent2"/>
            </a:solidFill>
            <a:round/>
            <a:headEnd/>
            <a:tailEnd/>
          </a:ln>
          <a:effectLst/>
        </p:spPr>
        <p:txBody>
          <a:bodyPr wrap="none" anchor="ctr"/>
          <a:lstStyle/>
          <a:p>
            <a:endParaRPr lang="de-DE"/>
          </a:p>
        </p:txBody>
      </p:sp>
      <p:sp>
        <p:nvSpPr>
          <p:cNvPr id="585786" name="Line 58"/>
          <p:cNvSpPr>
            <a:spLocks noChangeShapeType="1"/>
          </p:cNvSpPr>
          <p:nvPr/>
        </p:nvSpPr>
        <p:spPr bwMode="auto">
          <a:xfrm flipV="1">
            <a:off x="6578600" y="5362575"/>
            <a:ext cx="400050" cy="0"/>
          </a:xfrm>
          <a:prstGeom prst="line">
            <a:avLst/>
          </a:prstGeom>
          <a:noFill/>
          <a:ln w="19050">
            <a:solidFill>
              <a:schemeClr val="accent2"/>
            </a:solidFill>
            <a:round/>
            <a:headEnd/>
            <a:tailEnd/>
          </a:ln>
          <a:effectLst/>
        </p:spPr>
        <p:txBody>
          <a:bodyPr wrap="none" anchor="ctr"/>
          <a:lstStyle/>
          <a:p>
            <a:endParaRPr lang="de-DE"/>
          </a:p>
        </p:txBody>
      </p:sp>
      <p:sp>
        <p:nvSpPr>
          <p:cNvPr id="585787" name="Text Box 59"/>
          <p:cNvSpPr txBox="1">
            <a:spLocks noChangeArrowheads="1"/>
          </p:cNvSpPr>
          <p:nvPr/>
        </p:nvSpPr>
        <p:spPr bwMode="auto">
          <a:xfrm>
            <a:off x="7116763" y="4371975"/>
            <a:ext cx="1671637" cy="304800"/>
          </a:xfrm>
          <a:prstGeom prst="rect">
            <a:avLst/>
          </a:prstGeom>
          <a:noFill/>
          <a:ln w="9525">
            <a:noFill/>
            <a:miter lim="800000"/>
            <a:headEnd/>
            <a:tailEnd/>
          </a:ln>
          <a:effectLst/>
        </p:spPr>
        <p:txBody>
          <a:bodyPr>
            <a:spAutoFit/>
          </a:bodyPr>
          <a:lstStyle/>
          <a:p>
            <a:pPr eaLnBrk="1" hangingPunct="1">
              <a:spcBef>
                <a:spcPct val="50000"/>
              </a:spcBef>
            </a:pPr>
            <a:r>
              <a:rPr kumimoji="1" lang="de-DE" altLang="ja-JP" sz="1400" dirty="0" smtClean="0">
                <a:solidFill>
                  <a:schemeClr val="accent2"/>
                </a:solidFill>
                <a:latin typeface="Tahoma" pitchFamily="34" charset="0"/>
                <a:ea typeface="MS Gothic" pitchFamily="49" charset="-128"/>
                <a:cs typeface="Times New Roman" pitchFamily="18" charset="0"/>
              </a:rPr>
              <a:t>Link Nr. 3</a:t>
            </a:r>
            <a:endParaRPr kumimoji="1" lang="de-DE" altLang="ja-JP" sz="1400" dirty="0">
              <a:solidFill>
                <a:schemeClr val="accent2"/>
              </a:solidFill>
              <a:latin typeface="Tahoma" pitchFamily="34" charset="0"/>
              <a:ea typeface="MS Gothic" pitchFamily="49" charset="-128"/>
              <a:cs typeface="Times New Roman" pitchFamily="18" charset="0"/>
            </a:endParaRPr>
          </a:p>
        </p:txBody>
      </p:sp>
      <p:sp>
        <p:nvSpPr>
          <p:cNvPr id="585788" name="Text Box 60"/>
          <p:cNvSpPr txBox="1">
            <a:spLocks noChangeArrowheads="1"/>
          </p:cNvSpPr>
          <p:nvPr/>
        </p:nvSpPr>
        <p:spPr bwMode="auto">
          <a:xfrm>
            <a:off x="7116763" y="5743575"/>
            <a:ext cx="1671637" cy="304800"/>
          </a:xfrm>
          <a:prstGeom prst="rect">
            <a:avLst/>
          </a:prstGeom>
          <a:noFill/>
          <a:ln w="9525">
            <a:noFill/>
            <a:miter lim="800000"/>
            <a:headEnd/>
            <a:tailEnd/>
          </a:ln>
          <a:effectLst/>
        </p:spPr>
        <p:txBody>
          <a:bodyPr>
            <a:spAutoFit/>
          </a:bodyPr>
          <a:lstStyle/>
          <a:p>
            <a:pPr eaLnBrk="1" hangingPunct="1">
              <a:spcBef>
                <a:spcPct val="50000"/>
              </a:spcBef>
            </a:pPr>
            <a:r>
              <a:rPr kumimoji="1" lang="de-DE" altLang="ja-JP" sz="1400" dirty="0" smtClean="0">
                <a:solidFill>
                  <a:srgbClr val="0000CC"/>
                </a:solidFill>
                <a:latin typeface="Tahoma" pitchFamily="34" charset="0"/>
                <a:ea typeface="MS Gothic" pitchFamily="49" charset="-128"/>
                <a:cs typeface="Times New Roman" pitchFamily="18" charset="0"/>
              </a:rPr>
              <a:t>Link Nr. 4</a:t>
            </a:r>
            <a:endParaRPr kumimoji="1" lang="de-DE" altLang="ja-JP" sz="1400" dirty="0">
              <a:solidFill>
                <a:srgbClr val="0000CC"/>
              </a:solidFill>
              <a:latin typeface="Tahoma" pitchFamily="34" charset="0"/>
              <a:ea typeface="MS Gothic" pitchFamily="49" charset="-128"/>
              <a:cs typeface="Times New Roman" pitchFamily="18" charset="0"/>
            </a:endParaRPr>
          </a:p>
        </p:txBody>
      </p:sp>
      <p:grpSp>
        <p:nvGrpSpPr>
          <p:cNvPr id="8" name="Group 61"/>
          <p:cNvGrpSpPr>
            <a:grpSpLocks/>
          </p:cNvGrpSpPr>
          <p:nvPr/>
        </p:nvGrpSpPr>
        <p:grpSpPr bwMode="auto">
          <a:xfrm>
            <a:off x="6883400" y="4829175"/>
            <a:ext cx="533400" cy="228600"/>
            <a:chOff x="4032" y="1152"/>
            <a:chExt cx="384" cy="192"/>
          </a:xfrm>
        </p:grpSpPr>
        <p:sp>
          <p:nvSpPr>
            <p:cNvPr id="585790" name="Rectangle 62"/>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791" name="Rectangle 63"/>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792" name="Line 64"/>
          <p:cNvSpPr>
            <a:spLocks noChangeShapeType="1"/>
          </p:cNvSpPr>
          <p:nvPr/>
        </p:nvSpPr>
        <p:spPr bwMode="auto">
          <a:xfrm flipH="1" flipV="1">
            <a:off x="7569200" y="4676775"/>
            <a:ext cx="63500" cy="152400"/>
          </a:xfrm>
          <a:prstGeom prst="line">
            <a:avLst/>
          </a:prstGeom>
          <a:noFill/>
          <a:ln w="19050">
            <a:solidFill>
              <a:srgbClr val="0000FF"/>
            </a:solidFill>
            <a:round/>
            <a:headEnd/>
            <a:tailEnd/>
          </a:ln>
          <a:effectLst/>
        </p:spPr>
        <p:txBody>
          <a:bodyPr wrap="none" anchor="ctr"/>
          <a:lstStyle/>
          <a:p>
            <a:endParaRPr lang="de-DE"/>
          </a:p>
        </p:txBody>
      </p:sp>
      <p:sp>
        <p:nvSpPr>
          <p:cNvPr id="585793" name="Line 65"/>
          <p:cNvSpPr>
            <a:spLocks noChangeShapeType="1"/>
          </p:cNvSpPr>
          <p:nvPr/>
        </p:nvSpPr>
        <p:spPr bwMode="auto">
          <a:xfrm flipV="1">
            <a:off x="7632700" y="4676775"/>
            <a:ext cx="88900" cy="152400"/>
          </a:xfrm>
          <a:prstGeom prst="line">
            <a:avLst/>
          </a:prstGeom>
          <a:noFill/>
          <a:ln w="19050">
            <a:solidFill>
              <a:srgbClr val="0000FF"/>
            </a:solidFill>
            <a:round/>
            <a:headEnd/>
            <a:tailEnd/>
          </a:ln>
          <a:effectLst/>
        </p:spPr>
        <p:txBody>
          <a:bodyPr wrap="none" anchor="ctr"/>
          <a:lstStyle/>
          <a:p>
            <a:endParaRPr lang="de-DE"/>
          </a:p>
        </p:txBody>
      </p:sp>
      <p:sp>
        <p:nvSpPr>
          <p:cNvPr id="585794" name="Line 66"/>
          <p:cNvSpPr>
            <a:spLocks noChangeShapeType="1"/>
          </p:cNvSpPr>
          <p:nvPr/>
        </p:nvSpPr>
        <p:spPr bwMode="auto">
          <a:xfrm>
            <a:off x="7721600" y="4676775"/>
            <a:ext cx="457200" cy="0"/>
          </a:xfrm>
          <a:prstGeom prst="line">
            <a:avLst/>
          </a:prstGeom>
          <a:noFill/>
          <a:ln w="19050">
            <a:solidFill>
              <a:srgbClr val="0000FF"/>
            </a:solidFill>
            <a:round/>
            <a:headEnd/>
            <a:tailEnd/>
          </a:ln>
          <a:effectLst/>
        </p:spPr>
        <p:txBody>
          <a:bodyPr wrap="none" anchor="ctr"/>
          <a:lstStyle/>
          <a:p>
            <a:endParaRPr lang="de-DE"/>
          </a:p>
        </p:txBody>
      </p:sp>
      <p:grpSp>
        <p:nvGrpSpPr>
          <p:cNvPr id="9" name="Group 67"/>
          <p:cNvGrpSpPr>
            <a:grpSpLocks/>
          </p:cNvGrpSpPr>
          <p:nvPr/>
        </p:nvGrpSpPr>
        <p:grpSpPr bwMode="auto">
          <a:xfrm>
            <a:off x="7493000" y="4829175"/>
            <a:ext cx="533400" cy="228600"/>
            <a:chOff x="4032" y="1152"/>
            <a:chExt cx="384" cy="192"/>
          </a:xfrm>
        </p:grpSpPr>
        <p:sp>
          <p:nvSpPr>
            <p:cNvPr id="585796" name="Rectangle 68"/>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797" name="Rectangle 69"/>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798" name="Line 70"/>
          <p:cNvSpPr>
            <a:spLocks noChangeShapeType="1"/>
          </p:cNvSpPr>
          <p:nvPr/>
        </p:nvSpPr>
        <p:spPr bwMode="auto">
          <a:xfrm flipH="1" flipV="1">
            <a:off x="8178800" y="4676775"/>
            <a:ext cx="63500" cy="152400"/>
          </a:xfrm>
          <a:prstGeom prst="line">
            <a:avLst/>
          </a:prstGeom>
          <a:noFill/>
          <a:ln w="19050">
            <a:solidFill>
              <a:srgbClr val="0000FF"/>
            </a:solidFill>
            <a:round/>
            <a:headEnd/>
            <a:tailEnd/>
          </a:ln>
          <a:effectLst/>
        </p:spPr>
        <p:txBody>
          <a:bodyPr wrap="none" anchor="ctr"/>
          <a:lstStyle/>
          <a:p>
            <a:endParaRPr lang="de-DE"/>
          </a:p>
        </p:txBody>
      </p:sp>
      <p:sp>
        <p:nvSpPr>
          <p:cNvPr id="585799" name="Line 71"/>
          <p:cNvSpPr>
            <a:spLocks noChangeShapeType="1"/>
          </p:cNvSpPr>
          <p:nvPr/>
        </p:nvSpPr>
        <p:spPr bwMode="auto">
          <a:xfrm flipV="1">
            <a:off x="8242300" y="4676775"/>
            <a:ext cx="88900" cy="152400"/>
          </a:xfrm>
          <a:prstGeom prst="line">
            <a:avLst/>
          </a:prstGeom>
          <a:noFill/>
          <a:ln w="19050">
            <a:solidFill>
              <a:srgbClr val="0000FF"/>
            </a:solidFill>
            <a:round/>
            <a:headEnd/>
            <a:tailEnd/>
          </a:ln>
          <a:effectLst/>
        </p:spPr>
        <p:txBody>
          <a:bodyPr wrap="none" anchor="ctr"/>
          <a:lstStyle/>
          <a:p>
            <a:endParaRPr lang="de-DE"/>
          </a:p>
        </p:txBody>
      </p:sp>
      <p:sp>
        <p:nvSpPr>
          <p:cNvPr id="585800" name="Line 72"/>
          <p:cNvSpPr>
            <a:spLocks noChangeShapeType="1"/>
          </p:cNvSpPr>
          <p:nvPr/>
        </p:nvSpPr>
        <p:spPr bwMode="auto">
          <a:xfrm>
            <a:off x="8331200" y="4676775"/>
            <a:ext cx="330200" cy="0"/>
          </a:xfrm>
          <a:prstGeom prst="line">
            <a:avLst/>
          </a:prstGeom>
          <a:noFill/>
          <a:ln w="19050">
            <a:solidFill>
              <a:srgbClr val="0000FF"/>
            </a:solidFill>
            <a:round/>
            <a:headEnd/>
            <a:tailEnd/>
          </a:ln>
          <a:effectLst/>
        </p:spPr>
        <p:txBody>
          <a:bodyPr wrap="none" anchor="ctr"/>
          <a:lstStyle/>
          <a:p>
            <a:endParaRPr lang="de-DE"/>
          </a:p>
        </p:txBody>
      </p:sp>
      <p:grpSp>
        <p:nvGrpSpPr>
          <p:cNvPr id="10" name="Group 73"/>
          <p:cNvGrpSpPr>
            <a:grpSpLocks/>
          </p:cNvGrpSpPr>
          <p:nvPr/>
        </p:nvGrpSpPr>
        <p:grpSpPr bwMode="auto">
          <a:xfrm>
            <a:off x="8102600" y="4829175"/>
            <a:ext cx="533400" cy="228600"/>
            <a:chOff x="4032" y="1152"/>
            <a:chExt cx="384" cy="192"/>
          </a:xfrm>
        </p:grpSpPr>
        <p:sp>
          <p:nvSpPr>
            <p:cNvPr id="585802" name="Rectangle 74"/>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803" name="Rectangle 75"/>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804" name="Line 76"/>
          <p:cNvSpPr>
            <a:spLocks noChangeShapeType="1"/>
          </p:cNvSpPr>
          <p:nvPr/>
        </p:nvSpPr>
        <p:spPr bwMode="auto">
          <a:xfrm flipH="1" flipV="1">
            <a:off x="6959600" y="5362575"/>
            <a:ext cx="63500" cy="152400"/>
          </a:xfrm>
          <a:prstGeom prst="line">
            <a:avLst/>
          </a:prstGeom>
          <a:noFill/>
          <a:ln w="19050">
            <a:solidFill>
              <a:srgbClr val="0000FF"/>
            </a:solidFill>
            <a:round/>
            <a:headEnd/>
            <a:tailEnd/>
          </a:ln>
          <a:effectLst/>
        </p:spPr>
        <p:txBody>
          <a:bodyPr wrap="none" anchor="ctr"/>
          <a:lstStyle/>
          <a:p>
            <a:endParaRPr lang="de-DE"/>
          </a:p>
        </p:txBody>
      </p:sp>
      <p:sp>
        <p:nvSpPr>
          <p:cNvPr id="585805" name="Line 77"/>
          <p:cNvSpPr>
            <a:spLocks noChangeShapeType="1"/>
          </p:cNvSpPr>
          <p:nvPr/>
        </p:nvSpPr>
        <p:spPr bwMode="auto">
          <a:xfrm flipV="1">
            <a:off x="7023100" y="5362575"/>
            <a:ext cx="88900" cy="152400"/>
          </a:xfrm>
          <a:prstGeom prst="line">
            <a:avLst/>
          </a:prstGeom>
          <a:noFill/>
          <a:ln w="19050">
            <a:solidFill>
              <a:srgbClr val="0000FF"/>
            </a:solidFill>
            <a:round/>
            <a:headEnd/>
            <a:tailEnd/>
          </a:ln>
          <a:effectLst/>
        </p:spPr>
        <p:txBody>
          <a:bodyPr wrap="none" anchor="ctr"/>
          <a:lstStyle/>
          <a:p>
            <a:endParaRPr lang="de-DE"/>
          </a:p>
        </p:txBody>
      </p:sp>
      <p:sp>
        <p:nvSpPr>
          <p:cNvPr id="585806" name="Line 78"/>
          <p:cNvSpPr>
            <a:spLocks noChangeShapeType="1"/>
          </p:cNvSpPr>
          <p:nvPr/>
        </p:nvSpPr>
        <p:spPr bwMode="auto">
          <a:xfrm>
            <a:off x="7112000" y="5362575"/>
            <a:ext cx="457200" cy="0"/>
          </a:xfrm>
          <a:prstGeom prst="line">
            <a:avLst/>
          </a:prstGeom>
          <a:noFill/>
          <a:ln w="19050">
            <a:solidFill>
              <a:srgbClr val="0000FF"/>
            </a:solidFill>
            <a:round/>
            <a:headEnd/>
            <a:tailEnd/>
          </a:ln>
          <a:effectLst/>
        </p:spPr>
        <p:txBody>
          <a:bodyPr wrap="none" anchor="ctr"/>
          <a:lstStyle/>
          <a:p>
            <a:endParaRPr lang="de-DE"/>
          </a:p>
        </p:txBody>
      </p:sp>
      <p:sp>
        <p:nvSpPr>
          <p:cNvPr id="585807" name="Line 79"/>
          <p:cNvSpPr>
            <a:spLocks noChangeShapeType="1"/>
          </p:cNvSpPr>
          <p:nvPr/>
        </p:nvSpPr>
        <p:spPr bwMode="auto">
          <a:xfrm>
            <a:off x="8636000" y="5362575"/>
            <a:ext cx="368300" cy="0"/>
          </a:xfrm>
          <a:prstGeom prst="line">
            <a:avLst/>
          </a:prstGeom>
          <a:noFill/>
          <a:ln w="19050">
            <a:solidFill>
              <a:srgbClr val="0000FF"/>
            </a:solidFill>
            <a:prstDash val="dash"/>
            <a:round/>
            <a:headEnd/>
            <a:tailEnd/>
          </a:ln>
          <a:effectLst/>
        </p:spPr>
        <p:txBody>
          <a:bodyPr wrap="none" anchor="ctr"/>
          <a:lstStyle/>
          <a:p>
            <a:endParaRPr lang="de-DE"/>
          </a:p>
        </p:txBody>
      </p:sp>
      <p:grpSp>
        <p:nvGrpSpPr>
          <p:cNvPr id="11" name="Group 80"/>
          <p:cNvGrpSpPr>
            <a:grpSpLocks/>
          </p:cNvGrpSpPr>
          <p:nvPr/>
        </p:nvGrpSpPr>
        <p:grpSpPr bwMode="auto">
          <a:xfrm>
            <a:off x="6883400" y="5514975"/>
            <a:ext cx="533400" cy="228600"/>
            <a:chOff x="4032" y="1152"/>
            <a:chExt cx="384" cy="192"/>
          </a:xfrm>
        </p:grpSpPr>
        <p:sp>
          <p:nvSpPr>
            <p:cNvPr id="585809" name="Rectangle 81"/>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810" name="Rectangle 82"/>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811" name="Line 83"/>
          <p:cNvSpPr>
            <a:spLocks noChangeShapeType="1"/>
          </p:cNvSpPr>
          <p:nvPr/>
        </p:nvSpPr>
        <p:spPr bwMode="auto">
          <a:xfrm flipH="1" flipV="1">
            <a:off x="7569200" y="5362575"/>
            <a:ext cx="63500" cy="152400"/>
          </a:xfrm>
          <a:prstGeom prst="line">
            <a:avLst/>
          </a:prstGeom>
          <a:noFill/>
          <a:ln w="19050">
            <a:solidFill>
              <a:srgbClr val="0000FF"/>
            </a:solidFill>
            <a:round/>
            <a:headEnd/>
            <a:tailEnd/>
          </a:ln>
          <a:effectLst/>
        </p:spPr>
        <p:txBody>
          <a:bodyPr wrap="none" anchor="ctr"/>
          <a:lstStyle/>
          <a:p>
            <a:endParaRPr lang="de-DE"/>
          </a:p>
        </p:txBody>
      </p:sp>
      <p:sp>
        <p:nvSpPr>
          <p:cNvPr id="585812" name="Line 84"/>
          <p:cNvSpPr>
            <a:spLocks noChangeShapeType="1"/>
          </p:cNvSpPr>
          <p:nvPr/>
        </p:nvSpPr>
        <p:spPr bwMode="auto">
          <a:xfrm flipV="1">
            <a:off x="7632700" y="5362575"/>
            <a:ext cx="88900" cy="152400"/>
          </a:xfrm>
          <a:prstGeom prst="line">
            <a:avLst/>
          </a:prstGeom>
          <a:noFill/>
          <a:ln w="19050">
            <a:solidFill>
              <a:srgbClr val="0000FF"/>
            </a:solidFill>
            <a:round/>
            <a:headEnd/>
            <a:tailEnd/>
          </a:ln>
          <a:effectLst/>
        </p:spPr>
        <p:txBody>
          <a:bodyPr wrap="none" anchor="ctr"/>
          <a:lstStyle/>
          <a:p>
            <a:endParaRPr lang="de-DE"/>
          </a:p>
        </p:txBody>
      </p:sp>
      <p:sp>
        <p:nvSpPr>
          <p:cNvPr id="585813" name="Line 85"/>
          <p:cNvSpPr>
            <a:spLocks noChangeShapeType="1"/>
          </p:cNvSpPr>
          <p:nvPr/>
        </p:nvSpPr>
        <p:spPr bwMode="auto">
          <a:xfrm>
            <a:off x="7721600" y="5362575"/>
            <a:ext cx="457200" cy="0"/>
          </a:xfrm>
          <a:prstGeom prst="line">
            <a:avLst/>
          </a:prstGeom>
          <a:noFill/>
          <a:ln w="19050">
            <a:solidFill>
              <a:srgbClr val="0000FF"/>
            </a:solidFill>
            <a:round/>
            <a:headEnd/>
            <a:tailEnd/>
          </a:ln>
          <a:effectLst/>
        </p:spPr>
        <p:txBody>
          <a:bodyPr wrap="none" anchor="ctr"/>
          <a:lstStyle/>
          <a:p>
            <a:endParaRPr lang="de-DE"/>
          </a:p>
        </p:txBody>
      </p:sp>
      <p:grpSp>
        <p:nvGrpSpPr>
          <p:cNvPr id="12" name="Group 86"/>
          <p:cNvGrpSpPr>
            <a:grpSpLocks/>
          </p:cNvGrpSpPr>
          <p:nvPr/>
        </p:nvGrpSpPr>
        <p:grpSpPr bwMode="auto">
          <a:xfrm>
            <a:off x="7493000" y="5514975"/>
            <a:ext cx="533400" cy="228600"/>
            <a:chOff x="4032" y="1152"/>
            <a:chExt cx="384" cy="192"/>
          </a:xfrm>
        </p:grpSpPr>
        <p:sp>
          <p:nvSpPr>
            <p:cNvPr id="585815" name="Rectangle 87"/>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816" name="Rectangle 88"/>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817" name="Line 89"/>
          <p:cNvSpPr>
            <a:spLocks noChangeShapeType="1"/>
          </p:cNvSpPr>
          <p:nvPr/>
        </p:nvSpPr>
        <p:spPr bwMode="auto">
          <a:xfrm flipH="1" flipV="1">
            <a:off x="8178800" y="5362575"/>
            <a:ext cx="63500" cy="152400"/>
          </a:xfrm>
          <a:prstGeom prst="line">
            <a:avLst/>
          </a:prstGeom>
          <a:noFill/>
          <a:ln w="19050">
            <a:solidFill>
              <a:srgbClr val="0000FF"/>
            </a:solidFill>
            <a:round/>
            <a:headEnd/>
            <a:tailEnd/>
          </a:ln>
          <a:effectLst/>
        </p:spPr>
        <p:txBody>
          <a:bodyPr wrap="none" anchor="ctr"/>
          <a:lstStyle/>
          <a:p>
            <a:endParaRPr lang="de-DE"/>
          </a:p>
        </p:txBody>
      </p:sp>
      <p:sp>
        <p:nvSpPr>
          <p:cNvPr id="585818" name="Line 90"/>
          <p:cNvSpPr>
            <a:spLocks noChangeShapeType="1"/>
          </p:cNvSpPr>
          <p:nvPr/>
        </p:nvSpPr>
        <p:spPr bwMode="auto">
          <a:xfrm flipV="1">
            <a:off x="8242300" y="5362575"/>
            <a:ext cx="88900" cy="152400"/>
          </a:xfrm>
          <a:prstGeom prst="line">
            <a:avLst/>
          </a:prstGeom>
          <a:noFill/>
          <a:ln w="19050">
            <a:solidFill>
              <a:srgbClr val="0000FF"/>
            </a:solidFill>
            <a:round/>
            <a:headEnd/>
            <a:tailEnd/>
          </a:ln>
          <a:effectLst/>
        </p:spPr>
        <p:txBody>
          <a:bodyPr wrap="none" anchor="ctr"/>
          <a:lstStyle/>
          <a:p>
            <a:endParaRPr lang="de-DE"/>
          </a:p>
        </p:txBody>
      </p:sp>
      <p:sp>
        <p:nvSpPr>
          <p:cNvPr id="585819" name="Line 91"/>
          <p:cNvSpPr>
            <a:spLocks noChangeShapeType="1"/>
          </p:cNvSpPr>
          <p:nvPr/>
        </p:nvSpPr>
        <p:spPr bwMode="auto">
          <a:xfrm>
            <a:off x="8331200" y="5362575"/>
            <a:ext cx="330200" cy="0"/>
          </a:xfrm>
          <a:prstGeom prst="line">
            <a:avLst/>
          </a:prstGeom>
          <a:noFill/>
          <a:ln w="19050">
            <a:solidFill>
              <a:srgbClr val="0000FF"/>
            </a:solidFill>
            <a:round/>
            <a:headEnd/>
            <a:tailEnd/>
          </a:ln>
          <a:effectLst/>
        </p:spPr>
        <p:txBody>
          <a:bodyPr wrap="none" anchor="ctr"/>
          <a:lstStyle/>
          <a:p>
            <a:endParaRPr lang="de-DE"/>
          </a:p>
        </p:txBody>
      </p:sp>
      <p:grpSp>
        <p:nvGrpSpPr>
          <p:cNvPr id="13" name="Group 92"/>
          <p:cNvGrpSpPr>
            <a:grpSpLocks/>
          </p:cNvGrpSpPr>
          <p:nvPr/>
        </p:nvGrpSpPr>
        <p:grpSpPr bwMode="auto">
          <a:xfrm>
            <a:off x="8102600" y="5514975"/>
            <a:ext cx="533400" cy="228600"/>
            <a:chOff x="4032" y="1152"/>
            <a:chExt cx="384" cy="192"/>
          </a:xfrm>
        </p:grpSpPr>
        <p:sp>
          <p:nvSpPr>
            <p:cNvPr id="585821" name="Rectangle 93"/>
            <p:cNvSpPr>
              <a:spLocks noChangeArrowheads="1"/>
            </p:cNvSpPr>
            <p:nvPr/>
          </p:nvSpPr>
          <p:spPr bwMode="auto">
            <a:xfrm>
              <a:off x="4032" y="1296"/>
              <a:ext cx="384" cy="48"/>
            </a:xfrm>
            <a:prstGeom prst="rect">
              <a:avLst/>
            </a:prstGeom>
            <a:noFill/>
            <a:ln w="9525">
              <a:solidFill>
                <a:schemeClr val="tx1"/>
              </a:solidFill>
              <a:miter lim="800000"/>
              <a:headEnd/>
              <a:tailEnd/>
            </a:ln>
            <a:effectLst/>
          </p:spPr>
          <p:txBody>
            <a:bodyPr wrap="none" anchor="ctr"/>
            <a:lstStyle/>
            <a:p>
              <a:endParaRPr lang="en-GB"/>
            </a:p>
          </p:txBody>
        </p:sp>
        <p:sp>
          <p:nvSpPr>
            <p:cNvPr id="585822" name="Rectangle 94"/>
            <p:cNvSpPr>
              <a:spLocks noChangeArrowheads="1"/>
            </p:cNvSpPr>
            <p:nvPr/>
          </p:nvSpPr>
          <p:spPr bwMode="auto">
            <a:xfrm>
              <a:off x="4068" y="1152"/>
              <a:ext cx="300" cy="144"/>
            </a:xfrm>
            <a:prstGeom prst="rect">
              <a:avLst/>
            </a:prstGeom>
            <a:noFill/>
            <a:ln w="9525">
              <a:solidFill>
                <a:schemeClr val="tx1"/>
              </a:solidFill>
              <a:miter lim="800000"/>
              <a:headEnd/>
              <a:tailEnd/>
            </a:ln>
            <a:effectLst/>
          </p:spPr>
          <p:txBody>
            <a:bodyPr wrap="none" anchor="ctr"/>
            <a:lstStyle/>
            <a:p>
              <a:endParaRPr lang="en-GB"/>
            </a:p>
          </p:txBody>
        </p:sp>
      </p:grpSp>
      <p:sp>
        <p:nvSpPr>
          <p:cNvPr id="585823" name="Line 95"/>
          <p:cNvSpPr>
            <a:spLocks noChangeShapeType="1"/>
          </p:cNvSpPr>
          <p:nvPr/>
        </p:nvSpPr>
        <p:spPr bwMode="auto">
          <a:xfrm flipH="1" flipV="1">
            <a:off x="6278563" y="4676775"/>
            <a:ext cx="685800" cy="0"/>
          </a:xfrm>
          <a:prstGeom prst="line">
            <a:avLst/>
          </a:prstGeom>
          <a:noFill/>
          <a:ln w="19050">
            <a:solidFill>
              <a:schemeClr val="accent2"/>
            </a:solidFill>
            <a:round/>
            <a:headEnd/>
            <a:tailEnd/>
          </a:ln>
          <a:effectLst/>
        </p:spPr>
        <p:txBody>
          <a:bodyPr wrap="none" anchor="ctr"/>
          <a:lstStyle/>
          <a:p>
            <a:endParaRPr lang="de-DE"/>
          </a:p>
        </p:txBody>
      </p:sp>
      <p:sp>
        <p:nvSpPr>
          <p:cNvPr id="585824" name="Line 96"/>
          <p:cNvSpPr>
            <a:spLocks noChangeShapeType="1"/>
          </p:cNvSpPr>
          <p:nvPr/>
        </p:nvSpPr>
        <p:spPr bwMode="auto">
          <a:xfrm flipV="1">
            <a:off x="6278563" y="4829175"/>
            <a:ext cx="304800" cy="0"/>
          </a:xfrm>
          <a:prstGeom prst="line">
            <a:avLst/>
          </a:prstGeom>
          <a:noFill/>
          <a:ln w="19050">
            <a:solidFill>
              <a:schemeClr val="accent2"/>
            </a:solidFill>
            <a:round/>
            <a:headEnd/>
            <a:tailEnd/>
          </a:ln>
          <a:effectLst/>
        </p:spPr>
        <p:txBody>
          <a:bodyPr wrap="none" anchor="ctr"/>
          <a:lstStyle/>
          <a:p>
            <a:endParaRPr lang="de-DE"/>
          </a:p>
        </p:txBody>
      </p:sp>
      <p:pic>
        <p:nvPicPr>
          <p:cNvPr id="585825" name="Picture 97" descr="BS00280_"/>
          <p:cNvPicPr>
            <a:picLocks noChangeAspect="1" noChangeArrowheads="1"/>
          </p:cNvPicPr>
          <p:nvPr/>
        </p:nvPicPr>
        <p:blipFill>
          <a:blip r:embed="rId5"/>
          <a:srcRect/>
          <a:stretch>
            <a:fillRect/>
          </a:stretch>
        </p:blipFill>
        <p:spPr bwMode="auto">
          <a:xfrm>
            <a:off x="258763" y="2619375"/>
            <a:ext cx="1295400" cy="1169988"/>
          </a:xfrm>
          <a:prstGeom prst="rect">
            <a:avLst/>
          </a:prstGeom>
          <a:noFill/>
        </p:spPr>
      </p:pic>
      <p:sp>
        <p:nvSpPr>
          <p:cNvPr id="585826" name="Freeform 98"/>
          <p:cNvSpPr>
            <a:spLocks/>
          </p:cNvSpPr>
          <p:nvPr/>
        </p:nvSpPr>
        <p:spPr bwMode="auto">
          <a:xfrm>
            <a:off x="3154363" y="3228975"/>
            <a:ext cx="1447800" cy="254000"/>
          </a:xfrm>
          <a:custGeom>
            <a:avLst/>
            <a:gdLst/>
            <a:ahLst/>
            <a:cxnLst>
              <a:cxn ang="0">
                <a:pos x="0" y="104"/>
              </a:cxn>
              <a:cxn ang="0">
                <a:pos x="240" y="8"/>
              </a:cxn>
              <a:cxn ang="0">
                <a:pos x="576" y="152"/>
              </a:cxn>
              <a:cxn ang="0">
                <a:pos x="912" y="56"/>
              </a:cxn>
            </a:cxnLst>
            <a:rect l="0" t="0" r="r" b="b"/>
            <a:pathLst>
              <a:path w="912" h="160">
                <a:moveTo>
                  <a:pt x="0" y="104"/>
                </a:moveTo>
                <a:cubicBezTo>
                  <a:pt x="72" y="52"/>
                  <a:pt x="144" y="0"/>
                  <a:pt x="240" y="8"/>
                </a:cubicBezTo>
                <a:cubicBezTo>
                  <a:pt x="336" y="16"/>
                  <a:pt x="464" y="144"/>
                  <a:pt x="576" y="152"/>
                </a:cubicBezTo>
                <a:cubicBezTo>
                  <a:pt x="688" y="160"/>
                  <a:pt x="800" y="108"/>
                  <a:pt x="912" y="56"/>
                </a:cubicBezTo>
              </a:path>
            </a:pathLst>
          </a:custGeom>
          <a:noFill/>
          <a:ln w="38100" cap="flat" cmpd="sng">
            <a:solidFill>
              <a:srgbClr val="993300"/>
            </a:solidFill>
            <a:prstDash val="solid"/>
            <a:round/>
            <a:headEnd/>
            <a:tailEnd/>
          </a:ln>
          <a:effectLst/>
        </p:spPr>
        <p:txBody>
          <a:bodyPr/>
          <a:lstStyle/>
          <a:p>
            <a:endParaRPr lang="de-DE"/>
          </a:p>
        </p:txBody>
      </p:sp>
      <p:sp>
        <p:nvSpPr>
          <p:cNvPr id="585827" name="Cloud"/>
          <p:cNvSpPr>
            <a:spLocks noChangeAspect="1" noEditPoints="1" noChangeArrowheads="1"/>
          </p:cNvSpPr>
          <p:nvPr/>
        </p:nvSpPr>
        <p:spPr bwMode="auto">
          <a:xfrm>
            <a:off x="2392363" y="2847975"/>
            <a:ext cx="1295400" cy="8683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CCFF"/>
          </a:solidFill>
          <a:ln w="9525">
            <a:solidFill>
              <a:srgbClr val="800000"/>
            </a:solidFill>
            <a:miter lim="800000"/>
            <a:headEnd/>
            <a:tailEnd/>
          </a:ln>
          <a:effectLst>
            <a:outerShdw dist="107763" dir="2700000" algn="ctr" rotWithShape="0">
              <a:srgbClr val="808080"/>
            </a:outerShdw>
          </a:effectLst>
        </p:spPr>
        <p:txBody>
          <a:bodyPr/>
          <a:lstStyle/>
          <a:p>
            <a:endParaRPr lang="de-DE"/>
          </a:p>
        </p:txBody>
      </p:sp>
      <p:sp>
        <p:nvSpPr>
          <p:cNvPr id="585828" name="Text Box 100"/>
          <p:cNvSpPr txBox="1">
            <a:spLocks noChangeArrowheads="1"/>
          </p:cNvSpPr>
          <p:nvPr/>
        </p:nvSpPr>
        <p:spPr bwMode="auto">
          <a:xfrm>
            <a:off x="2773363" y="3076575"/>
            <a:ext cx="609600" cy="304800"/>
          </a:xfrm>
          <a:prstGeom prst="rect">
            <a:avLst/>
          </a:prstGeom>
          <a:noFill/>
          <a:ln w="9525">
            <a:noFill/>
            <a:miter lim="800000"/>
            <a:headEnd/>
            <a:tailEnd/>
          </a:ln>
          <a:effectLst/>
        </p:spPr>
        <p:txBody>
          <a:bodyPr>
            <a:spAutoFit/>
          </a:bodyPr>
          <a:lstStyle/>
          <a:p>
            <a:pPr eaLnBrk="1" hangingPunct="1">
              <a:spcBef>
                <a:spcPct val="50000"/>
              </a:spcBef>
            </a:pPr>
            <a:r>
              <a:rPr kumimoji="1" lang="de-DE" altLang="ja-JP" sz="1400" smtClean="0">
                <a:solidFill>
                  <a:srgbClr val="800000"/>
                </a:solidFill>
                <a:latin typeface="Tahoma" pitchFamily="34" charset="0"/>
                <a:ea typeface="MS Gothic" pitchFamily="49" charset="-128"/>
                <a:cs typeface="Times New Roman" pitchFamily="18" charset="0"/>
              </a:rPr>
              <a:t>LAN</a:t>
            </a:r>
            <a:endParaRPr kumimoji="1" lang="de-DE" altLang="ja-JP" sz="1400">
              <a:solidFill>
                <a:srgbClr val="800000"/>
              </a:solidFill>
              <a:latin typeface="Tahoma" pitchFamily="34" charset="0"/>
              <a:ea typeface="MS Gothic" pitchFamily="49" charset="-128"/>
              <a:cs typeface="Times New Roman" pitchFamily="18" charset="0"/>
            </a:endParaRPr>
          </a:p>
        </p:txBody>
      </p:sp>
      <p:sp>
        <p:nvSpPr>
          <p:cNvPr id="585829" name="Text Box 101"/>
          <p:cNvSpPr txBox="1">
            <a:spLocks noChangeArrowheads="1"/>
          </p:cNvSpPr>
          <p:nvPr/>
        </p:nvSpPr>
        <p:spPr bwMode="auto">
          <a:xfrm>
            <a:off x="1003566" y="5808663"/>
            <a:ext cx="2408237" cy="307777"/>
          </a:xfrm>
          <a:prstGeom prst="rect">
            <a:avLst/>
          </a:prstGeom>
          <a:noFill/>
          <a:ln w="9525">
            <a:noFill/>
            <a:miter lim="800000"/>
            <a:headEnd/>
            <a:tailEnd/>
          </a:ln>
          <a:effectLst/>
        </p:spPr>
        <p:txBody>
          <a:bodyPr>
            <a:spAutoFit/>
          </a:bodyPr>
          <a:lstStyle/>
          <a:p>
            <a:pPr algn="ctr" eaLnBrk="1" hangingPunct="1">
              <a:spcBef>
                <a:spcPct val="50000"/>
              </a:spcBef>
            </a:pPr>
            <a:r>
              <a:rPr kumimoji="1" lang="de-DE" altLang="ja-JP" sz="1400" dirty="0" smtClean="0">
                <a:solidFill>
                  <a:srgbClr val="800000"/>
                </a:solidFill>
                <a:latin typeface="Tahoma" pitchFamily="34" charset="0"/>
                <a:ea typeface="MS Gothic" pitchFamily="49" charset="-128"/>
                <a:cs typeface="Times New Roman" pitchFamily="18" charset="0"/>
              </a:rPr>
              <a:t>E-Mail-Versand bei Alarm</a:t>
            </a:r>
            <a:endParaRPr kumimoji="1" lang="de-DE" altLang="ja-JP" sz="1400" dirty="0">
              <a:solidFill>
                <a:srgbClr val="800000"/>
              </a:solidFill>
              <a:latin typeface="Tahoma" pitchFamily="34" charset="0"/>
              <a:ea typeface="MS Gothic" pitchFamily="49" charset="-128"/>
              <a:cs typeface="Times New Roman" pitchFamily="18" charset="0"/>
            </a:endParaRPr>
          </a:p>
        </p:txBody>
      </p:sp>
      <p:pic>
        <p:nvPicPr>
          <p:cNvPr id="585830" name="Picture 102"/>
          <p:cNvPicPr>
            <a:picLocks noChangeAspect="1" noChangeArrowheads="1"/>
          </p:cNvPicPr>
          <p:nvPr/>
        </p:nvPicPr>
        <p:blipFill>
          <a:blip r:embed="rId6"/>
          <a:srcRect/>
          <a:stretch>
            <a:fillRect/>
          </a:stretch>
        </p:blipFill>
        <p:spPr bwMode="auto">
          <a:xfrm>
            <a:off x="2163763" y="5133975"/>
            <a:ext cx="990600" cy="674688"/>
          </a:xfrm>
          <a:prstGeom prst="rect">
            <a:avLst/>
          </a:prstGeom>
          <a:noFill/>
          <a:ln w="9525">
            <a:noFill/>
            <a:miter lim="800000"/>
            <a:headEnd/>
            <a:tailEnd/>
          </a:ln>
          <a:effectLst/>
        </p:spPr>
      </p:pic>
      <p:pic>
        <p:nvPicPr>
          <p:cNvPr id="585831" name="Picture 103"/>
          <p:cNvPicPr>
            <a:picLocks noChangeAspect="1" noChangeArrowheads="1"/>
          </p:cNvPicPr>
          <p:nvPr/>
        </p:nvPicPr>
        <p:blipFill>
          <a:blip r:embed="rId6"/>
          <a:srcRect/>
          <a:stretch>
            <a:fillRect/>
          </a:stretch>
        </p:blipFill>
        <p:spPr bwMode="auto">
          <a:xfrm>
            <a:off x="3763963" y="4219575"/>
            <a:ext cx="457200" cy="312738"/>
          </a:xfrm>
          <a:prstGeom prst="rect">
            <a:avLst/>
          </a:prstGeom>
          <a:noFill/>
          <a:ln w="9525">
            <a:noFill/>
            <a:miter lim="800000"/>
            <a:headEnd/>
            <a:tailEnd/>
          </a:ln>
          <a:effectLst/>
        </p:spPr>
      </p:pic>
      <p:pic>
        <p:nvPicPr>
          <p:cNvPr id="585832" name="Picture 104"/>
          <p:cNvPicPr>
            <a:picLocks noChangeAspect="1" noChangeArrowheads="1"/>
          </p:cNvPicPr>
          <p:nvPr/>
        </p:nvPicPr>
        <p:blipFill>
          <a:blip r:embed="rId6"/>
          <a:srcRect/>
          <a:stretch>
            <a:fillRect/>
          </a:stretch>
        </p:blipFill>
        <p:spPr bwMode="auto">
          <a:xfrm>
            <a:off x="4297363" y="3914775"/>
            <a:ext cx="228600" cy="155575"/>
          </a:xfrm>
          <a:prstGeom prst="rect">
            <a:avLst/>
          </a:prstGeom>
          <a:noFill/>
          <a:ln w="9525">
            <a:noFill/>
            <a:miter lim="800000"/>
            <a:headEnd/>
            <a:tailEnd/>
          </a:ln>
          <a:effectLst/>
        </p:spPr>
      </p:pic>
      <p:pic>
        <p:nvPicPr>
          <p:cNvPr id="585833" name="Picture 105"/>
          <p:cNvPicPr>
            <a:picLocks noChangeAspect="1" noChangeArrowheads="1"/>
          </p:cNvPicPr>
          <p:nvPr/>
        </p:nvPicPr>
        <p:blipFill>
          <a:blip r:embed="rId6"/>
          <a:srcRect/>
          <a:stretch>
            <a:fillRect/>
          </a:stretch>
        </p:blipFill>
        <p:spPr bwMode="auto">
          <a:xfrm>
            <a:off x="3230563" y="4752975"/>
            <a:ext cx="533400" cy="365125"/>
          </a:xfrm>
          <a:prstGeom prst="rect">
            <a:avLst/>
          </a:prstGeom>
          <a:noFill/>
          <a:ln w="9525">
            <a:noFill/>
            <a:miter lim="800000"/>
            <a:headEnd/>
            <a:tailEnd/>
          </a:ln>
          <a:effectLst/>
        </p:spPr>
      </p:pic>
      <p:sp>
        <p:nvSpPr>
          <p:cNvPr id="109" name="CasellaDiTesto 108"/>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CZ-256ESMC2 – LAN-Anschluss</a:t>
            </a:r>
            <a:endParaRPr lang="de-DE" dirty="0">
              <a:latin typeface="Arial" pitchFamily="34" charset="0"/>
              <a:cs typeface="Arial" pitchFamily="34" charset="0"/>
            </a:endParaRPr>
          </a:p>
        </p:txBody>
      </p:sp>
      <p:sp>
        <p:nvSpPr>
          <p:cNvPr id="110" name="Titel 109"/>
          <p:cNvSpPr>
            <a:spLocks noGrp="1"/>
          </p:cNvSpPr>
          <p:nvPr>
            <p:ph type="title"/>
          </p:nvPr>
        </p:nvSpPr>
        <p:spPr/>
        <p:txBody>
          <a:bodyPr>
            <a:normAutofit/>
          </a:bodyPr>
          <a:lstStyle/>
          <a:p>
            <a:pPr marL="361950" indent="-361950"/>
            <a:r>
              <a:rPr lang="de-DE" dirty="0" smtClean="0"/>
              <a:t>3.	</a:t>
            </a:r>
            <a:r>
              <a:rPr lang="de-DE" altLang="ja-JP" dirty="0" smtClean="0"/>
              <a:t>Interfaces mit voller Kommunikation </a:t>
            </a:r>
            <a:r>
              <a:rPr lang="de-DE" dirty="0" smtClean="0"/>
              <a:t/>
            </a:r>
            <a:br>
              <a:rPr lang="de-DE" dirty="0" smtClean="0"/>
            </a:br>
            <a:r>
              <a:rPr lang="de-DE" dirty="0" smtClean="0">
                <a:solidFill>
                  <a:srgbClr val="FF0000"/>
                </a:solidFill>
              </a:rPr>
              <a:t>CZ-256ESMC2</a:t>
            </a:r>
            <a:endParaRPr lang="de-DE"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5829"/>
                                        </p:tgtEl>
                                        <p:attrNameLst>
                                          <p:attrName>style.visibility</p:attrName>
                                        </p:attrNameLst>
                                      </p:cBhvr>
                                      <p:to>
                                        <p:strVal val="visible"/>
                                      </p:to>
                                    </p:set>
                                    <p:animEffect transition="in" filter="dissolve">
                                      <p:cBhvr>
                                        <p:cTn id="7" dur="500"/>
                                        <p:tgtEl>
                                          <p:spTgt spid="58582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85832"/>
                                        </p:tgtEl>
                                        <p:attrNameLst>
                                          <p:attrName>style.visibility</p:attrName>
                                        </p:attrNameLst>
                                      </p:cBhvr>
                                      <p:to>
                                        <p:strVal val="visible"/>
                                      </p:to>
                                    </p:set>
                                    <p:animEffect transition="in" filter="dissolve">
                                      <p:cBhvr>
                                        <p:cTn id="11" dur="500"/>
                                        <p:tgtEl>
                                          <p:spTgt spid="58583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85831"/>
                                        </p:tgtEl>
                                        <p:attrNameLst>
                                          <p:attrName>style.visibility</p:attrName>
                                        </p:attrNameLst>
                                      </p:cBhvr>
                                      <p:to>
                                        <p:strVal val="visible"/>
                                      </p:to>
                                    </p:set>
                                    <p:animEffect transition="in" filter="dissolve">
                                      <p:cBhvr>
                                        <p:cTn id="15" dur="500"/>
                                        <p:tgtEl>
                                          <p:spTgt spid="585831"/>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85833"/>
                                        </p:tgtEl>
                                        <p:attrNameLst>
                                          <p:attrName>style.visibility</p:attrName>
                                        </p:attrNameLst>
                                      </p:cBhvr>
                                      <p:to>
                                        <p:strVal val="visible"/>
                                      </p:to>
                                    </p:set>
                                    <p:animEffect transition="in" filter="dissolve">
                                      <p:cBhvr>
                                        <p:cTn id="19" dur="500"/>
                                        <p:tgtEl>
                                          <p:spTgt spid="585833"/>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585830"/>
                                        </p:tgtEl>
                                        <p:attrNameLst>
                                          <p:attrName>style.visibility</p:attrName>
                                        </p:attrNameLst>
                                      </p:cBhvr>
                                      <p:to>
                                        <p:strVal val="visible"/>
                                      </p:to>
                                    </p:set>
                                    <p:animEffect transition="in" filter="dissolve">
                                      <p:cBhvr>
                                        <p:cTn id="23" dur="500"/>
                                        <p:tgtEl>
                                          <p:spTgt spid="585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82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642045" y="1700213"/>
            <a:ext cx="7702759" cy="4320000"/>
          </a:xfrm>
          <a:prstGeom prst="rect">
            <a:avLst/>
          </a:prstGeom>
          <a:noFill/>
          <a:ln w="9525">
            <a:noFill/>
            <a:miter lim="800000"/>
            <a:headEnd/>
            <a:tailEnd/>
          </a:ln>
        </p:spPr>
      </p:pic>
      <p:sp>
        <p:nvSpPr>
          <p:cNvPr id="10" name="Rectangle 2"/>
          <p:cNvSpPr>
            <a:spLocks noGrp="1" noChangeArrowheads="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normAutofit fontScale="90000"/>
          </a:bodyPr>
          <a:lstStyle/>
          <a:p>
            <a:pPr marL="361950" indent="-361950" defTabSz="914400"/>
            <a:r>
              <a:rPr lang="de-DE" sz="2400" dirty="0" smtClean="0"/>
              <a:t>3.	</a:t>
            </a:r>
            <a:r>
              <a:rPr lang="de-DE" altLang="ja-JP" sz="2400" dirty="0" smtClean="0"/>
              <a:t>Interfaces mit voller Kommunikation </a:t>
            </a:r>
            <a:r>
              <a:rPr lang="de-DE" sz="2400" dirty="0" smtClean="0"/>
              <a:t/>
            </a:r>
            <a:br>
              <a:rPr lang="de-DE" sz="2400" dirty="0" smtClean="0"/>
            </a:br>
            <a:r>
              <a:rPr lang="de-DE" sz="2400" dirty="0" smtClean="0">
                <a:solidFill>
                  <a:srgbClr val="FF0000"/>
                </a:solidFill>
              </a:rPr>
              <a:t>CZ-256ESMC2</a:t>
            </a:r>
            <a:endParaRPr lang="de-DE" altLang="ja-JP" dirty="0" smtClean="0"/>
          </a:p>
        </p:txBody>
      </p:sp>
      <p:sp>
        <p:nvSpPr>
          <p:cNvPr id="11" name="CasellaDiTesto 10"/>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dirty="0" smtClean="0">
                <a:latin typeface="Arial" pitchFamily="34" charset="0"/>
                <a:cs typeface="Arial" pitchFamily="34" charset="0"/>
              </a:rPr>
              <a:t>Klemmen für externe Ein- und Ausgänge</a:t>
            </a:r>
            <a:endParaRPr lang="de-DE" dirty="0">
              <a:latin typeface="Arial" pitchFamily="34" charset="0"/>
              <a:cs typeface="Arial" pitchFamily="34" charset="0"/>
            </a:endParaRPr>
          </a:p>
        </p:txBody>
      </p:sp>
      <p:sp>
        <p:nvSpPr>
          <p:cNvPr id="13" name="Rettangolo arrotondato 12"/>
          <p:cNvSpPr/>
          <p:nvPr/>
        </p:nvSpPr>
        <p:spPr>
          <a:xfrm>
            <a:off x="847725" y="2350295"/>
            <a:ext cx="2381250" cy="1678780"/>
          </a:xfrm>
          <a:prstGeom prst="roundRect">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ttangolo arrotondato 11"/>
          <p:cNvSpPr/>
          <p:nvPr/>
        </p:nvSpPr>
        <p:spPr>
          <a:xfrm>
            <a:off x="4391024" y="2350295"/>
            <a:ext cx="2743199" cy="1678780"/>
          </a:xfrm>
          <a:prstGeom prst="round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CasellaDiTesto 13"/>
          <p:cNvSpPr txBox="1"/>
          <p:nvPr/>
        </p:nvSpPr>
        <p:spPr>
          <a:xfrm>
            <a:off x="251520" y="1905000"/>
            <a:ext cx="872430"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1100" dirty="0" smtClean="0">
                <a:latin typeface="Arial" pitchFamily="34" charset="0"/>
                <a:cs typeface="Arial" pitchFamily="34" charset="0"/>
              </a:rPr>
              <a:t>EINGANG</a:t>
            </a:r>
            <a:endParaRPr lang="de-DE" sz="1100" dirty="0">
              <a:latin typeface="Arial" pitchFamily="34" charset="0"/>
              <a:cs typeface="Arial" pitchFamily="34" charset="0"/>
            </a:endParaRPr>
          </a:p>
        </p:txBody>
      </p:sp>
      <p:sp>
        <p:nvSpPr>
          <p:cNvPr id="15" name="CasellaDiTesto 14"/>
          <p:cNvSpPr txBox="1"/>
          <p:nvPr/>
        </p:nvSpPr>
        <p:spPr>
          <a:xfrm>
            <a:off x="7690544" y="1905000"/>
            <a:ext cx="1186755" cy="26161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100" dirty="0" smtClean="0">
                <a:latin typeface="Arial" pitchFamily="34" charset="0"/>
                <a:cs typeface="Arial" pitchFamily="34" charset="0"/>
              </a:rPr>
              <a:t>AUSGANG</a:t>
            </a:r>
            <a:endParaRPr lang="de-DE" sz="1100" dirty="0">
              <a:latin typeface="Arial" pitchFamily="34" charset="0"/>
              <a:cs typeface="Arial" pitchFamily="34" charset="0"/>
            </a:endParaRPr>
          </a:p>
        </p:txBody>
      </p:sp>
      <p:cxnSp>
        <p:nvCxnSpPr>
          <p:cNvPr id="18" name="Connettore 1 17"/>
          <p:cNvCxnSpPr>
            <a:stCxn id="15" idx="1"/>
            <a:endCxn id="12" idx="3"/>
          </p:cNvCxnSpPr>
          <p:nvPr/>
        </p:nvCxnSpPr>
        <p:spPr>
          <a:xfrm flipH="1">
            <a:off x="7134223" y="2035805"/>
            <a:ext cx="556321" cy="115388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Connettore 1 19"/>
          <p:cNvCxnSpPr>
            <a:stCxn id="14" idx="2"/>
            <a:endCxn id="13" idx="1"/>
          </p:cNvCxnSpPr>
          <p:nvPr/>
        </p:nvCxnSpPr>
        <p:spPr>
          <a:xfrm>
            <a:off x="687735" y="2166610"/>
            <a:ext cx="159990" cy="1023075"/>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par>
                                <p:cTn id="19" presetID="9"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4" grpId="0" animBg="1"/>
      <p:bldP spid="1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9"/>
          <p:cNvSpPr>
            <a:spLocks noGrp="1"/>
          </p:cNvSpPr>
          <p:nvPr>
            <p:ph type="title"/>
          </p:nvPr>
        </p:nvSpPr>
        <p:spPr/>
        <p:txBody>
          <a:bodyPr>
            <a:normAutofit/>
          </a:bodyPr>
          <a:lstStyle/>
          <a:p>
            <a:pPr marL="360000" indent="-360000" defTabSz="914400"/>
            <a:r>
              <a:rPr lang="de-DE" altLang="ja-JP" dirty="0" smtClean="0"/>
              <a:t>3.	Interfaces mit voller Kommunikation </a:t>
            </a:r>
            <a:br>
              <a:rPr lang="de-DE" altLang="ja-JP" dirty="0" smtClean="0"/>
            </a:br>
            <a:r>
              <a:rPr lang="de-DE" altLang="ja-JP" dirty="0" smtClean="0">
                <a:solidFill>
                  <a:srgbClr val="FF0000"/>
                </a:solidFill>
                <a:sym typeface="Wingdings" pitchFamily="2" charset="2"/>
              </a:rPr>
              <a:t>CZ-CLNC2</a:t>
            </a:r>
            <a:r>
              <a:rPr lang="de-DE" altLang="ja-JP" dirty="0" smtClean="0">
                <a:sym typeface="Wingdings" pitchFamily="2" charset="2"/>
              </a:rPr>
              <a:t> – LonWorks-Interface</a:t>
            </a:r>
            <a:endParaRPr lang="de-DE" altLang="ja-JP" dirty="0"/>
          </a:p>
        </p:txBody>
      </p:sp>
      <p:sp>
        <p:nvSpPr>
          <p:cNvPr id="5" name="Rectangle 2"/>
          <p:cNvSpPr>
            <a:spLocks noChangeArrowheads="1"/>
          </p:cNvSpPr>
          <p:nvPr/>
        </p:nvSpPr>
        <p:spPr bwMode="auto">
          <a:xfrm>
            <a:off x="247650" y="2376488"/>
            <a:ext cx="8439150" cy="4038600"/>
          </a:xfrm>
          <a:prstGeom prst="rect">
            <a:avLst/>
          </a:prstGeom>
          <a:solidFill>
            <a:srgbClr val="FFFFFF"/>
          </a:solidFill>
          <a:ln w="9525">
            <a:solidFill>
              <a:schemeClr val="tx1"/>
            </a:solidFill>
            <a:miter lim="800000"/>
            <a:headEnd/>
            <a:tailEnd/>
          </a:ln>
          <a:effectLst/>
          <a:extLs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sp>
        <p:nvSpPr>
          <p:cNvPr id="6" name="Text Box 4"/>
          <p:cNvSpPr txBox="1">
            <a:spLocks noChangeArrowheads="1"/>
          </p:cNvSpPr>
          <p:nvPr/>
        </p:nvSpPr>
        <p:spPr bwMode="auto">
          <a:xfrm>
            <a:off x="247650" y="1143001"/>
            <a:ext cx="8410575" cy="118494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p>
            <a:pPr marL="180000" indent="-180000" eaLnBrk="1" hangingPunct="1">
              <a:spcBef>
                <a:spcPts val="600"/>
              </a:spcBef>
              <a:buFontTx/>
              <a:buChar char="•"/>
            </a:pPr>
            <a:r>
              <a:rPr kumimoji="1" lang="de-DE" altLang="ja-JP" sz="1600" dirty="0" smtClean="0"/>
              <a:t>LonWorks ist ein offenes Netzwerk, welches von der ECHELON Corporation entwickelt wurde.</a:t>
            </a:r>
          </a:p>
          <a:p>
            <a:pPr marL="180000" indent="-180000" eaLnBrk="1" hangingPunct="1">
              <a:spcBef>
                <a:spcPts val="600"/>
              </a:spcBef>
              <a:buFontTx/>
              <a:buChar char="•"/>
            </a:pPr>
            <a:r>
              <a:rPr kumimoji="1" lang="de-DE" altLang="ja-JP" sz="1600" dirty="0" smtClean="0"/>
              <a:t>Das Panasonic LonWorks-Interface ist ein Schnittstellenadapter zwischen dem LON-Protokoll und dem Panasonic-Protokoll. </a:t>
            </a:r>
            <a:endParaRPr kumimoji="1" lang="de-DE" altLang="ja-JP" dirty="0">
              <a:ea typeface="MS Gothic" pitchFamily="49" charset="-128"/>
              <a:cs typeface="Times New Roman" pitchFamily="18" charset="0"/>
            </a:endParaRPr>
          </a:p>
        </p:txBody>
      </p:sp>
      <p:sp>
        <p:nvSpPr>
          <p:cNvPr id="7" name="Freeform 5"/>
          <p:cNvSpPr>
            <a:spLocks/>
          </p:cNvSpPr>
          <p:nvPr/>
        </p:nvSpPr>
        <p:spPr bwMode="auto">
          <a:xfrm>
            <a:off x="749300" y="4395788"/>
            <a:ext cx="1512888" cy="827087"/>
          </a:xfrm>
          <a:custGeom>
            <a:avLst/>
            <a:gdLst>
              <a:gd name="T0" fmla="*/ 0 w 552"/>
              <a:gd name="T1" fmla="*/ 0 h 243"/>
              <a:gd name="T2" fmla="*/ 186 w 552"/>
              <a:gd name="T3" fmla="*/ 0 h 243"/>
              <a:gd name="T4" fmla="*/ 276 w 552"/>
              <a:gd name="T5" fmla="*/ 30 h 243"/>
              <a:gd name="T6" fmla="*/ 402 w 552"/>
              <a:gd name="T7" fmla="*/ 63 h 243"/>
              <a:gd name="T8" fmla="*/ 552 w 552"/>
              <a:gd name="T9" fmla="*/ 105 h 243"/>
              <a:gd name="T10" fmla="*/ 549 w 552"/>
              <a:gd name="T11" fmla="*/ 243 h 243"/>
              <a:gd name="T12" fmla="*/ 9 w 552"/>
              <a:gd name="T13" fmla="*/ 222 h 243"/>
              <a:gd name="T14" fmla="*/ 0 w 552"/>
              <a:gd name="T15" fmla="*/ 0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243">
                <a:moveTo>
                  <a:pt x="0" y="0"/>
                </a:moveTo>
                <a:lnTo>
                  <a:pt x="186" y="0"/>
                </a:lnTo>
                <a:lnTo>
                  <a:pt x="276" y="30"/>
                </a:lnTo>
                <a:lnTo>
                  <a:pt x="402" y="63"/>
                </a:lnTo>
                <a:lnTo>
                  <a:pt x="552" y="105"/>
                </a:lnTo>
                <a:lnTo>
                  <a:pt x="549" y="243"/>
                </a:lnTo>
                <a:lnTo>
                  <a:pt x="9" y="222"/>
                </a:lnTo>
                <a:lnTo>
                  <a:pt x="0" y="0"/>
                </a:lnTo>
                <a:close/>
              </a:path>
            </a:pathLst>
          </a:cu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0">
                <a:solidFill>
                  <a:srgbClr val="FFFFFF"/>
                </a:solidFill>
                <a:round/>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sp>
        <p:nvSpPr>
          <p:cNvPr id="8" name="Text Box 6"/>
          <p:cNvSpPr txBox="1">
            <a:spLocks noChangeArrowheads="1"/>
          </p:cNvSpPr>
          <p:nvPr/>
        </p:nvSpPr>
        <p:spPr bwMode="auto">
          <a:xfrm>
            <a:off x="4133850" y="2868613"/>
            <a:ext cx="4552950" cy="95103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p>
            <a:pPr eaLnBrk="1" hangingPunct="1">
              <a:spcBef>
                <a:spcPts val="600"/>
              </a:spcBef>
            </a:pPr>
            <a:r>
              <a:rPr kumimoji="1" lang="de-DE" altLang="ja-JP" smtClean="0"/>
              <a:t>Steuerung von bis zu 16 Innengerätegruppen</a:t>
            </a:r>
          </a:p>
          <a:p>
            <a:pPr eaLnBrk="1" hangingPunct="1">
              <a:lnSpc>
                <a:spcPct val="60000"/>
              </a:lnSpc>
              <a:spcBef>
                <a:spcPct val="50000"/>
              </a:spcBef>
            </a:pPr>
            <a:r>
              <a:rPr kumimoji="1" lang="de-DE" altLang="ja-JP" smtClean="0"/>
              <a:t>(64 Innengeräte) </a:t>
            </a:r>
            <a:endParaRPr kumimoji="1" lang="de-DE" altLang="ja-JP" sz="1200">
              <a:ea typeface="MS Gothic" pitchFamily="49" charset="-128"/>
              <a:cs typeface="Times New Roman" pitchFamily="18" charset="0"/>
            </a:endParaRPr>
          </a:p>
        </p:txBody>
      </p:sp>
      <p:sp>
        <p:nvSpPr>
          <p:cNvPr id="9" name="Line 7"/>
          <p:cNvSpPr>
            <a:spLocks noChangeShapeType="1"/>
          </p:cNvSpPr>
          <p:nvPr/>
        </p:nvSpPr>
        <p:spPr bwMode="auto">
          <a:xfrm>
            <a:off x="3124200" y="5410200"/>
            <a:ext cx="914400" cy="0"/>
          </a:xfrm>
          <a:prstGeom prst="line">
            <a:avLst/>
          </a:prstGeom>
          <a:noFill/>
          <a:ln w="9525">
            <a:solidFill>
              <a:schemeClr val="tx1"/>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sp>
        <p:nvSpPr>
          <p:cNvPr id="10" name="Text Box 8"/>
          <p:cNvSpPr txBox="1">
            <a:spLocks noChangeArrowheads="1"/>
          </p:cNvSpPr>
          <p:nvPr/>
        </p:nvSpPr>
        <p:spPr bwMode="auto">
          <a:xfrm>
            <a:off x="4038599" y="5226050"/>
            <a:ext cx="3621833" cy="33655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p>
            <a:pPr eaLnBrk="1" hangingPunct="1">
              <a:spcBef>
                <a:spcPct val="50000"/>
              </a:spcBef>
            </a:pPr>
            <a:r>
              <a:rPr kumimoji="1" lang="de-DE" altLang="ja-JP" sz="1600" b="1" smtClean="0"/>
              <a:t>100 – 120 V AC, 200 – 240 V AC</a:t>
            </a:r>
            <a:endParaRPr kumimoji="1" lang="de-DE" altLang="ja-JP" sz="1600" b="1">
              <a:ea typeface="MS Gothic" pitchFamily="49" charset="-128"/>
              <a:cs typeface="Times New Roman" pitchFamily="18" charset="0"/>
            </a:endParaRPr>
          </a:p>
        </p:txBody>
      </p:sp>
      <p:sp>
        <p:nvSpPr>
          <p:cNvPr id="11" name="Line 9"/>
          <p:cNvSpPr>
            <a:spLocks noChangeShapeType="1"/>
          </p:cNvSpPr>
          <p:nvPr/>
        </p:nvSpPr>
        <p:spPr bwMode="auto">
          <a:xfrm>
            <a:off x="2819400" y="5867400"/>
            <a:ext cx="1295400" cy="0"/>
          </a:xfrm>
          <a:prstGeom prst="line">
            <a:avLst/>
          </a:prstGeom>
          <a:noFill/>
          <a:ln w="9525">
            <a:solidFill>
              <a:schemeClr val="tx1"/>
            </a:solidFill>
            <a:round/>
            <a:headEnd/>
            <a:tailEn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sp>
        <p:nvSpPr>
          <p:cNvPr id="12" name="Text Box 10"/>
          <p:cNvSpPr txBox="1">
            <a:spLocks noChangeArrowheads="1"/>
          </p:cNvSpPr>
          <p:nvPr/>
        </p:nvSpPr>
        <p:spPr bwMode="auto">
          <a:xfrm>
            <a:off x="4114800" y="5715000"/>
            <a:ext cx="3200400" cy="336550"/>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a:spAutoFit/>
          </a:bodyPr>
          <a:lstStyle/>
          <a:p>
            <a:pPr eaLnBrk="1" hangingPunct="1">
              <a:spcBef>
                <a:spcPct val="50000"/>
              </a:spcBef>
            </a:pPr>
            <a:r>
              <a:rPr kumimoji="1" lang="de-DE" altLang="ja-JP" sz="1600" b="1" smtClean="0">
                <a:solidFill>
                  <a:schemeClr val="accent2"/>
                </a:solidFill>
              </a:rPr>
              <a:t>Busleitung</a:t>
            </a:r>
            <a:endParaRPr kumimoji="1" lang="de-DE" altLang="ja-JP" sz="1600" b="1">
              <a:ea typeface="MS Gothic" pitchFamily="49" charset="-128"/>
              <a:cs typeface="Times New Roman" pitchFamily="18" charset="0"/>
            </a:endParaRPr>
          </a:p>
        </p:txBody>
      </p:sp>
      <p:sp>
        <p:nvSpPr>
          <p:cNvPr id="13" name="Text Box 11"/>
          <p:cNvSpPr txBox="1">
            <a:spLocks noChangeArrowheads="1"/>
          </p:cNvSpPr>
          <p:nvPr/>
        </p:nvSpPr>
        <p:spPr bwMode="auto">
          <a:xfrm>
            <a:off x="538049" y="6019800"/>
            <a:ext cx="3953101" cy="338554"/>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bg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kumimoji="1" lang="de-DE" altLang="ja-JP" sz="1600" b="1" smtClean="0">
                <a:solidFill>
                  <a:srgbClr val="006600"/>
                </a:solidFill>
              </a:rPr>
              <a:t>LonWorks-Kommunikationsleitung</a:t>
            </a:r>
            <a:endParaRPr kumimoji="1" lang="de-DE" altLang="ja-JP" sz="1600" b="1">
              <a:solidFill>
                <a:srgbClr val="FF3300"/>
              </a:solidFill>
              <a:ea typeface="MS Gothic" pitchFamily="49" charset="-128"/>
              <a:cs typeface="Times New Roman" pitchFamily="18" charset="0"/>
            </a:endParaRPr>
          </a:p>
        </p:txBody>
      </p:sp>
      <p:pic>
        <p:nvPicPr>
          <p:cNvPr id="14" name="Picture 12" descr="lonin"/>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533400" y="2924175"/>
            <a:ext cx="3562350" cy="22574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Lst>
        </p:spPr>
      </p:pic>
      <p:sp>
        <p:nvSpPr>
          <p:cNvPr id="15" name="Line 13"/>
          <p:cNvSpPr>
            <a:spLocks noChangeShapeType="1"/>
          </p:cNvSpPr>
          <p:nvPr/>
        </p:nvSpPr>
        <p:spPr bwMode="auto">
          <a:xfrm flipV="1">
            <a:off x="3124200" y="5105400"/>
            <a:ext cx="0" cy="304800"/>
          </a:xfrm>
          <a:prstGeom prst="line">
            <a:avLst/>
          </a:prstGeom>
          <a:noFill/>
          <a:ln w="9525">
            <a:solidFill>
              <a:schemeClr val="tx1"/>
            </a:solidFill>
            <a:round/>
            <a:headEnd/>
            <a:tailEnd type="triangle" w="med" len="me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sp>
        <p:nvSpPr>
          <p:cNvPr id="16" name="Line 14"/>
          <p:cNvSpPr>
            <a:spLocks noChangeShapeType="1"/>
          </p:cNvSpPr>
          <p:nvPr/>
        </p:nvSpPr>
        <p:spPr bwMode="auto">
          <a:xfrm flipV="1">
            <a:off x="2819400" y="4953000"/>
            <a:ext cx="0" cy="914400"/>
          </a:xfrm>
          <a:prstGeom prst="line">
            <a:avLst/>
          </a:prstGeom>
          <a:noFill/>
          <a:ln w="9525">
            <a:solidFill>
              <a:schemeClr val="tx1"/>
            </a:solidFill>
            <a:round/>
            <a:headEnd/>
            <a:tailEnd type="triangle" w="med" len="me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sp>
        <p:nvSpPr>
          <p:cNvPr id="17" name="Line 15"/>
          <p:cNvSpPr>
            <a:spLocks noChangeShapeType="1"/>
          </p:cNvSpPr>
          <p:nvPr/>
        </p:nvSpPr>
        <p:spPr bwMode="auto">
          <a:xfrm flipV="1">
            <a:off x="2514600" y="4876800"/>
            <a:ext cx="0" cy="1143000"/>
          </a:xfrm>
          <a:prstGeom prst="line">
            <a:avLst/>
          </a:prstGeom>
          <a:noFill/>
          <a:ln w="9525">
            <a:solidFill>
              <a:schemeClr val="tx1"/>
            </a:solidFill>
            <a:round/>
            <a:headEnd/>
            <a:tailEnd type="triangle" w="med" len="med"/>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noFill/>
              </a14:hiddenFill>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txBody>
          <a:bodyPr wrap="none" anchor="ctr"/>
          <a:lstStyle/>
          <a:p>
            <a:endParaRPr lang="de-DE"/>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189042954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9"/>
          <p:cNvSpPr>
            <a:spLocks noGrp="1"/>
          </p:cNvSpPr>
          <p:nvPr>
            <p:ph type="title"/>
          </p:nvPr>
        </p:nvSpPr>
        <p:spPr/>
        <p:txBody>
          <a:bodyPr/>
          <a:lstStyle/>
          <a:p>
            <a:pPr marL="360000" indent="-36000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CZ-CLNC2</a:t>
            </a:r>
            <a:r>
              <a:rPr lang="de-DE" altLang="ja-JP" dirty="0" smtClean="0">
                <a:sym typeface="Wingdings" pitchFamily="2" charset="2"/>
              </a:rPr>
              <a:t> – LonWorks-Interface</a:t>
            </a:r>
            <a:endParaRPr lang="de-DE" altLang="ja-JP" dirty="0"/>
          </a:p>
        </p:txBody>
      </p:sp>
      <p:pic>
        <p:nvPicPr>
          <p:cNvPr id="14" name="Picture 12" descr="lonin"/>
          <p:cNvPicPr>
            <a:picLocks noChangeAspect="1" noChangeArrowheads="1"/>
          </p:cNvPicPr>
          <p:nvPr/>
        </p:nvPicPr>
        <p:blipFill>
          <a:blip r:embed="rId2" cstate="print"/>
          <a:srcRect/>
          <a:stretch>
            <a:fillRect/>
          </a:stretch>
        </p:blipFill>
        <p:spPr bwMode="auto">
          <a:xfrm>
            <a:off x="251520" y="1196752"/>
            <a:ext cx="1136329" cy="720080"/>
          </a:xfrm>
          <a:prstGeom prst="rect">
            <a:avLst/>
          </a:prstGeom>
          <a:noFill/>
        </p:spPr>
      </p:pic>
      <p:sp>
        <p:nvSpPr>
          <p:cNvPr id="15" name="Text Box 4"/>
          <p:cNvSpPr txBox="1">
            <a:spLocks noChangeArrowheads="1"/>
          </p:cNvSpPr>
          <p:nvPr/>
        </p:nvSpPr>
        <p:spPr bwMode="auto">
          <a:xfrm>
            <a:off x="1619672" y="1124744"/>
            <a:ext cx="7272808" cy="86409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oAutofit/>
          </a:bodyPr>
          <a:lstStyle/>
          <a:p>
            <a:pPr eaLnBrk="1" hangingPunct="1">
              <a:spcBef>
                <a:spcPct val="50000"/>
              </a:spcBef>
            </a:pPr>
            <a:r>
              <a:rPr kumimoji="1" lang="de-DE" altLang="ja-JP" sz="1600" dirty="0" smtClean="0">
                <a:latin typeface="Arial" pitchFamily="34" charset="0"/>
              </a:rPr>
              <a:t>Das Panasonic LonWorks-Interface ist ein Schnittstellenadapter zwischen dem LON-Protokoll und dem Panasonic-Protokoll</a:t>
            </a:r>
            <a:r>
              <a:rPr kumimoji="1" lang="de-DE" altLang="ja-JP" dirty="0" smtClean="0">
                <a:latin typeface="Arial" pitchFamily="34" charset="0"/>
              </a:rPr>
              <a:t>.</a:t>
            </a:r>
            <a:endParaRPr kumimoji="1" lang="de-DE" altLang="ja-JP" dirty="0">
              <a:latin typeface="Arial" pitchFamily="34" charset="0"/>
              <a:ea typeface="MS Gothic" pitchFamily="49" charset="-128"/>
              <a:cs typeface="Arial" pitchFamily="34" charset="0"/>
            </a:endParaRPr>
          </a:p>
        </p:txBody>
      </p:sp>
      <p:grpSp>
        <p:nvGrpSpPr>
          <p:cNvPr id="2" name="Gruppo 15"/>
          <p:cNvGrpSpPr/>
          <p:nvPr/>
        </p:nvGrpSpPr>
        <p:grpSpPr>
          <a:xfrm>
            <a:off x="213160" y="2194992"/>
            <a:ext cx="8640960" cy="4057672"/>
            <a:chOff x="192088" y="1000125"/>
            <a:chExt cx="8582025" cy="5559057"/>
          </a:xfrm>
        </p:grpSpPr>
        <p:sp>
          <p:nvSpPr>
            <p:cNvPr id="17" name="Rectangle 2"/>
            <p:cNvSpPr>
              <a:spLocks noChangeArrowheads="1"/>
            </p:cNvSpPr>
            <p:nvPr/>
          </p:nvSpPr>
          <p:spPr bwMode="auto">
            <a:xfrm>
              <a:off x="4392613" y="1333500"/>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18" name="Rectangle 3"/>
            <p:cNvSpPr>
              <a:spLocks noChangeArrowheads="1"/>
            </p:cNvSpPr>
            <p:nvPr/>
          </p:nvSpPr>
          <p:spPr bwMode="auto">
            <a:xfrm>
              <a:off x="4392613" y="1657350"/>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19" name="Rectangle 4"/>
            <p:cNvSpPr>
              <a:spLocks noChangeArrowheads="1"/>
            </p:cNvSpPr>
            <p:nvPr/>
          </p:nvSpPr>
          <p:spPr bwMode="auto">
            <a:xfrm>
              <a:off x="4392613" y="1981200"/>
              <a:ext cx="4371975" cy="64770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20" name="Rectangle 5"/>
            <p:cNvSpPr>
              <a:spLocks noChangeArrowheads="1"/>
            </p:cNvSpPr>
            <p:nvPr/>
          </p:nvSpPr>
          <p:spPr bwMode="auto">
            <a:xfrm>
              <a:off x="4392613" y="2628899"/>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21" name="Rectangle 6"/>
            <p:cNvSpPr>
              <a:spLocks noChangeArrowheads="1"/>
            </p:cNvSpPr>
            <p:nvPr/>
          </p:nvSpPr>
          <p:spPr bwMode="auto">
            <a:xfrm>
              <a:off x="4392613" y="2952749"/>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22" name="Rectangle 7"/>
            <p:cNvSpPr>
              <a:spLocks noChangeArrowheads="1"/>
            </p:cNvSpPr>
            <p:nvPr/>
          </p:nvSpPr>
          <p:spPr bwMode="auto">
            <a:xfrm>
              <a:off x="4392613" y="3276600"/>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24" name="Rectangle 8"/>
            <p:cNvSpPr>
              <a:spLocks noChangeArrowheads="1"/>
            </p:cNvSpPr>
            <p:nvPr/>
          </p:nvSpPr>
          <p:spPr bwMode="auto">
            <a:xfrm>
              <a:off x="4392613" y="3600450"/>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27" name="Rectangle 9"/>
            <p:cNvSpPr>
              <a:spLocks noChangeArrowheads="1"/>
            </p:cNvSpPr>
            <p:nvPr/>
          </p:nvSpPr>
          <p:spPr bwMode="auto">
            <a:xfrm>
              <a:off x="4392613" y="3924299"/>
              <a:ext cx="4371975" cy="64770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28" name="Rectangle 10"/>
            <p:cNvSpPr>
              <a:spLocks noChangeArrowheads="1"/>
            </p:cNvSpPr>
            <p:nvPr/>
          </p:nvSpPr>
          <p:spPr bwMode="auto">
            <a:xfrm>
              <a:off x="4392613" y="4571999"/>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29" name="Rectangle 11"/>
            <p:cNvSpPr>
              <a:spLocks noChangeArrowheads="1"/>
            </p:cNvSpPr>
            <p:nvPr/>
          </p:nvSpPr>
          <p:spPr bwMode="auto">
            <a:xfrm>
              <a:off x="4392613" y="4895849"/>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30" name="Rectangle 12"/>
            <p:cNvSpPr>
              <a:spLocks noChangeArrowheads="1"/>
            </p:cNvSpPr>
            <p:nvPr/>
          </p:nvSpPr>
          <p:spPr bwMode="auto">
            <a:xfrm>
              <a:off x="4392613" y="5219700"/>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31" name="Rectangle 13"/>
            <p:cNvSpPr>
              <a:spLocks noChangeArrowheads="1"/>
            </p:cNvSpPr>
            <p:nvPr/>
          </p:nvSpPr>
          <p:spPr bwMode="auto">
            <a:xfrm>
              <a:off x="4392613" y="5543548"/>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32" name="Rectangle 14"/>
            <p:cNvSpPr>
              <a:spLocks noChangeArrowheads="1"/>
            </p:cNvSpPr>
            <p:nvPr/>
          </p:nvSpPr>
          <p:spPr bwMode="auto">
            <a:xfrm>
              <a:off x="4392613" y="5867399"/>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35" name="Rectangle 15"/>
            <p:cNvSpPr>
              <a:spLocks noChangeArrowheads="1"/>
            </p:cNvSpPr>
            <p:nvPr/>
          </p:nvSpPr>
          <p:spPr bwMode="auto">
            <a:xfrm>
              <a:off x="4392613" y="6191249"/>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37" name="Rectangle 16"/>
            <p:cNvSpPr>
              <a:spLocks noChangeArrowheads="1"/>
            </p:cNvSpPr>
            <p:nvPr/>
          </p:nvSpPr>
          <p:spPr bwMode="auto">
            <a:xfrm>
              <a:off x="4392613" y="1009649"/>
              <a:ext cx="4371975" cy="323850"/>
            </a:xfrm>
            <a:prstGeom prst="rect">
              <a:avLst/>
            </a:prstGeom>
            <a:no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38" name="Rectangle 17"/>
            <p:cNvSpPr>
              <a:spLocks noChangeArrowheads="1"/>
            </p:cNvSpPr>
            <p:nvPr/>
          </p:nvSpPr>
          <p:spPr bwMode="auto">
            <a:xfrm>
              <a:off x="2270125" y="1000125"/>
              <a:ext cx="2124075" cy="1619249"/>
            </a:xfrm>
            <a:prstGeom prst="rect">
              <a:avLst/>
            </a:prstGeom>
            <a:solidFill>
              <a:srgbClr val="CCFFFF"/>
            </a:solid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40" name="Rectangle 18"/>
            <p:cNvSpPr>
              <a:spLocks noChangeArrowheads="1"/>
            </p:cNvSpPr>
            <p:nvPr/>
          </p:nvSpPr>
          <p:spPr bwMode="auto">
            <a:xfrm>
              <a:off x="2268538" y="2628899"/>
              <a:ext cx="2124075" cy="320675"/>
            </a:xfrm>
            <a:prstGeom prst="rect">
              <a:avLst/>
            </a:prstGeom>
            <a:solidFill>
              <a:srgbClr val="CCFFFF"/>
            </a:solid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42" name="Rectangle 19"/>
            <p:cNvSpPr>
              <a:spLocks noChangeArrowheads="1"/>
            </p:cNvSpPr>
            <p:nvPr/>
          </p:nvSpPr>
          <p:spPr bwMode="auto">
            <a:xfrm>
              <a:off x="192088" y="2943225"/>
              <a:ext cx="4200525" cy="2905125"/>
            </a:xfrm>
            <a:prstGeom prst="rect">
              <a:avLst/>
            </a:prstGeom>
            <a:solidFill>
              <a:srgbClr val="CCFFFF"/>
            </a:solid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44" name="Rectangle 20"/>
            <p:cNvSpPr>
              <a:spLocks noChangeArrowheads="1"/>
            </p:cNvSpPr>
            <p:nvPr/>
          </p:nvSpPr>
          <p:spPr bwMode="auto">
            <a:xfrm>
              <a:off x="192088" y="5857874"/>
              <a:ext cx="4200525" cy="666749"/>
            </a:xfrm>
            <a:prstGeom prst="rect">
              <a:avLst/>
            </a:prstGeom>
            <a:solidFill>
              <a:srgbClr val="CCFFFF"/>
            </a:solidFill>
            <a:ln w="9525">
              <a:solidFill>
                <a:schemeClr val="tx1"/>
              </a:solidFill>
              <a:miter lim="800000"/>
              <a:headEnd/>
              <a:tailEnd/>
            </a:ln>
            <a:effectLst/>
          </p:spPr>
          <p:txBody>
            <a:bodyPr wrap="none" anchor="t"/>
            <a:lstStyle/>
            <a:p>
              <a:endParaRPr lang="en-GB" sz="1050">
                <a:latin typeface="Arial" pitchFamily="34" charset="0"/>
                <a:cs typeface="Arial" pitchFamily="34" charset="0"/>
              </a:endParaRPr>
            </a:p>
          </p:txBody>
        </p:sp>
        <p:sp>
          <p:nvSpPr>
            <p:cNvPr id="45" name="Text Box 21"/>
            <p:cNvSpPr txBox="1">
              <a:spLocks noChangeArrowheads="1"/>
            </p:cNvSpPr>
            <p:nvPr/>
          </p:nvSpPr>
          <p:spPr bwMode="auto">
            <a:xfrm>
              <a:off x="315913" y="1581148"/>
              <a:ext cx="1866899" cy="790608"/>
            </a:xfrm>
            <a:prstGeom prst="rect">
              <a:avLst/>
            </a:prstGeom>
            <a:noFill/>
            <a:ln w="9525">
              <a:noFill/>
              <a:miter lim="800000"/>
              <a:headEnd/>
              <a:tailEnd/>
            </a:ln>
            <a:effectLst/>
          </p:spPr>
          <p:txBody>
            <a:bodyPr wrap="square" anchor="t">
              <a:spAutoFit/>
            </a:bodyPr>
            <a:lstStyle/>
            <a:p>
              <a:pPr eaLnBrk="1" hangingPunct="1">
                <a:spcBef>
                  <a:spcPct val="50000"/>
                </a:spcBef>
              </a:pPr>
              <a:r>
                <a:rPr kumimoji="1" lang="en-US" altLang="ja-JP" sz="1050" b="1" dirty="0" smtClean="0">
                  <a:solidFill>
                    <a:srgbClr val="000099"/>
                  </a:solidFill>
                  <a:latin typeface="Arial" pitchFamily="34" charset="0"/>
                  <a:cs typeface="Arial" pitchFamily="34" charset="0"/>
                </a:rPr>
                <a:t>Einstellungen der Innengeräte vom LonWorks-Netzwerk aus</a:t>
              </a:r>
            </a:p>
          </p:txBody>
        </p:sp>
        <p:sp>
          <p:nvSpPr>
            <p:cNvPr id="46" name="Text Box 22"/>
            <p:cNvSpPr txBox="1">
              <a:spLocks noChangeArrowheads="1"/>
            </p:cNvSpPr>
            <p:nvPr/>
          </p:nvSpPr>
          <p:spPr bwMode="auto">
            <a:xfrm>
              <a:off x="2297114" y="1581150"/>
              <a:ext cx="2057400" cy="590320"/>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dirty="0">
                  <a:solidFill>
                    <a:srgbClr val="000099"/>
                  </a:solidFill>
                  <a:latin typeface="Arial" pitchFamily="34" charset="0"/>
                  <a:cs typeface="Arial" pitchFamily="34" charset="0"/>
                </a:rPr>
                <a:t>Einstellungen für jede Innengerätegruppe</a:t>
              </a:r>
            </a:p>
          </p:txBody>
        </p:sp>
        <p:sp>
          <p:nvSpPr>
            <p:cNvPr id="47" name="Text Box 23"/>
            <p:cNvSpPr txBox="1">
              <a:spLocks noChangeArrowheads="1"/>
            </p:cNvSpPr>
            <p:nvPr/>
          </p:nvSpPr>
          <p:spPr bwMode="auto">
            <a:xfrm>
              <a:off x="2268539" y="2638424"/>
              <a:ext cx="2219325"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a:solidFill>
                    <a:srgbClr val="000099"/>
                  </a:solidFill>
                  <a:latin typeface="Arial" pitchFamily="34" charset="0"/>
                  <a:cs typeface="Arial" pitchFamily="34" charset="0"/>
                </a:rPr>
                <a:t>Einstellungen für alle Geräte</a:t>
              </a:r>
            </a:p>
          </p:txBody>
        </p:sp>
        <p:sp>
          <p:nvSpPr>
            <p:cNvPr id="48" name="Text Box 24"/>
            <p:cNvSpPr txBox="1">
              <a:spLocks noChangeArrowheads="1"/>
            </p:cNvSpPr>
            <p:nvPr/>
          </p:nvSpPr>
          <p:spPr bwMode="auto">
            <a:xfrm>
              <a:off x="563563" y="3981448"/>
              <a:ext cx="3533774" cy="590320"/>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dirty="0" smtClean="0">
                  <a:solidFill>
                    <a:srgbClr val="000099"/>
                  </a:solidFill>
                  <a:latin typeface="Arial" pitchFamily="34" charset="0"/>
                  <a:cs typeface="Arial" pitchFamily="34" charset="0"/>
                </a:rPr>
                <a:t>Status-Meldungen der Innengeräte an das LonWorks-Netzwerk</a:t>
              </a:r>
            </a:p>
          </p:txBody>
        </p:sp>
        <p:sp>
          <p:nvSpPr>
            <p:cNvPr id="49" name="Text Box 25"/>
            <p:cNvSpPr txBox="1">
              <a:spLocks noChangeArrowheads="1"/>
            </p:cNvSpPr>
            <p:nvPr/>
          </p:nvSpPr>
          <p:spPr bwMode="auto">
            <a:xfrm>
              <a:off x="954089" y="6076949"/>
              <a:ext cx="2505075"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a:solidFill>
                    <a:srgbClr val="000099"/>
                  </a:solidFill>
                  <a:latin typeface="Arial" pitchFamily="34" charset="0"/>
                  <a:cs typeface="Arial" pitchFamily="34" charset="0"/>
                </a:rPr>
                <a:t>Konfiguration</a:t>
              </a:r>
            </a:p>
          </p:txBody>
        </p:sp>
        <p:sp>
          <p:nvSpPr>
            <p:cNvPr id="50" name="Text Box 26"/>
            <p:cNvSpPr txBox="1">
              <a:spLocks noChangeArrowheads="1"/>
            </p:cNvSpPr>
            <p:nvPr/>
          </p:nvSpPr>
          <p:spPr bwMode="auto">
            <a:xfrm>
              <a:off x="4402139" y="1028699"/>
              <a:ext cx="1657349"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dirty="0">
                  <a:latin typeface="Arial" pitchFamily="34" charset="0"/>
                  <a:cs typeface="Arial" pitchFamily="34" charset="0"/>
                </a:rPr>
                <a:t>Ein/Aus</a:t>
              </a:r>
            </a:p>
          </p:txBody>
        </p:sp>
        <p:sp>
          <p:nvSpPr>
            <p:cNvPr id="51" name="Text Box 27"/>
            <p:cNvSpPr txBox="1">
              <a:spLocks noChangeArrowheads="1"/>
            </p:cNvSpPr>
            <p:nvPr/>
          </p:nvSpPr>
          <p:spPr bwMode="auto">
            <a:xfrm>
              <a:off x="4402139" y="1343024"/>
              <a:ext cx="1657349"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dirty="0">
                  <a:latin typeface="Arial" pitchFamily="34" charset="0"/>
                  <a:cs typeface="Arial" pitchFamily="34" charset="0"/>
                </a:rPr>
                <a:t>Solltemperatur</a:t>
              </a:r>
            </a:p>
          </p:txBody>
        </p:sp>
        <p:sp>
          <p:nvSpPr>
            <p:cNvPr id="52" name="Text Box 28"/>
            <p:cNvSpPr txBox="1">
              <a:spLocks noChangeArrowheads="1"/>
            </p:cNvSpPr>
            <p:nvPr/>
          </p:nvSpPr>
          <p:spPr bwMode="auto">
            <a:xfrm>
              <a:off x="4392613" y="1666874"/>
              <a:ext cx="1657349"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a:latin typeface="Arial" pitchFamily="34" charset="0"/>
                  <a:cs typeface="Arial" pitchFamily="34" charset="0"/>
                </a:rPr>
                <a:t>Betriebsart </a:t>
              </a:r>
            </a:p>
          </p:txBody>
        </p:sp>
        <p:sp>
          <p:nvSpPr>
            <p:cNvPr id="53" name="Text Box 29"/>
            <p:cNvSpPr txBox="1">
              <a:spLocks noChangeArrowheads="1"/>
            </p:cNvSpPr>
            <p:nvPr/>
          </p:nvSpPr>
          <p:spPr bwMode="auto">
            <a:xfrm>
              <a:off x="4402139" y="1905719"/>
              <a:ext cx="4371974" cy="790608"/>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dirty="0">
                  <a:latin typeface="Arial" pitchFamily="34" charset="0"/>
                  <a:cs typeface="Arial" pitchFamily="34" charset="0"/>
                </a:rPr>
                <a:t>* Auswahl von zwei der folgenden Funktionen: Fernbedienungssperre, Einstellung der Ventilatordrehzahl, Einstellung der Luftrichtung, Quittierung der Filteranzeige. </a:t>
              </a:r>
            </a:p>
          </p:txBody>
        </p:sp>
        <p:sp>
          <p:nvSpPr>
            <p:cNvPr id="54" name="Text Box 30"/>
            <p:cNvSpPr txBox="1">
              <a:spLocks noChangeArrowheads="1"/>
            </p:cNvSpPr>
            <p:nvPr/>
          </p:nvSpPr>
          <p:spPr bwMode="auto">
            <a:xfrm>
              <a:off x="4392613" y="2638424"/>
              <a:ext cx="1657350"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dirty="0">
                  <a:latin typeface="Arial" pitchFamily="34" charset="0"/>
                  <a:cs typeface="Arial" pitchFamily="34" charset="0"/>
                </a:rPr>
                <a:t>Not-Aus</a:t>
              </a:r>
            </a:p>
          </p:txBody>
        </p:sp>
        <p:sp>
          <p:nvSpPr>
            <p:cNvPr id="55" name="Text Box 31"/>
            <p:cNvSpPr txBox="1">
              <a:spLocks noChangeArrowheads="1"/>
            </p:cNvSpPr>
            <p:nvPr/>
          </p:nvSpPr>
          <p:spPr bwMode="auto">
            <a:xfrm>
              <a:off x="4402139" y="2962274"/>
              <a:ext cx="1657350"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dirty="0">
                  <a:latin typeface="Arial" pitchFamily="34" charset="0"/>
                  <a:cs typeface="Arial" pitchFamily="34" charset="0"/>
                </a:rPr>
                <a:t>Ein/Aus</a:t>
              </a:r>
            </a:p>
          </p:txBody>
        </p:sp>
        <p:sp>
          <p:nvSpPr>
            <p:cNvPr id="56" name="Text Box 32"/>
            <p:cNvSpPr txBox="1">
              <a:spLocks noChangeArrowheads="1"/>
            </p:cNvSpPr>
            <p:nvPr/>
          </p:nvSpPr>
          <p:spPr bwMode="auto">
            <a:xfrm>
              <a:off x="4402139" y="3276600"/>
              <a:ext cx="1657350"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dirty="0">
                  <a:latin typeface="Arial" pitchFamily="34" charset="0"/>
                  <a:cs typeface="Arial" pitchFamily="34" charset="0"/>
                </a:rPr>
                <a:t>Solltemperatur</a:t>
              </a:r>
            </a:p>
          </p:txBody>
        </p:sp>
        <p:sp>
          <p:nvSpPr>
            <p:cNvPr id="57" name="Text Box 33"/>
            <p:cNvSpPr txBox="1">
              <a:spLocks noChangeArrowheads="1"/>
            </p:cNvSpPr>
            <p:nvPr/>
          </p:nvSpPr>
          <p:spPr bwMode="auto">
            <a:xfrm>
              <a:off x="4392613" y="3600450"/>
              <a:ext cx="1657350"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a:latin typeface="Arial" pitchFamily="34" charset="0"/>
                  <a:cs typeface="Arial" pitchFamily="34" charset="0"/>
                </a:rPr>
                <a:t>Betriebsart</a:t>
              </a:r>
            </a:p>
          </p:txBody>
        </p:sp>
        <p:sp>
          <p:nvSpPr>
            <p:cNvPr id="58" name="Text Box 34"/>
            <p:cNvSpPr txBox="1">
              <a:spLocks noChangeArrowheads="1"/>
            </p:cNvSpPr>
            <p:nvPr/>
          </p:nvSpPr>
          <p:spPr bwMode="auto">
            <a:xfrm>
              <a:off x="4402139" y="3826427"/>
              <a:ext cx="4352925" cy="790608"/>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dirty="0" err="1">
                  <a:latin typeface="Arial" pitchFamily="34" charset="0"/>
                  <a:cs typeface="Arial" pitchFamily="34" charset="0"/>
                </a:rPr>
                <a:t>Auswahl</a:t>
              </a:r>
              <a:r>
                <a:rPr kumimoji="1" lang="en-US" altLang="ja-JP" sz="1050" b="1" dirty="0">
                  <a:latin typeface="Arial" pitchFamily="34" charset="0"/>
                  <a:cs typeface="Arial" pitchFamily="34" charset="0"/>
                </a:rPr>
                <a:t> von </a:t>
              </a:r>
              <a:r>
                <a:rPr kumimoji="1" lang="en-US" altLang="ja-JP" sz="1050" b="1" dirty="0" err="1">
                  <a:latin typeface="Arial" pitchFamily="34" charset="0"/>
                  <a:cs typeface="Arial" pitchFamily="34" charset="0"/>
                </a:rPr>
                <a:t>zwei</a:t>
              </a:r>
              <a:r>
                <a:rPr kumimoji="1" lang="en-US" altLang="ja-JP" sz="1050" b="1" dirty="0">
                  <a:latin typeface="Arial" pitchFamily="34" charset="0"/>
                  <a:cs typeface="Arial" pitchFamily="34" charset="0"/>
                </a:rPr>
                <a:t> </a:t>
              </a:r>
              <a:r>
                <a:rPr kumimoji="1" lang="en-US" altLang="ja-JP" sz="1050" b="1" dirty="0" err="1">
                  <a:latin typeface="Arial" pitchFamily="34" charset="0"/>
                  <a:cs typeface="Arial" pitchFamily="34" charset="0"/>
                </a:rPr>
                <a:t>der</a:t>
              </a:r>
              <a:r>
                <a:rPr kumimoji="1" lang="en-US" altLang="ja-JP" sz="1050" b="1" dirty="0">
                  <a:latin typeface="Arial" pitchFamily="34" charset="0"/>
                  <a:cs typeface="Arial" pitchFamily="34" charset="0"/>
                </a:rPr>
                <a:t> </a:t>
              </a:r>
              <a:r>
                <a:rPr kumimoji="1" lang="en-US" altLang="ja-JP" sz="1050" b="1" dirty="0" err="1">
                  <a:latin typeface="Arial" pitchFamily="34" charset="0"/>
                  <a:cs typeface="Arial" pitchFamily="34" charset="0"/>
                </a:rPr>
                <a:t>folgenden</a:t>
              </a:r>
              <a:r>
                <a:rPr kumimoji="1" lang="en-US" altLang="ja-JP" sz="1050" b="1" dirty="0">
                  <a:latin typeface="Arial" pitchFamily="34" charset="0"/>
                  <a:cs typeface="Arial" pitchFamily="34" charset="0"/>
                </a:rPr>
                <a:t> </a:t>
              </a:r>
              <a:r>
                <a:rPr kumimoji="1" lang="en-US" altLang="ja-JP" sz="1050" b="1" dirty="0" err="1">
                  <a:latin typeface="Arial" pitchFamily="34" charset="0"/>
                  <a:cs typeface="Arial" pitchFamily="34" charset="0"/>
                </a:rPr>
                <a:t>Funktionen</a:t>
              </a:r>
              <a:r>
                <a:rPr kumimoji="1" lang="en-US" altLang="ja-JP" sz="1050" b="1" dirty="0">
                  <a:latin typeface="Arial" pitchFamily="34" charset="0"/>
                  <a:cs typeface="Arial" pitchFamily="34" charset="0"/>
                </a:rPr>
                <a:t>: </a:t>
              </a:r>
              <a:r>
                <a:rPr kumimoji="1" lang="en-US" altLang="ja-JP" sz="1050" b="1" dirty="0" err="1">
                  <a:latin typeface="Arial" pitchFamily="34" charset="0"/>
                  <a:cs typeface="Arial" pitchFamily="34" charset="0"/>
                </a:rPr>
                <a:t>Fernbedienungssperre</a:t>
              </a:r>
              <a:r>
                <a:rPr kumimoji="1" lang="en-US" altLang="ja-JP" sz="1050" b="1" dirty="0">
                  <a:latin typeface="Arial" pitchFamily="34" charset="0"/>
                  <a:cs typeface="Arial" pitchFamily="34" charset="0"/>
                </a:rPr>
                <a:t>, </a:t>
              </a:r>
              <a:r>
                <a:rPr kumimoji="1" lang="en-US" altLang="ja-JP" sz="1050" b="1" dirty="0" err="1">
                  <a:latin typeface="Arial" pitchFamily="34" charset="0"/>
                  <a:cs typeface="Arial" pitchFamily="34" charset="0"/>
                </a:rPr>
                <a:t>Einstellung</a:t>
              </a:r>
              <a:r>
                <a:rPr kumimoji="1" lang="en-US" altLang="ja-JP" sz="1050" b="1" dirty="0">
                  <a:latin typeface="Arial" pitchFamily="34" charset="0"/>
                  <a:cs typeface="Arial" pitchFamily="34" charset="0"/>
                </a:rPr>
                <a:t> </a:t>
              </a:r>
              <a:r>
                <a:rPr kumimoji="1" lang="en-US" altLang="ja-JP" sz="1050" b="1" dirty="0" err="1">
                  <a:latin typeface="Arial" pitchFamily="34" charset="0"/>
                  <a:cs typeface="Arial" pitchFamily="34" charset="0"/>
                </a:rPr>
                <a:t>der</a:t>
              </a:r>
              <a:r>
                <a:rPr kumimoji="1" lang="en-US" altLang="ja-JP" sz="1050" b="1" dirty="0">
                  <a:latin typeface="Arial" pitchFamily="34" charset="0"/>
                  <a:cs typeface="Arial" pitchFamily="34" charset="0"/>
                </a:rPr>
                <a:t> Ventilatordrehzahl, </a:t>
              </a:r>
              <a:r>
                <a:rPr kumimoji="1" lang="en-US" altLang="ja-JP" sz="1050" b="1" dirty="0" err="1">
                  <a:latin typeface="Arial" pitchFamily="34" charset="0"/>
                  <a:cs typeface="Arial" pitchFamily="34" charset="0"/>
                </a:rPr>
                <a:t>Einstellung</a:t>
              </a:r>
              <a:r>
                <a:rPr kumimoji="1" lang="en-US" altLang="ja-JP" sz="1050" b="1" dirty="0">
                  <a:latin typeface="Arial" pitchFamily="34" charset="0"/>
                  <a:cs typeface="Arial" pitchFamily="34" charset="0"/>
                </a:rPr>
                <a:t> </a:t>
              </a:r>
              <a:r>
                <a:rPr kumimoji="1" lang="en-US" altLang="ja-JP" sz="1050" b="1" dirty="0" err="1">
                  <a:latin typeface="Arial" pitchFamily="34" charset="0"/>
                  <a:cs typeface="Arial" pitchFamily="34" charset="0"/>
                </a:rPr>
                <a:t>der</a:t>
              </a:r>
              <a:r>
                <a:rPr kumimoji="1" lang="en-US" altLang="ja-JP" sz="1050" b="1" dirty="0">
                  <a:latin typeface="Arial" pitchFamily="34" charset="0"/>
                  <a:cs typeface="Arial" pitchFamily="34" charset="0"/>
                </a:rPr>
                <a:t> </a:t>
              </a:r>
              <a:r>
                <a:rPr kumimoji="1" lang="en-US" altLang="ja-JP" sz="1050" b="1" dirty="0" err="1">
                  <a:latin typeface="Arial" pitchFamily="34" charset="0"/>
                  <a:cs typeface="Arial" pitchFamily="34" charset="0"/>
                </a:rPr>
                <a:t>Luftrichtung</a:t>
              </a:r>
              <a:r>
                <a:rPr kumimoji="1" lang="en-US" altLang="ja-JP" sz="1050" b="1" dirty="0">
                  <a:latin typeface="Arial" pitchFamily="34" charset="0"/>
                  <a:cs typeface="Arial" pitchFamily="34" charset="0"/>
                </a:rPr>
                <a:t>, </a:t>
              </a:r>
              <a:r>
                <a:rPr kumimoji="1" lang="en-US" altLang="ja-JP" sz="1050" b="1" dirty="0" err="1">
                  <a:latin typeface="Arial" pitchFamily="34" charset="0"/>
                  <a:cs typeface="Arial" pitchFamily="34" charset="0"/>
                </a:rPr>
                <a:t>Quittierung</a:t>
              </a:r>
              <a:r>
                <a:rPr kumimoji="1" lang="en-US" altLang="ja-JP" sz="1050" b="1" dirty="0">
                  <a:latin typeface="Arial" pitchFamily="34" charset="0"/>
                  <a:cs typeface="Arial" pitchFamily="34" charset="0"/>
                </a:rPr>
                <a:t> </a:t>
              </a:r>
              <a:r>
                <a:rPr kumimoji="1" lang="en-US" altLang="ja-JP" sz="1050" b="1" dirty="0" err="1">
                  <a:latin typeface="Arial" pitchFamily="34" charset="0"/>
                  <a:cs typeface="Arial" pitchFamily="34" charset="0"/>
                </a:rPr>
                <a:t>der</a:t>
              </a:r>
              <a:r>
                <a:rPr kumimoji="1" lang="en-US" altLang="ja-JP" sz="1050" b="1" dirty="0">
                  <a:latin typeface="Arial" pitchFamily="34" charset="0"/>
                  <a:cs typeface="Arial" pitchFamily="34" charset="0"/>
                </a:rPr>
                <a:t> </a:t>
              </a:r>
              <a:r>
                <a:rPr kumimoji="1" lang="en-US" altLang="ja-JP" sz="1050" b="1" dirty="0" err="1">
                  <a:latin typeface="Arial" pitchFamily="34" charset="0"/>
                  <a:cs typeface="Arial" pitchFamily="34" charset="0"/>
                </a:rPr>
                <a:t>Filteranzeige</a:t>
              </a:r>
              <a:r>
                <a:rPr kumimoji="1" lang="en-US" altLang="ja-JP" sz="1050" b="1" dirty="0">
                  <a:latin typeface="Arial" pitchFamily="34" charset="0"/>
                  <a:cs typeface="Arial" pitchFamily="34" charset="0"/>
                </a:rPr>
                <a:t>.</a:t>
              </a:r>
            </a:p>
          </p:txBody>
        </p:sp>
        <p:sp>
          <p:nvSpPr>
            <p:cNvPr id="59" name="Text Box 35"/>
            <p:cNvSpPr txBox="1">
              <a:spLocks noChangeArrowheads="1"/>
            </p:cNvSpPr>
            <p:nvPr/>
          </p:nvSpPr>
          <p:spPr bwMode="auto">
            <a:xfrm>
              <a:off x="4402139" y="4581524"/>
              <a:ext cx="1657350"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a:latin typeface="Arial" pitchFamily="34" charset="0"/>
                  <a:cs typeface="Arial" pitchFamily="34" charset="0"/>
                </a:rPr>
                <a:t>Störmeldestatus</a:t>
              </a:r>
            </a:p>
          </p:txBody>
        </p:sp>
        <p:sp>
          <p:nvSpPr>
            <p:cNvPr id="60" name="Text Box 36"/>
            <p:cNvSpPr txBox="1">
              <a:spLocks noChangeArrowheads="1"/>
            </p:cNvSpPr>
            <p:nvPr/>
          </p:nvSpPr>
          <p:spPr bwMode="auto">
            <a:xfrm>
              <a:off x="4402139" y="4905374"/>
              <a:ext cx="3914775"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a:latin typeface="Arial" pitchFamily="34" charset="0"/>
                  <a:cs typeface="Arial" pitchFamily="34" charset="0"/>
                </a:rPr>
                <a:t>Innengeräte mit Störmeldung</a:t>
              </a:r>
            </a:p>
          </p:txBody>
        </p:sp>
        <p:sp>
          <p:nvSpPr>
            <p:cNvPr id="61" name="Text Box 37"/>
            <p:cNvSpPr txBox="1">
              <a:spLocks noChangeArrowheads="1"/>
            </p:cNvSpPr>
            <p:nvPr/>
          </p:nvSpPr>
          <p:spPr bwMode="auto">
            <a:xfrm>
              <a:off x="4402139" y="5229224"/>
              <a:ext cx="1657350"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a:latin typeface="Arial" pitchFamily="34" charset="0"/>
                  <a:cs typeface="Arial" pitchFamily="34" charset="0"/>
                </a:rPr>
                <a:t>Raumtemperatur</a:t>
              </a:r>
            </a:p>
          </p:txBody>
        </p:sp>
        <p:sp>
          <p:nvSpPr>
            <p:cNvPr id="62" name="Text Box 38"/>
            <p:cNvSpPr txBox="1">
              <a:spLocks noChangeArrowheads="1"/>
            </p:cNvSpPr>
            <p:nvPr/>
          </p:nvSpPr>
          <p:spPr bwMode="auto">
            <a:xfrm>
              <a:off x="4402139" y="5553076"/>
              <a:ext cx="4314825" cy="358409"/>
            </a:xfrm>
            <a:prstGeom prst="rect">
              <a:avLst/>
            </a:prstGeom>
            <a:noFill/>
            <a:ln w="9525">
              <a:noFill/>
              <a:miter lim="800000"/>
              <a:headEnd/>
              <a:tailEnd/>
            </a:ln>
            <a:effectLst/>
          </p:spPr>
          <p:txBody>
            <a:bodyPr wrap="square" anchor="t">
              <a:spAutoFit/>
            </a:bodyPr>
            <a:lstStyle/>
            <a:p>
              <a:pPr eaLnBrk="1" hangingPunct="1">
                <a:spcBef>
                  <a:spcPct val="50000"/>
                </a:spcBef>
              </a:pPr>
              <a:r>
                <a:rPr kumimoji="1" lang="en-US" altLang="ja-JP" sz="1050" b="1" dirty="0" smtClean="0">
                  <a:latin typeface="Arial" pitchFamily="34" charset="0"/>
                  <a:cs typeface="Arial" pitchFamily="34" charset="0"/>
                </a:rPr>
                <a:t>Innengeräte-Betriebszustand</a:t>
              </a:r>
            </a:p>
          </p:txBody>
        </p:sp>
        <p:sp>
          <p:nvSpPr>
            <p:cNvPr id="63" name="Text Box 39"/>
            <p:cNvSpPr txBox="1">
              <a:spLocks noChangeArrowheads="1"/>
            </p:cNvSpPr>
            <p:nvPr/>
          </p:nvSpPr>
          <p:spPr bwMode="auto">
            <a:xfrm>
              <a:off x="4402139" y="5876923"/>
              <a:ext cx="4314825"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dirty="0">
                  <a:latin typeface="Arial" pitchFamily="34" charset="0"/>
                  <a:cs typeface="Arial" pitchFamily="34" charset="0"/>
                </a:rPr>
                <a:t>Einstellung der Übertragungsintervalle</a:t>
              </a:r>
            </a:p>
          </p:txBody>
        </p:sp>
        <p:sp>
          <p:nvSpPr>
            <p:cNvPr id="64" name="Text Box 40"/>
            <p:cNvSpPr txBox="1">
              <a:spLocks noChangeArrowheads="1"/>
            </p:cNvSpPr>
            <p:nvPr/>
          </p:nvSpPr>
          <p:spPr bwMode="auto">
            <a:xfrm>
              <a:off x="4402139" y="6200773"/>
              <a:ext cx="4333875" cy="358409"/>
            </a:xfrm>
            <a:prstGeom prst="rect">
              <a:avLst/>
            </a:prstGeom>
            <a:noFill/>
            <a:ln w="9525">
              <a:noFill/>
              <a:miter lim="800000"/>
              <a:headEnd/>
              <a:tailEnd/>
            </a:ln>
            <a:effectLst/>
          </p:spPr>
          <p:txBody>
            <a:bodyPr anchor="t">
              <a:spAutoFit/>
            </a:bodyPr>
            <a:lstStyle/>
            <a:p>
              <a:pPr eaLnBrk="1" hangingPunct="1">
                <a:spcBef>
                  <a:spcPct val="50000"/>
                </a:spcBef>
              </a:pPr>
              <a:r>
                <a:rPr kumimoji="1" lang="en-US" altLang="ja-JP" sz="1050" b="1">
                  <a:latin typeface="Arial" pitchFamily="34" charset="0"/>
                  <a:cs typeface="Arial" pitchFamily="34" charset="0"/>
                </a:rPr>
                <a:t>Mindestzeit für Übertragung</a:t>
              </a:r>
            </a:p>
          </p:txBody>
        </p:sp>
        <p:sp>
          <p:nvSpPr>
            <p:cNvPr id="65" name="Rectangle 41"/>
            <p:cNvSpPr>
              <a:spLocks noChangeArrowheads="1"/>
            </p:cNvSpPr>
            <p:nvPr/>
          </p:nvSpPr>
          <p:spPr bwMode="auto">
            <a:xfrm>
              <a:off x="201613" y="1000125"/>
              <a:ext cx="8553450" cy="1962149"/>
            </a:xfrm>
            <a:prstGeom prst="rect">
              <a:avLst/>
            </a:prstGeom>
            <a:noFill/>
            <a:ln w="25400">
              <a:solidFill>
                <a:srgbClr val="000000"/>
              </a:solidFill>
              <a:miter lim="800000"/>
              <a:headEnd/>
              <a:tailEnd/>
            </a:ln>
            <a:effectLst/>
          </p:spPr>
          <p:txBody>
            <a:bodyPr wrap="none" anchor="t"/>
            <a:lstStyle/>
            <a:p>
              <a:endParaRPr lang="en-GB" sz="1050">
                <a:latin typeface="Arial" pitchFamily="34" charset="0"/>
                <a:cs typeface="Arial" pitchFamily="34" charset="0"/>
              </a:endParaRPr>
            </a:p>
          </p:txBody>
        </p:sp>
        <p:sp>
          <p:nvSpPr>
            <p:cNvPr id="66" name="Rectangle 42"/>
            <p:cNvSpPr>
              <a:spLocks noChangeArrowheads="1"/>
            </p:cNvSpPr>
            <p:nvPr/>
          </p:nvSpPr>
          <p:spPr bwMode="auto">
            <a:xfrm>
              <a:off x="201613" y="2962274"/>
              <a:ext cx="8553450" cy="2905125"/>
            </a:xfrm>
            <a:prstGeom prst="rect">
              <a:avLst/>
            </a:prstGeom>
            <a:noFill/>
            <a:ln w="25400">
              <a:solidFill>
                <a:srgbClr val="000000"/>
              </a:solidFill>
              <a:miter lim="800000"/>
              <a:headEnd/>
              <a:tailEnd/>
            </a:ln>
            <a:effectLst/>
          </p:spPr>
          <p:txBody>
            <a:bodyPr wrap="none" anchor="t"/>
            <a:lstStyle/>
            <a:p>
              <a:endParaRPr lang="en-GB" sz="1050">
                <a:latin typeface="Arial" pitchFamily="34" charset="0"/>
                <a:cs typeface="Arial" pitchFamily="34" charset="0"/>
              </a:endParaRPr>
            </a:p>
          </p:txBody>
        </p:sp>
        <p:sp>
          <p:nvSpPr>
            <p:cNvPr id="67" name="Rectangle 43"/>
            <p:cNvSpPr>
              <a:spLocks noChangeArrowheads="1"/>
            </p:cNvSpPr>
            <p:nvPr/>
          </p:nvSpPr>
          <p:spPr bwMode="auto">
            <a:xfrm>
              <a:off x="201613" y="5867400"/>
              <a:ext cx="8553450" cy="657225"/>
            </a:xfrm>
            <a:prstGeom prst="rect">
              <a:avLst/>
            </a:prstGeom>
            <a:noFill/>
            <a:ln w="25400">
              <a:solidFill>
                <a:srgbClr val="000000"/>
              </a:solidFill>
              <a:miter lim="800000"/>
              <a:headEnd/>
              <a:tailEnd/>
            </a:ln>
            <a:effectLst/>
          </p:spPr>
          <p:txBody>
            <a:bodyPr wrap="none" anchor="t"/>
            <a:lstStyle/>
            <a:p>
              <a:endParaRPr lang="en-GB" sz="1050">
                <a:latin typeface="Arial" pitchFamily="34" charset="0"/>
                <a:cs typeface="Arial" pitchFamily="34" charset="0"/>
              </a:endParaRPr>
            </a:p>
          </p:txBody>
        </p:sp>
      </p:grpSp>
      <p:pic>
        <p:nvPicPr>
          <p:cNvPr id="10242" name="Picture 2"/>
          <p:cNvPicPr>
            <a:picLocks noChangeAspect="1" noChangeArrowheads="1"/>
          </p:cNvPicPr>
          <p:nvPr/>
        </p:nvPicPr>
        <p:blipFill>
          <a:blip r:embed="rId3" cstate="print"/>
          <a:srcRect/>
          <a:stretch>
            <a:fillRect/>
          </a:stretch>
        </p:blipFill>
        <p:spPr bwMode="auto">
          <a:xfrm>
            <a:off x="7380312" y="1484784"/>
            <a:ext cx="1152128" cy="433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Konnektivität </a:t>
            </a:r>
            <a:endParaRPr lang="de-DE" dirty="0">
              <a:solidFill>
                <a:schemeClr val="accent1">
                  <a:lumMod val="60000"/>
                  <a:lumOff val="40000"/>
                </a:schemeClr>
              </a:solidFill>
              <a:latin typeface="Arial" pitchFamily="34" charset="0"/>
              <a:cs typeface="Arial" pitchFamily="34" charset="0"/>
            </a:endParaRPr>
          </a:p>
        </p:txBody>
      </p:sp>
      <p:sp>
        <p:nvSpPr>
          <p:cNvPr id="7" name="Título 9"/>
          <p:cNvSpPr>
            <a:spLocks noGrp="1"/>
          </p:cNvSpPr>
          <p:nvPr>
            <p:ph type="title"/>
          </p:nvPr>
        </p:nvSpPr>
        <p:spPr/>
        <p:txBody>
          <a:bodyPr/>
          <a:lstStyle/>
          <a:p>
            <a:pPr marL="360000" indent="-36000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CZ-CLNC2</a:t>
            </a:r>
            <a:r>
              <a:rPr lang="de-DE" altLang="ja-JP" dirty="0" smtClean="0">
                <a:sym typeface="Wingdings" pitchFamily="2" charset="2"/>
              </a:rPr>
              <a:t> – LonWorks-Interface</a:t>
            </a:r>
            <a:endParaRPr lang="de-DE" altLang="ja-JP" dirty="0"/>
          </a:p>
        </p:txBody>
      </p:sp>
      <p:pic>
        <p:nvPicPr>
          <p:cNvPr id="7170" name="Picture 2"/>
          <p:cNvPicPr>
            <a:picLocks noChangeAspect="1" noChangeArrowheads="1"/>
          </p:cNvPicPr>
          <p:nvPr/>
        </p:nvPicPr>
        <p:blipFill>
          <a:blip r:embed="rId2" cstate="print"/>
          <a:srcRect/>
          <a:stretch>
            <a:fillRect/>
          </a:stretch>
        </p:blipFill>
        <p:spPr bwMode="auto">
          <a:xfrm>
            <a:off x="755576" y="1772816"/>
            <a:ext cx="1581150" cy="3028950"/>
          </a:xfrm>
          <a:prstGeom prst="rect">
            <a:avLst/>
          </a:prstGeom>
          <a:noFill/>
          <a:ln w="9525">
            <a:noFill/>
            <a:miter lim="800000"/>
            <a:headEnd/>
            <a:tailEnd/>
          </a:ln>
        </p:spPr>
      </p:pic>
      <p:sp>
        <p:nvSpPr>
          <p:cNvPr id="8" name="Text Box 6"/>
          <p:cNvSpPr txBox="1">
            <a:spLocks noChangeArrowheads="1"/>
          </p:cNvSpPr>
          <p:nvPr/>
        </p:nvSpPr>
        <p:spPr bwMode="auto">
          <a:xfrm>
            <a:off x="3131839" y="3503734"/>
            <a:ext cx="4981575" cy="461665"/>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nchor="ctr">
            <a:spAutoFit/>
          </a:bodyPr>
          <a:lstStyle/>
          <a:p>
            <a:pPr eaLnBrk="1" hangingPunct="1">
              <a:spcBef>
                <a:spcPct val="50000"/>
              </a:spcBef>
            </a:pPr>
            <a:r>
              <a:rPr kumimoji="1" lang="de-DE" altLang="ja-JP" sz="1200" dirty="0" smtClean="0">
                <a:latin typeface="Arial" pitchFamily="34" charset="0"/>
              </a:rPr>
              <a:t>Steuerung von bis zu 16 Innengeräten oder Innengerätegruppen (max. 64 Innengeräte) </a:t>
            </a:r>
            <a:endParaRPr kumimoji="1" lang="de-DE" altLang="ja-JP" sz="1200" dirty="0">
              <a:latin typeface="Arial" pitchFamily="34" charset="0"/>
              <a:ea typeface="MS Gothic" pitchFamily="49" charset="-128"/>
              <a:cs typeface="Arial" pitchFamily="34" charset="0"/>
            </a:endParaRPr>
          </a:p>
        </p:txBody>
      </p:sp>
      <p:cxnSp>
        <p:nvCxnSpPr>
          <p:cNvPr id="11" name="Connettore 2 10"/>
          <p:cNvCxnSpPr/>
          <p:nvPr/>
        </p:nvCxnSpPr>
        <p:spPr>
          <a:xfrm flipH="1">
            <a:off x="2267744" y="2132856"/>
            <a:ext cx="8640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onnettore 2 12"/>
          <p:cNvCxnSpPr/>
          <p:nvPr/>
        </p:nvCxnSpPr>
        <p:spPr>
          <a:xfrm flipH="1">
            <a:off x="2195736" y="2132856"/>
            <a:ext cx="936104"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nettore 2 15"/>
          <p:cNvCxnSpPr/>
          <p:nvPr/>
        </p:nvCxnSpPr>
        <p:spPr>
          <a:xfrm flipH="1">
            <a:off x="2123728" y="2132856"/>
            <a:ext cx="1008112" cy="1080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onnettore 2 17"/>
          <p:cNvCxnSpPr/>
          <p:nvPr/>
        </p:nvCxnSpPr>
        <p:spPr>
          <a:xfrm flipH="1">
            <a:off x="2123728" y="2132856"/>
            <a:ext cx="1008112" cy="15841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Connettore 2 20"/>
          <p:cNvCxnSpPr/>
          <p:nvPr/>
        </p:nvCxnSpPr>
        <p:spPr>
          <a:xfrm flipH="1" flipV="1">
            <a:off x="2123728" y="2132856"/>
            <a:ext cx="1008112" cy="857622"/>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4" name="Rettangolo arrotondato 23"/>
          <p:cNvSpPr/>
          <p:nvPr/>
        </p:nvSpPr>
        <p:spPr>
          <a:xfrm>
            <a:off x="683568" y="1700808"/>
            <a:ext cx="1800200" cy="3168352"/>
          </a:xfrm>
          <a:prstGeom prst="roundRect">
            <a:avLst/>
          </a:prstGeom>
          <a:noFill/>
          <a:ln w="254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6" name="Connettore 2 25"/>
          <p:cNvCxnSpPr>
            <a:stCxn id="8" idx="1"/>
            <a:endCxn id="24" idx="3"/>
          </p:cNvCxnSpPr>
          <p:nvPr/>
        </p:nvCxnSpPr>
        <p:spPr>
          <a:xfrm flipH="1" flipV="1">
            <a:off x="2483768" y="3284984"/>
            <a:ext cx="648071" cy="449583"/>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2" name="Gruppo 33"/>
          <p:cNvGrpSpPr/>
          <p:nvPr/>
        </p:nvGrpSpPr>
        <p:grpSpPr>
          <a:xfrm>
            <a:off x="3419872" y="4005064"/>
            <a:ext cx="5328590" cy="2322639"/>
            <a:chOff x="3923928" y="4509120"/>
            <a:chExt cx="4487234" cy="1818583"/>
          </a:xfrm>
        </p:grpSpPr>
        <p:pic>
          <p:nvPicPr>
            <p:cNvPr id="7173" name="Picture 5"/>
            <p:cNvPicPr>
              <a:picLocks noChangeAspect="1" noChangeArrowheads="1"/>
            </p:cNvPicPr>
            <p:nvPr/>
          </p:nvPicPr>
          <p:blipFill>
            <a:blip r:embed="rId3" cstate="print"/>
            <a:srcRect/>
            <a:stretch>
              <a:fillRect/>
            </a:stretch>
          </p:blipFill>
          <p:spPr bwMode="auto">
            <a:xfrm>
              <a:off x="3923928" y="4509120"/>
              <a:ext cx="2638996" cy="1782179"/>
            </a:xfrm>
            <a:prstGeom prst="rect">
              <a:avLst/>
            </a:prstGeom>
            <a:noFill/>
            <a:ln w="9525">
              <a:noFill/>
              <a:miter lim="800000"/>
              <a:headEnd/>
              <a:tailEnd/>
            </a:ln>
          </p:spPr>
        </p:pic>
        <p:pic>
          <p:nvPicPr>
            <p:cNvPr id="28" name="Picture 12" descr="lonin"/>
            <p:cNvPicPr>
              <a:picLocks noChangeAspect="1" noChangeArrowheads="1"/>
            </p:cNvPicPr>
            <p:nvPr/>
          </p:nvPicPr>
          <p:blipFill>
            <a:blip r:embed="rId4" cstate="print"/>
            <a:srcRect/>
            <a:stretch>
              <a:fillRect/>
            </a:stretch>
          </p:blipFill>
          <p:spPr bwMode="auto">
            <a:xfrm>
              <a:off x="4716016" y="6021288"/>
              <a:ext cx="288032" cy="182522"/>
            </a:xfrm>
            <a:prstGeom prst="rect">
              <a:avLst/>
            </a:prstGeom>
            <a:noFill/>
          </p:spPr>
        </p:pic>
        <p:pic>
          <p:nvPicPr>
            <p:cNvPr id="29" name="Picture 12" descr="lonin"/>
            <p:cNvPicPr>
              <a:picLocks noChangeAspect="1" noChangeArrowheads="1"/>
            </p:cNvPicPr>
            <p:nvPr/>
          </p:nvPicPr>
          <p:blipFill>
            <a:blip r:embed="rId4" cstate="print"/>
            <a:srcRect/>
            <a:stretch>
              <a:fillRect/>
            </a:stretch>
          </p:blipFill>
          <p:spPr bwMode="auto">
            <a:xfrm>
              <a:off x="5364088" y="6021288"/>
              <a:ext cx="288032" cy="182522"/>
            </a:xfrm>
            <a:prstGeom prst="rect">
              <a:avLst/>
            </a:prstGeom>
            <a:noFill/>
          </p:spPr>
        </p:pic>
        <p:sp>
          <p:nvSpPr>
            <p:cNvPr id="30" name="Rettangolo 29"/>
            <p:cNvSpPr/>
            <p:nvPr/>
          </p:nvSpPr>
          <p:spPr>
            <a:xfrm>
              <a:off x="4283968" y="5589240"/>
              <a:ext cx="648072"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ttangolo 30"/>
            <p:cNvSpPr/>
            <p:nvPr/>
          </p:nvSpPr>
          <p:spPr>
            <a:xfrm>
              <a:off x="5724128" y="5589240"/>
              <a:ext cx="360040" cy="504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2" name="Picture 3"/>
            <p:cNvPicPr>
              <a:picLocks noChangeAspect="1" noChangeArrowheads="1"/>
            </p:cNvPicPr>
            <p:nvPr/>
          </p:nvPicPr>
          <p:blipFill>
            <a:blip r:embed="rId5" cstate="print"/>
            <a:srcRect/>
            <a:stretch>
              <a:fillRect/>
            </a:stretch>
          </p:blipFill>
          <p:spPr bwMode="auto">
            <a:xfrm>
              <a:off x="4211960" y="6021288"/>
              <a:ext cx="355848" cy="306415"/>
            </a:xfrm>
            <a:prstGeom prst="rect">
              <a:avLst/>
            </a:prstGeom>
            <a:noFill/>
            <a:ln w="9525">
              <a:noFill/>
              <a:miter lim="800000"/>
              <a:headEnd/>
              <a:tailEnd/>
            </a:ln>
            <a:effectLst/>
          </p:spPr>
        </p:pic>
        <p:sp>
          <p:nvSpPr>
            <p:cNvPr id="33" name="Rettangolo 32"/>
            <p:cNvSpPr/>
            <p:nvPr/>
          </p:nvSpPr>
          <p:spPr>
            <a:xfrm>
              <a:off x="6660231" y="5949280"/>
              <a:ext cx="1750931"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000" dirty="0" smtClean="0">
                  <a:solidFill>
                    <a:schemeClr val="tx1"/>
                  </a:solidFill>
                  <a:latin typeface="Arial" pitchFamily="34" charset="0"/>
                  <a:cs typeface="Arial" pitchFamily="34" charset="0"/>
                </a:rPr>
                <a:t>LON-GLT-System </a:t>
              </a:r>
              <a:br>
                <a:rPr lang="en-GB" sz="1000" dirty="0" smtClean="0">
                  <a:solidFill>
                    <a:schemeClr val="tx1"/>
                  </a:solidFill>
                  <a:latin typeface="Arial" pitchFamily="34" charset="0"/>
                  <a:cs typeface="Arial" pitchFamily="34" charset="0"/>
                </a:rPr>
              </a:br>
              <a:r>
                <a:rPr lang="en-GB" sz="1000" dirty="0" smtClean="0">
                  <a:solidFill>
                    <a:schemeClr val="tx1"/>
                  </a:solidFill>
                  <a:latin typeface="Arial" pitchFamily="34" charset="0"/>
                  <a:cs typeface="Arial" pitchFamily="34" charset="0"/>
                </a:rPr>
                <a:t>(GLT-System mit LON-Protokoll)</a:t>
              </a:r>
              <a:endParaRPr lang="de-DE" sz="1000" dirty="0">
                <a:solidFill>
                  <a:schemeClr val="tx1"/>
                </a:solidFill>
                <a:latin typeface="Arial" pitchFamily="34" charset="0"/>
                <a:cs typeface="Arial" pitchFamily="34" charset="0"/>
              </a:endParaRPr>
            </a:p>
          </p:txBody>
        </p:sp>
        <p:sp>
          <p:nvSpPr>
            <p:cNvPr id="38" name="Rettangolo 37"/>
            <p:cNvSpPr/>
            <p:nvPr/>
          </p:nvSpPr>
          <p:spPr>
            <a:xfrm>
              <a:off x="5621801" y="5975024"/>
              <a:ext cx="181915" cy="103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5" name="Rettangolo 34"/>
          <p:cNvSpPr/>
          <p:nvPr/>
        </p:nvSpPr>
        <p:spPr>
          <a:xfrm>
            <a:off x="899592" y="5373216"/>
            <a:ext cx="194421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1400" dirty="0" smtClean="0">
                <a:latin typeface="Arial" pitchFamily="34" charset="0"/>
                <a:cs typeface="Arial" pitchFamily="34" charset="0"/>
              </a:rPr>
              <a:t>Systembeispiel</a:t>
            </a:r>
            <a:endParaRPr lang="de-DE" sz="1400" dirty="0">
              <a:latin typeface="Arial" pitchFamily="34" charset="0"/>
              <a:cs typeface="Arial" pitchFamily="34" charset="0"/>
            </a:endParaRPr>
          </a:p>
        </p:txBody>
      </p:sp>
      <p:cxnSp>
        <p:nvCxnSpPr>
          <p:cNvPr id="37" name="Connettore 2 36"/>
          <p:cNvCxnSpPr>
            <a:stCxn id="35" idx="3"/>
          </p:cNvCxnSpPr>
          <p:nvPr/>
        </p:nvCxnSpPr>
        <p:spPr>
          <a:xfrm flipV="1">
            <a:off x="2843808" y="5445224"/>
            <a:ext cx="576064" cy="144016"/>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4" name="Text Box 6"/>
          <p:cNvSpPr txBox="1">
            <a:spLocks noChangeArrowheads="1"/>
          </p:cNvSpPr>
          <p:nvPr/>
        </p:nvSpPr>
        <p:spPr bwMode="auto">
          <a:xfrm>
            <a:off x="3131839" y="2759445"/>
            <a:ext cx="4981575" cy="461665"/>
          </a:xfrm>
          <a:prstGeom prst="rect">
            <a:avLst/>
          </a:prstGeom>
          <a:ln>
            <a:solidFill>
              <a:srgbClr val="C00000"/>
            </a:solidFill>
            <a:headEnd/>
            <a:tailEnd/>
          </a:ln>
        </p:spPr>
        <p:style>
          <a:lnRef idx="2">
            <a:schemeClr val="accent3"/>
          </a:lnRef>
          <a:fillRef idx="1">
            <a:schemeClr val="lt1"/>
          </a:fillRef>
          <a:effectRef idx="0">
            <a:schemeClr val="accent3"/>
          </a:effectRef>
          <a:fontRef idx="minor">
            <a:schemeClr val="dk1"/>
          </a:fontRef>
        </p:style>
        <p:txBody>
          <a:bodyPr wrap="square" anchor="ctr">
            <a:spAutoFit/>
          </a:bodyPr>
          <a:lstStyle/>
          <a:p>
            <a:pPr eaLnBrk="1" hangingPunct="1">
              <a:spcBef>
                <a:spcPct val="50000"/>
              </a:spcBef>
            </a:pPr>
            <a:r>
              <a:rPr kumimoji="1" lang="de-DE" altLang="ja-JP" sz="1200" dirty="0" smtClean="0">
                <a:latin typeface="Arial" pitchFamily="34" charset="0"/>
              </a:rPr>
              <a:t>Einem Knoten können bis zu 4 Innengerätegruppen (max. 32 Geräte) zugewiesen werden.</a:t>
            </a:r>
            <a:endParaRPr kumimoji="1" lang="de-DE" altLang="ja-JP" sz="1200" dirty="0">
              <a:latin typeface="Arial" pitchFamily="34" charset="0"/>
              <a:ea typeface="MS Gothic" pitchFamily="49" charset="-128"/>
              <a:cs typeface="Arial" pitchFamily="34" charset="0"/>
            </a:endParaRPr>
          </a:p>
        </p:txBody>
      </p:sp>
      <p:sp>
        <p:nvSpPr>
          <p:cNvPr id="36" name="Text Box 6"/>
          <p:cNvSpPr txBox="1">
            <a:spLocks noChangeArrowheads="1"/>
          </p:cNvSpPr>
          <p:nvPr/>
        </p:nvSpPr>
        <p:spPr bwMode="auto">
          <a:xfrm>
            <a:off x="3131839" y="1915278"/>
            <a:ext cx="4981575" cy="461665"/>
          </a:xfrm>
          <a:prstGeom prst="rect">
            <a:avLst/>
          </a:prstGeom>
          <a:ln>
            <a:solidFill>
              <a:srgbClr val="0070C0"/>
            </a:solidFill>
            <a:headEnd/>
            <a:tailEnd/>
          </a:ln>
        </p:spPr>
        <p:style>
          <a:lnRef idx="2">
            <a:schemeClr val="accent3"/>
          </a:lnRef>
          <a:fillRef idx="1">
            <a:schemeClr val="lt1"/>
          </a:fillRef>
          <a:effectRef idx="0">
            <a:schemeClr val="accent3"/>
          </a:effectRef>
          <a:fontRef idx="minor">
            <a:schemeClr val="dk1"/>
          </a:fontRef>
        </p:style>
        <p:txBody>
          <a:bodyPr wrap="square" anchor="ctr">
            <a:spAutoFit/>
          </a:bodyPr>
          <a:lstStyle/>
          <a:p>
            <a:pPr eaLnBrk="1" hangingPunct="1">
              <a:spcBef>
                <a:spcPct val="50000"/>
              </a:spcBef>
            </a:pPr>
            <a:r>
              <a:rPr kumimoji="1" lang="de-DE" altLang="ja-JP" sz="1200" dirty="0" smtClean="0">
                <a:latin typeface="Arial" pitchFamily="34" charset="0"/>
              </a:rPr>
              <a:t>Dieses Interface ist bestückt mit 4 LonWorks-Kommunikationsplatinen (Knoten)</a:t>
            </a:r>
            <a:endParaRPr kumimoji="1" lang="de-DE" altLang="ja-JP" sz="1200" dirty="0">
              <a:latin typeface="Arial" pitchFamily="34" charset="0"/>
              <a:ea typeface="MS Gothic" pitchFamily="49"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9" presetClass="exit" presetSubtype="0" fill="hold" nodeType="withEffect">
                                  <p:stCondLst>
                                    <p:cond delay="0"/>
                                  </p:stCondLst>
                                  <p:childTnLst>
                                    <p:animEffect transition="out" filter="dissolv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9"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dissolv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par>
                                <p:cTn id="41" presetID="9"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dissolv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dissolve">
                                      <p:cBhvr>
                                        <p:cTn id="48" dur="500"/>
                                        <p:tgtEl>
                                          <p:spTgt spid="35"/>
                                        </p:tgtEl>
                                      </p:cBhvr>
                                    </p:animEffect>
                                  </p:childTnLst>
                                </p:cTn>
                              </p:par>
                              <p:par>
                                <p:cTn id="49" presetID="9"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dissolve">
                                      <p:cBhvr>
                                        <p:cTn id="51" dur="500"/>
                                        <p:tgtEl>
                                          <p:spTgt spid="37"/>
                                        </p:tgtEl>
                                      </p:cBhvr>
                                    </p:animEffect>
                                  </p:childTnLst>
                                </p:cTn>
                              </p:par>
                              <p:par>
                                <p:cTn id="52" presetID="9"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dissolv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35" grpId="0" animBg="1"/>
      <p:bldP spid="34" grpId="0" animBg="1"/>
      <p:bldP spid="3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Anschlüsse </a:t>
            </a:r>
            <a:endParaRPr lang="de-DE" dirty="0">
              <a:solidFill>
                <a:schemeClr val="accent1">
                  <a:lumMod val="60000"/>
                  <a:lumOff val="40000"/>
                </a:schemeClr>
              </a:solidFill>
              <a:latin typeface="Arial" pitchFamily="34" charset="0"/>
              <a:cs typeface="Arial" pitchFamily="34" charset="0"/>
            </a:endParaRPr>
          </a:p>
        </p:txBody>
      </p:sp>
      <p:sp>
        <p:nvSpPr>
          <p:cNvPr id="7" name="Título 9"/>
          <p:cNvSpPr>
            <a:spLocks noGrp="1"/>
          </p:cNvSpPr>
          <p:nvPr>
            <p:ph type="title"/>
          </p:nvPr>
        </p:nvSpPr>
        <p:spPr/>
        <p:txBody>
          <a:bodyPr/>
          <a:lstStyle/>
          <a:p>
            <a:pPr marL="360000" indent="-36000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CZ-CLNC2</a:t>
            </a:r>
            <a:r>
              <a:rPr lang="de-DE" altLang="ja-JP" dirty="0" smtClean="0">
                <a:sym typeface="Wingdings" pitchFamily="2" charset="2"/>
              </a:rPr>
              <a:t> – LonWorks-Interface</a:t>
            </a:r>
            <a:endParaRPr lang="de-DE" altLang="ja-JP" dirty="0"/>
          </a:p>
        </p:txBody>
      </p:sp>
      <p:pic>
        <p:nvPicPr>
          <p:cNvPr id="8194" name="Picture 2"/>
          <p:cNvPicPr>
            <a:picLocks noChangeAspect="1" noChangeArrowheads="1"/>
          </p:cNvPicPr>
          <p:nvPr/>
        </p:nvPicPr>
        <p:blipFill>
          <a:blip r:embed="rId2" cstate="print"/>
          <a:srcRect/>
          <a:stretch>
            <a:fillRect/>
          </a:stretch>
        </p:blipFill>
        <p:spPr bwMode="auto">
          <a:xfrm>
            <a:off x="3707904" y="1988840"/>
            <a:ext cx="3959364" cy="3791347"/>
          </a:xfrm>
          <a:prstGeom prst="rect">
            <a:avLst/>
          </a:prstGeom>
          <a:noFill/>
          <a:ln w="9525">
            <a:noFill/>
            <a:miter lim="800000"/>
            <a:headEnd/>
            <a:tailEnd/>
          </a:ln>
        </p:spPr>
      </p:pic>
      <p:sp>
        <p:nvSpPr>
          <p:cNvPr id="17" name="Rettangolo arrotondato 16"/>
          <p:cNvSpPr/>
          <p:nvPr/>
        </p:nvSpPr>
        <p:spPr>
          <a:xfrm>
            <a:off x="4067944" y="3717032"/>
            <a:ext cx="792088" cy="648072"/>
          </a:xfrm>
          <a:prstGeom prst="round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Callout 1 18"/>
          <p:cNvSpPr/>
          <p:nvPr/>
        </p:nvSpPr>
        <p:spPr>
          <a:xfrm>
            <a:off x="1903468" y="5517232"/>
            <a:ext cx="1012348" cy="648072"/>
          </a:xfrm>
          <a:prstGeom prst="borderCallout1">
            <a:avLst>
              <a:gd name="adj1" fmla="val 51733"/>
              <a:gd name="adj2" fmla="val 99613"/>
              <a:gd name="adj3" fmla="val -175004"/>
              <a:gd name="adj4" fmla="val 256761"/>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smtClean="0">
                <a:solidFill>
                  <a:srgbClr val="C00000"/>
                </a:solidFill>
                <a:latin typeface="Arial" pitchFamily="34" charset="0"/>
              </a:rPr>
              <a:t>P-Link-</a:t>
            </a:r>
          </a:p>
          <a:p>
            <a:pPr algn="ctr"/>
            <a:r>
              <a:rPr lang="de-DE" sz="1400" smtClean="0">
                <a:solidFill>
                  <a:srgbClr val="C00000"/>
                </a:solidFill>
                <a:latin typeface="Arial" pitchFamily="34" charset="0"/>
              </a:rPr>
              <a:t>Anschluss</a:t>
            </a:r>
            <a:endParaRPr lang="de-DE" sz="1400" dirty="0">
              <a:latin typeface="Arial" pitchFamily="34" charset="0"/>
              <a:cs typeface="Arial" pitchFamily="34" charset="0"/>
            </a:endParaRPr>
          </a:p>
        </p:txBody>
      </p:sp>
      <p:cxnSp>
        <p:nvCxnSpPr>
          <p:cNvPr id="25" name="Connettore 1 24"/>
          <p:cNvCxnSpPr/>
          <p:nvPr/>
        </p:nvCxnSpPr>
        <p:spPr>
          <a:xfrm>
            <a:off x="2123728" y="4437112"/>
            <a:ext cx="162017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ttore 1 26"/>
          <p:cNvCxnSpPr/>
          <p:nvPr/>
        </p:nvCxnSpPr>
        <p:spPr>
          <a:xfrm>
            <a:off x="1835696" y="4581128"/>
            <a:ext cx="190609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 name="CasellaDiTesto 28"/>
          <p:cNvSpPr txBox="1"/>
          <p:nvPr/>
        </p:nvSpPr>
        <p:spPr>
          <a:xfrm>
            <a:off x="2051720" y="4221088"/>
            <a:ext cx="571828"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1200" b="1" smtClean="0">
                <a:latin typeface="Arial" pitchFamily="34" charset="0"/>
              </a:rPr>
              <a:t>U1</a:t>
            </a:r>
            <a:endParaRPr lang="de-DE" sz="1200" b="1" dirty="0">
              <a:latin typeface="Arial" pitchFamily="34" charset="0"/>
              <a:cs typeface="Arial" pitchFamily="34" charset="0"/>
            </a:endParaRPr>
          </a:p>
        </p:txBody>
      </p:sp>
      <p:sp>
        <p:nvSpPr>
          <p:cNvPr id="30" name="CasellaDiTesto 29"/>
          <p:cNvSpPr txBox="1"/>
          <p:nvPr/>
        </p:nvSpPr>
        <p:spPr>
          <a:xfrm>
            <a:off x="1331640" y="4437112"/>
            <a:ext cx="571828" cy="276999"/>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1200" b="1" smtClean="0">
                <a:latin typeface="Arial" pitchFamily="34" charset="0"/>
              </a:rPr>
              <a:t>U2</a:t>
            </a:r>
            <a:endParaRPr lang="de-DE" sz="1200" b="1" dirty="0">
              <a:latin typeface="Arial" pitchFamily="34" charset="0"/>
              <a:cs typeface="Arial" pitchFamily="34" charset="0"/>
            </a:endParaRPr>
          </a:p>
        </p:txBody>
      </p:sp>
      <p:sp>
        <p:nvSpPr>
          <p:cNvPr id="31" name="Callout 1 30"/>
          <p:cNvSpPr/>
          <p:nvPr/>
        </p:nvSpPr>
        <p:spPr>
          <a:xfrm>
            <a:off x="575556" y="2276706"/>
            <a:ext cx="1944216" cy="720246"/>
          </a:xfrm>
          <a:prstGeom prst="borderCallout1">
            <a:avLst>
              <a:gd name="adj1" fmla="val 51733"/>
              <a:gd name="adj2" fmla="val 99613"/>
              <a:gd name="adj3" fmla="val 105139"/>
              <a:gd name="adj4" fmla="val 161657"/>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1400" dirty="0" smtClean="0">
                <a:solidFill>
                  <a:schemeClr val="tx1"/>
                </a:solidFill>
                <a:latin typeface="Arial" pitchFamily="34" charset="0"/>
              </a:rPr>
              <a:t>GLT-System </a:t>
            </a:r>
            <a:br>
              <a:rPr lang="de-DE" sz="1400" dirty="0" smtClean="0">
                <a:solidFill>
                  <a:schemeClr val="tx1"/>
                </a:solidFill>
                <a:latin typeface="Arial" pitchFamily="34" charset="0"/>
              </a:rPr>
            </a:br>
            <a:r>
              <a:rPr lang="de-DE" sz="1400" dirty="0" smtClean="0">
                <a:solidFill>
                  <a:schemeClr val="tx1"/>
                </a:solidFill>
                <a:latin typeface="Arial" pitchFamily="34" charset="0"/>
              </a:rPr>
              <a:t>mit LON-Protokoll  </a:t>
            </a:r>
            <a:endParaRPr lang="de-DE" sz="1400" dirty="0">
              <a:solidFill>
                <a:schemeClr val="tx1"/>
              </a:solidFill>
              <a:latin typeface="Arial" pitchFamily="34" charset="0"/>
              <a:cs typeface="Arial" pitchFamily="34" charset="0"/>
            </a:endParaRPr>
          </a:p>
        </p:txBody>
      </p:sp>
      <p:sp>
        <p:nvSpPr>
          <p:cNvPr id="33" name="Rettangolo arrotondato 32"/>
          <p:cNvSpPr/>
          <p:nvPr/>
        </p:nvSpPr>
        <p:spPr>
          <a:xfrm>
            <a:off x="3707904" y="2489200"/>
            <a:ext cx="1080120" cy="1371848"/>
          </a:xfrm>
          <a:prstGeom prst="roundRect">
            <a:avLst/>
          </a:prstGeom>
          <a:noFill/>
          <a:ln w="254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500"/>
                                        <p:tgtEl>
                                          <p:spTgt spid="31"/>
                                        </p:tgtEl>
                                      </p:cBhvr>
                                    </p:animEffect>
                                  </p:childTnLst>
                                </p:cTn>
                              </p:par>
                            </p:childTnLst>
                          </p:cTn>
                        </p:par>
                        <p:par>
                          <p:cTn id="29" fill="hold">
                            <p:stCondLst>
                              <p:cond delay="1000"/>
                            </p:stCondLst>
                            <p:childTnLst>
                              <p:par>
                                <p:cTn id="30" presetID="9"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dissolv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9" grpId="0" animBg="1"/>
      <p:bldP spid="30" grpId="0" animBg="1"/>
      <p:bldP spid="31" grpId="0" animBg="1"/>
      <p:bldP spid="3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Einstellungen mit den verschiedenen DIP-Schaltern der Platine </a:t>
            </a:r>
            <a:endParaRPr lang="de-DE" dirty="0">
              <a:solidFill>
                <a:schemeClr val="accent1">
                  <a:lumMod val="60000"/>
                  <a:lumOff val="40000"/>
                </a:schemeClr>
              </a:solidFill>
              <a:latin typeface="Arial" pitchFamily="34" charset="0"/>
              <a:cs typeface="Arial" pitchFamily="34" charset="0"/>
            </a:endParaRPr>
          </a:p>
        </p:txBody>
      </p:sp>
      <p:sp>
        <p:nvSpPr>
          <p:cNvPr id="7" name="Título 9"/>
          <p:cNvSpPr>
            <a:spLocks noGrp="1"/>
          </p:cNvSpPr>
          <p:nvPr>
            <p:ph type="title"/>
          </p:nvPr>
        </p:nvSpPr>
        <p:spPr/>
        <p:txBody>
          <a:bodyPr/>
          <a:lstStyle/>
          <a:p>
            <a:pPr marL="360000" indent="-36000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CZ-CLNC2</a:t>
            </a:r>
            <a:r>
              <a:rPr lang="de-DE" altLang="ja-JP" dirty="0" smtClean="0">
                <a:sym typeface="Wingdings" pitchFamily="2" charset="2"/>
              </a:rPr>
              <a:t> – LonWorks-Interface</a:t>
            </a:r>
            <a:endParaRPr lang="de-DE" altLang="ja-JP" dirty="0"/>
          </a:p>
        </p:txBody>
      </p:sp>
      <p:pic>
        <p:nvPicPr>
          <p:cNvPr id="9218" name="Picture 2"/>
          <p:cNvPicPr>
            <a:picLocks noChangeAspect="1" noChangeArrowheads="1"/>
          </p:cNvPicPr>
          <p:nvPr/>
        </p:nvPicPr>
        <p:blipFill>
          <a:blip r:embed="rId3" cstate="print"/>
          <a:srcRect t="7930" b="36560"/>
          <a:stretch>
            <a:fillRect/>
          </a:stretch>
        </p:blipFill>
        <p:spPr bwMode="auto">
          <a:xfrm>
            <a:off x="1051148" y="1628800"/>
            <a:ext cx="5753100" cy="1512168"/>
          </a:xfrm>
          <a:prstGeom prst="rect">
            <a:avLst/>
          </a:prstGeom>
          <a:noFill/>
          <a:ln w="9525">
            <a:noFill/>
            <a:miter lim="800000"/>
            <a:headEnd/>
            <a:tailEnd/>
          </a:ln>
        </p:spPr>
      </p:pic>
      <p:cxnSp>
        <p:nvCxnSpPr>
          <p:cNvPr id="24" name="Connettore 2 23"/>
          <p:cNvCxnSpPr/>
          <p:nvPr/>
        </p:nvCxnSpPr>
        <p:spPr>
          <a:xfrm flipV="1">
            <a:off x="3059832" y="2996952"/>
            <a:ext cx="1008112" cy="6480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219" name="Picture 3"/>
          <p:cNvPicPr>
            <a:picLocks noChangeAspect="1" noChangeArrowheads="1"/>
          </p:cNvPicPr>
          <p:nvPr/>
        </p:nvPicPr>
        <p:blipFill>
          <a:blip r:embed="rId4" cstate="print"/>
          <a:srcRect/>
          <a:stretch>
            <a:fillRect/>
          </a:stretch>
        </p:blipFill>
        <p:spPr bwMode="auto">
          <a:xfrm>
            <a:off x="395536" y="3501008"/>
            <a:ext cx="2697088" cy="2636404"/>
          </a:xfrm>
          <a:prstGeom prst="rect">
            <a:avLst/>
          </a:prstGeom>
          <a:noFill/>
          <a:ln w="9525">
            <a:noFill/>
            <a:miter lim="800000"/>
            <a:headEnd/>
            <a:tailEnd/>
          </a:ln>
        </p:spPr>
      </p:pic>
      <p:pic>
        <p:nvPicPr>
          <p:cNvPr id="9221" name="Picture 5"/>
          <p:cNvPicPr>
            <a:picLocks noChangeAspect="1" noChangeArrowheads="1"/>
          </p:cNvPicPr>
          <p:nvPr/>
        </p:nvPicPr>
        <p:blipFill>
          <a:blip r:embed="rId5" cstate="print"/>
          <a:srcRect/>
          <a:stretch>
            <a:fillRect/>
          </a:stretch>
        </p:blipFill>
        <p:spPr bwMode="auto">
          <a:xfrm>
            <a:off x="3995936" y="3717032"/>
            <a:ext cx="1368152" cy="947182"/>
          </a:xfrm>
          <a:prstGeom prst="rect">
            <a:avLst/>
          </a:prstGeom>
          <a:ln>
            <a:headEnd/>
            <a:tailEnd/>
          </a:ln>
        </p:spPr>
        <p:style>
          <a:lnRef idx="2">
            <a:schemeClr val="accent2"/>
          </a:lnRef>
          <a:fillRef idx="1">
            <a:schemeClr val="lt1"/>
          </a:fillRef>
          <a:effectRef idx="0">
            <a:schemeClr val="accent2"/>
          </a:effectRef>
          <a:fontRef idx="minor">
            <a:schemeClr val="dk1"/>
          </a:fontRef>
        </p:style>
      </p:pic>
      <p:cxnSp>
        <p:nvCxnSpPr>
          <p:cNvPr id="36" name="Connettore 2 35"/>
          <p:cNvCxnSpPr>
            <a:stCxn id="9221" idx="0"/>
          </p:cNvCxnSpPr>
          <p:nvPr/>
        </p:nvCxnSpPr>
        <p:spPr>
          <a:xfrm flipH="1" flipV="1">
            <a:off x="4644008" y="3068960"/>
            <a:ext cx="36004" cy="648072"/>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Connettore 2 37"/>
          <p:cNvCxnSpPr/>
          <p:nvPr/>
        </p:nvCxnSpPr>
        <p:spPr>
          <a:xfrm flipH="1" flipV="1">
            <a:off x="5796136" y="2996953"/>
            <a:ext cx="1152128" cy="144015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 name="CasellaDiTesto 40"/>
          <p:cNvSpPr txBox="1"/>
          <p:nvPr/>
        </p:nvSpPr>
        <p:spPr>
          <a:xfrm>
            <a:off x="303213" y="1700809"/>
            <a:ext cx="257994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de-DE" sz="1200" dirty="0" smtClean="0">
                <a:latin typeface="Arial" pitchFamily="34" charset="0"/>
                <a:cs typeface="Arial" pitchFamily="34" charset="0"/>
              </a:rPr>
              <a:t>Individuelle Platinen-ID zur Erkennung durch LON-GLT</a:t>
            </a:r>
            <a:endParaRPr lang="de-DE" sz="1200" dirty="0">
              <a:latin typeface="Arial" pitchFamily="34" charset="0"/>
              <a:cs typeface="Arial" pitchFamily="34" charset="0"/>
            </a:endParaRPr>
          </a:p>
        </p:txBody>
      </p:sp>
      <p:grpSp>
        <p:nvGrpSpPr>
          <p:cNvPr id="14" name="Gruppieren 22"/>
          <p:cNvGrpSpPr/>
          <p:nvPr/>
        </p:nvGrpSpPr>
        <p:grpSpPr>
          <a:xfrm>
            <a:off x="6583701" y="2162475"/>
            <a:ext cx="2314416" cy="3786806"/>
            <a:chOff x="251520" y="1702705"/>
            <a:chExt cx="2878542" cy="4709818"/>
          </a:xfrm>
        </p:grpSpPr>
        <p:pic>
          <p:nvPicPr>
            <p:cNvPr id="16" name="Picture 4"/>
            <p:cNvPicPr>
              <a:picLocks noChangeAspect="1" noChangeArrowheads="1"/>
            </p:cNvPicPr>
            <p:nvPr/>
          </p:nvPicPr>
          <p:blipFill>
            <a:blip r:embed="rId6" cstate="print"/>
            <a:srcRect/>
            <a:stretch>
              <a:fillRect/>
            </a:stretch>
          </p:blipFill>
          <p:spPr bwMode="auto">
            <a:xfrm>
              <a:off x="251520" y="1702705"/>
              <a:ext cx="2878542" cy="4709818"/>
            </a:xfrm>
            <a:prstGeom prst="rect">
              <a:avLst/>
            </a:prstGeom>
            <a:noFill/>
            <a:ln w="9525">
              <a:noFill/>
              <a:miter lim="800000"/>
              <a:headEnd/>
              <a:tailEnd/>
            </a:ln>
          </p:spPr>
        </p:pic>
        <p:pic>
          <p:nvPicPr>
            <p:cNvPr id="17" name="Picture 2"/>
            <p:cNvPicPr>
              <a:picLocks noChangeAspect="1" noChangeArrowheads="1"/>
            </p:cNvPicPr>
            <p:nvPr/>
          </p:nvPicPr>
          <p:blipFill>
            <a:blip r:embed="rId7"/>
            <a:srcRect/>
            <a:stretch>
              <a:fillRect/>
            </a:stretch>
          </p:blipFill>
          <p:spPr bwMode="auto">
            <a:xfrm>
              <a:off x="1673771" y="2597470"/>
              <a:ext cx="100260" cy="10026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22"/>
          <p:cNvGrpSpPr/>
          <p:nvPr/>
        </p:nvGrpSpPr>
        <p:grpSpPr>
          <a:xfrm>
            <a:off x="251520" y="1702705"/>
            <a:ext cx="2878542" cy="4709818"/>
            <a:chOff x="251520" y="1702705"/>
            <a:chExt cx="2878542" cy="4709818"/>
          </a:xfrm>
        </p:grpSpPr>
        <p:pic>
          <p:nvPicPr>
            <p:cNvPr id="9" name="Picture 4"/>
            <p:cNvPicPr>
              <a:picLocks noChangeAspect="1" noChangeArrowheads="1"/>
            </p:cNvPicPr>
            <p:nvPr/>
          </p:nvPicPr>
          <p:blipFill>
            <a:blip r:embed="rId2" cstate="print"/>
            <a:srcRect/>
            <a:stretch>
              <a:fillRect/>
            </a:stretch>
          </p:blipFill>
          <p:spPr bwMode="auto">
            <a:xfrm>
              <a:off x="251520" y="1702705"/>
              <a:ext cx="2878542" cy="4709818"/>
            </a:xfrm>
            <a:prstGeom prst="rect">
              <a:avLst/>
            </a:prstGeom>
            <a:noFill/>
            <a:ln w="9525">
              <a:noFill/>
              <a:miter lim="800000"/>
              <a:headEnd/>
              <a:tailEnd/>
            </a:ln>
          </p:spPr>
        </p:pic>
        <p:pic>
          <p:nvPicPr>
            <p:cNvPr id="8194" name="Picture 2"/>
            <p:cNvPicPr>
              <a:picLocks noChangeAspect="1" noChangeArrowheads="1"/>
            </p:cNvPicPr>
            <p:nvPr/>
          </p:nvPicPr>
          <p:blipFill>
            <a:blip r:embed="rId3"/>
            <a:srcRect/>
            <a:stretch>
              <a:fillRect/>
            </a:stretch>
          </p:blipFill>
          <p:spPr bwMode="auto">
            <a:xfrm>
              <a:off x="1673771" y="2597470"/>
              <a:ext cx="100260" cy="100260"/>
            </a:xfrm>
            <a:prstGeom prst="rect">
              <a:avLst/>
            </a:prstGeom>
            <a:noFill/>
            <a:ln w="9525">
              <a:noFill/>
              <a:miter lim="800000"/>
              <a:headEnd/>
              <a:tailEnd/>
            </a:ln>
          </p:spPr>
        </p:pic>
      </p:grpSp>
      <p:sp>
        <p:nvSpPr>
          <p:cNvPr id="6" name="Título 9"/>
          <p:cNvSpPr>
            <a:spLocks noGrp="1"/>
          </p:cNvSpPr>
          <p:nvPr>
            <p:ph type="title"/>
          </p:nvPr>
        </p:nvSpPr>
        <p:spPr/>
        <p:txBody>
          <a:bodyPr/>
          <a:lstStyle/>
          <a:p>
            <a:pPr marL="360000" indent="-36000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CZ-CLNC2</a:t>
            </a:r>
            <a:r>
              <a:rPr lang="de-DE" altLang="ja-JP" dirty="0" smtClean="0">
                <a:sym typeface="Wingdings" pitchFamily="2" charset="2"/>
              </a:rPr>
              <a:t> – LonWorks-Interface</a:t>
            </a:r>
            <a:endParaRPr lang="de-DE" altLang="ja-JP" dirty="0"/>
          </a:p>
        </p:txBody>
      </p:sp>
      <p:sp>
        <p:nvSpPr>
          <p:cNvPr id="7"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Einstellungen mit den verschiedenen DIP-Schaltern der Platine </a:t>
            </a:r>
            <a:endParaRPr lang="de-DE" dirty="0">
              <a:solidFill>
                <a:schemeClr val="accent1">
                  <a:lumMod val="60000"/>
                  <a:lumOff val="40000"/>
                </a:schemeClr>
              </a:solidFill>
              <a:latin typeface="Arial" pitchFamily="34" charset="0"/>
              <a:cs typeface="Arial" pitchFamily="34" charset="0"/>
            </a:endParaRPr>
          </a:p>
        </p:txBody>
      </p:sp>
      <p:sp>
        <p:nvSpPr>
          <p:cNvPr id="11" name="CasellaDiTesto 40"/>
          <p:cNvSpPr txBox="1"/>
          <p:nvPr/>
        </p:nvSpPr>
        <p:spPr>
          <a:xfrm>
            <a:off x="3256384" y="1702705"/>
            <a:ext cx="2359732" cy="461665"/>
          </a:xfrm>
          <a:prstGeom prst="rect">
            <a:avLst/>
          </a:prstGeom>
        </p:spPr>
        <p:style>
          <a:lnRef idx="3">
            <a:schemeClr val="lt1"/>
          </a:lnRef>
          <a:fillRef idx="1">
            <a:schemeClr val="accent3"/>
          </a:fillRef>
          <a:effectRef idx="1">
            <a:schemeClr val="accent3"/>
          </a:effectRef>
          <a:fontRef idx="minor">
            <a:schemeClr val="lt1"/>
          </a:fontRef>
        </p:style>
        <p:txBody>
          <a:bodyPr wrap="square" lIns="0" rIns="0" rtlCol="0">
            <a:spAutoFit/>
          </a:bodyPr>
          <a:lstStyle/>
          <a:p>
            <a:pPr algn="ctr"/>
            <a:r>
              <a:rPr lang="de-DE" sz="1200" dirty="0" smtClean="0">
                <a:latin typeface="Arial" pitchFamily="34" charset="0"/>
                <a:cs typeface="Arial" pitchFamily="34" charset="0"/>
              </a:rPr>
              <a:t>Individuelle Platinen-ID zur Erkennung durch LON-GLT</a:t>
            </a:r>
            <a:endParaRPr lang="de-DE" sz="1200" dirty="0">
              <a:latin typeface="Arial" pitchFamily="34" charset="0"/>
              <a:cs typeface="Arial" pitchFamily="34" charset="0"/>
            </a:endParaRPr>
          </a:p>
        </p:txBody>
      </p:sp>
      <p:sp>
        <p:nvSpPr>
          <p:cNvPr id="12" name="CasellaDiTesto 40"/>
          <p:cNvSpPr txBox="1"/>
          <p:nvPr/>
        </p:nvSpPr>
        <p:spPr>
          <a:xfrm>
            <a:off x="3256384" y="3333672"/>
            <a:ext cx="2359732" cy="461665"/>
          </a:xfrm>
          <a:prstGeom prst="rect">
            <a:avLst/>
          </a:prstGeom>
        </p:spPr>
        <p:style>
          <a:lnRef idx="3">
            <a:schemeClr val="lt1"/>
          </a:lnRef>
          <a:fillRef idx="1">
            <a:schemeClr val="accent4"/>
          </a:fillRef>
          <a:effectRef idx="1">
            <a:schemeClr val="accent4"/>
          </a:effectRef>
          <a:fontRef idx="minor">
            <a:schemeClr val="lt1"/>
          </a:fontRef>
        </p:style>
        <p:txBody>
          <a:bodyPr wrap="square" lIns="0" rIns="0" rtlCol="0">
            <a:spAutoFit/>
          </a:bodyPr>
          <a:lstStyle/>
          <a:p>
            <a:pPr algn="ctr"/>
            <a:r>
              <a:rPr lang="de-DE" sz="1200" dirty="0" smtClean="0">
                <a:latin typeface="Arial" pitchFamily="34" charset="0"/>
                <a:cs typeface="Arial" pitchFamily="34" charset="0"/>
              </a:rPr>
              <a:t>Zentral/lokal (zentrale Bedieneinheit + LON)</a:t>
            </a:r>
            <a:endParaRPr lang="de-DE" sz="1200" dirty="0">
              <a:latin typeface="Arial" pitchFamily="34" charset="0"/>
              <a:cs typeface="Arial" pitchFamily="34" charset="0"/>
            </a:endParaRPr>
          </a:p>
        </p:txBody>
      </p:sp>
      <p:sp>
        <p:nvSpPr>
          <p:cNvPr id="15" name="14 Rectángulo redondeado"/>
          <p:cNvSpPr/>
          <p:nvPr/>
        </p:nvSpPr>
        <p:spPr>
          <a:xfrm>
            <a:off x="855785" y="3481754"/>
            <a:ext cx="2274277" cy="375138"/>
          </a:xfrm>
          <a:prstGeom prst="roundRect">
            <a:avLst/>
          </a:prstGeom>
          <a:noFill/>
          <a:ln w="28575">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16 Rectángulo redondeado"/>
          <p:cNvSpPr/>
          <p:nvPr/>
        </p:nvSpPr>
        <p:spPr>
          <a:xfrm>
            <a:off x="814094" y="3856892"/>
            <a:ext cx="2315968" cy="398585"/>
          </a:xfrm>
          <a:prstGeom prst="roundRect">
            <a:avLst/>
          </a:prstGeom>
          <a:noFill/>
          <a:ln w="28575">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CasellaDiTesto 40"/>
          <p:cNvSpPr txBox="1"/>
          <p:nvPr/>
        </p:nvSpPr>
        <p:spPr>
          <a:xfrm>
            <a:off x="3256384" y="4255477"/>
            <a:ext cx="2359732" cy="461665"/>
          </a:xfrm>
          <a:prstGeom prst="rect">
            <a:avLst/>
          </a:prstGeom>
        </p:spPr>
        <p:style>
          <a:lnRef idx="3">
            <a:schemeClr val="lt1"/>
          </a:lnRef>
          <a:fillRef idx="1">
            <a:schemeClr val="accent6"/>
          </a:fillRef>
          <a:effectRef idx="1">
            <a:schemeClr val="accent6"/>
          </a:effectRef>
          <a:fontRef idx="minor">
            <a:schemeClr val="lt1"/>
          </a:fontRef>
        </p:style>
        <p:txBody>
          <a:bodyPr wrap="square" lIns="0" rIns="0" rtlCol="0">
            <a:spAutoFit/>
          </a:bodyPr>
          <a:lstStyle/>
          <a:p>
            <a:pPr algn="ctr"/>
            <a:r>
              <a:rPr lang="de-DE" sz="1200" dirty="0" smtClean="0">
                <a:latin typeface="Arial" pitchFamily="34" charset="0"/>
                <a:cs typeface="Arial" pitchFamily="34" charset="0"/>
              </a:rPr>
              <a:t>Regeltemperatur oder Lufteintrittstemperatur </a:t>
            </a:r>
            <a:endParaRPr lang="de-DE" sz="1200" dirty="0">
              <a:latin typeface="Arial" pitchFamily="34" charset="0"/>
              <a:cs typeface="Arial" pitchFamily="34" charset="0"/>
            </a:endParaRPr>
          </a:p>
        </p:txBody>
      </p:sp>
      <p:sp>
        <p:nvSpPr>
          <p:cNvPr id="19" name="18 Rectángulo redondeado"/>
          <p:cNvSpPr/>
          <p:nvPr/>
        </p:nvSpPr>
        <p:spPr>
          <a:xfrm>
            <a:off x="433755" y="4575701"/>
            <a:ext cx="2590800" cy="1731313"/>
          </a:xfrm>
          <a:prstGeom prst="roundRect">
            <a:avLst/>
          </a:prstGeom>
          <a:noFill/>
          <a:ln w="28575">
            <a:solidFill>
              <a:schemeClr val="accent5"/>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CasellaDiTesto 40"/>
          <p:cNvSpPr txBox="1"/>
          <p:nvPr/>
        </p:nvSpPr>
        <p:spPr>
          <a:xfrm>
            <a:off x="3256384" y="5438888"/>
            <a:ext cx="2359732" cy="461665"/>
          </a:xfrm>
          <a:prstGeom prst="rect">
            <a:avLst/>
          </a:prstGeom>
        </p:spPr>
        <p:style>
          <a:lnRef idx="3">
            <a:schemeClr val="lt1"/>
          </a:lnRef>
          <a:fillRef idx="1">
            <a:schemeClr val="accent5"/>
          </a:fillRef>
          <a:effectRef idx="1">
            <a:schemeClr val="accent5"/>
          </a:effectRef>
          <a:fontRef idx="minor">
            <a:schemeClr val="lt1"/>
          </a:fontRef>
        </p:style>
        <p:txBody>
          <a:bodyPr wrap="square" lIns="0" rIns="0" rtlCol="0">
            <a:spAutoFit/>
          </a:bodyPr>
          <a:lstStyle/>
          <a:p>
            <a:pPr algn="ctr"/>
            <a:r>
              <a:rPr lang="de-DE" sz="1200" smtClean="0">
                <a:latin typeface="Arial" pitchFamily="34" charset="0"/>
                <a:cs typeface="Arial" pitchFamily="34" charset="0"/>
              </a:rPr>
              <a:t>OFF = Neben-Interface</a:t>
            </a:r>
          </a:p>
          <a:p>
            <a:pPr algn="ctr"/>
            <a:r>
              <a:rPr lang="de-DE" sz="1200" smtClean="0">
                <a:latin typeface="Arial" pitchFamily="34" charset="0"/>
                <a:cs typeface="Arial" pitchFamily="34" charset="0"/>
              </a:rPr>
              <a:t>ON = Haupt-Interface</a:t>
            </a:r>
            <a:endParaRPr lang="de-DE" sz="1200" dirty="0">
              <a:latin typeface="Arial" pitchFamily="34" charset="0"/>
              <a:cs typeface="Arial" pitchFamily="34" charset="0"/>
            </a:endParaRPr>
          </a:p>
        </p:txBody>
      </p:sp>
      <p:sp>
        <p:nvSpPr>
          <p:cNvPr id="21" name="20 Rectángulo redondeado"/>
          <p:cNvSpPr/>
          <p:nvPr/>
        </p:nvSpPr>
        <p:spPr>
          <a:xfrm>
            <a:off x="1324708" y="1852246"/>
            <a:ext cx="1805354" cy="1383323"/>
          </a:xfrm>
          <a:prstGeom prst="roundRect">
            <a:avLst/>
          </a:prstGeom>
          <a:no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de-DE"/>
          </a:p>
        </p:txBody>
      </p:sp>
      <p:sp>
        <p:nvSpPr>
          <p:cNvPr id="22" name="CasellaDiTesto 40"/>
          <p:cNvSpPr txBox="1"/>
          <p:nvPr/>
        </p:nvSpPr>
        <p:spPr>
          <a:xfrm>
            <a:off x="3256384" y="2530724"/>
            <a:ext cx="2359732" cy="276999"/>
          </a:xfrm>
          <a:prstGeom prst="rect">
            <a:avLst/>
          </a:prstGeom>
        </p:spPr>
        <p:style>
          <a:lnRef idx="3">
            <a:schemeClr val="lt1"/>
          </a:lnRef>
          <a:fillRef idx="1">
            <a:schemeClr val="dk1"/>
          </a:fillRef>
          <a:effectRef idx="1">
            <a:schemeClr val="dk1"/>
          </a:effectRef>
          <a:fontRef idx="minor">
            <a:schemeClr val="lt1"/>
          </a:fontRef>
        </p:style>
        <p:txBody>
          <a:bodyPr wrap="square" lIns="0" rIns="0" rtlCol="0">
            <a:spAutoFit/>
          </a:bodyPr>
          <a:lstStyle/>
          <a:p>
            <a:pPr algn="ctr"/>
            <a:r>
              <a:rPr lang="de-DE" sz="1200" smtClean="0">
                <a:latin typeface="Arial" pitchFamily="34" charset="0"/>
                <a:cs typeface="Arial" pitchFamily="34" charset="0"/>
              </a:rPr>
              <a:t>Servicefehler</a:t>
            </a:r>
            <a:endParaRPr lang="de-DE" sz="1200" dirty="0">
              <a:latin typeface="Arial" pitchFamily="34" charset="0"/>
              <a:cs typeface="Arial" pitchFamily="34" charset="0"/>
            </a:endParaRPr>
          </a:p>
        </p:txBody>
      </p:sp>
      <p:sp>
        <p:nvSpPr>
          <p:cNvPr id="24" name="CasellaDiTesto 40"/>
          <p:cNvSpPr txBox="1"/>
          <p:nvPr/>
        </p:nvSpPr>
        <p:spPr>
          <a:xfrm>
            <a:off x="5725229" y="5427948"/>
            <a:ext cx="3258253"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DE" sz="1200" b="1" smtClean="0">
                <a:solidFill>
                  <a:schemeClr val="tx1"/>
                </a:solidFill>
                <a:latin typeface="Arial" pitchFamily="34" charset="0"/>
              </a:rPr>
              <a:t>Nach Abschluss des Testbetriebs die Spannungsversorgung ZURÜCKSETZEN</a:t>
            </a:r>
            <a:endParaRPr lang="de-DE" sz="1200" b="1" dirty="0">
              <a:solidFill>
                <a:schemeClr val="tx1"/>
              </a:solidFill>
              <a:latin typeface="Arial" pitchFamily="34" charset="0"/>
              <a:cs typeface="Arial" pitchFamily="34" charset="0"/>
            </a:endParaRPr>
          </a:p>
        </p:txBody>
      </p:sp>
      <p:grpSp>
        <p:nvGrpSpPr>
          <p:cNvPr id="25" name="Gruppieren 24"/>
          <p:cNvGrpSpPr/>
          <p:nvPr/>
        </p:nvGrpSpPr>
        <p:grpSpPr>
          <a:xfrm>
            <a:off x="5651285" y="1986111"/>
            <a:ext cx="3406143" cy="2792586"/>
            <a:chOff x="5651285" y="1986111"/>
            <a:chExt cx="3406143" cy="2792586"/>
          </a:xfrm>
        </p:grpSpPr>
        <p:pic>
          <p:nvPicPr>
            <p:cNvPr id="6146" name="Picture 2"/>
            <p:cNvPicPr>
              <a:picLocks noChangeAspect="1" noChangeArrowheads="1"/>
            </p:cNvPicPr>
            <p:nvPr/>
          </p:nvPicPr>
          <p:blipFill>
            <a:blip r:embed="rId4">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5651285" y="1986111"/>
              <a:ext cx="3406143" cy="2792586"/>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3"/>
            <a:srcRect/>
            <a:stretch>
              <a:fillRect/>
            </a:stretch>
          </p:blipFill>
          <p:spPr bwMode="auto">
            <a:xfrm>
              <a:off x="6304343" y="3460238"/>
              <a:ext cx="225549" cy="225549"/>
            </a:xfrm>
            <a:prstGeom prst="rect">
              <a:avLst/>
            </a:prstGeom>
            <a:noFill/>
            <a:ln w="9525">
              <a:noFill/>
              <a:miter lim="800000"/>
              <a:headEnd/>
              <a:tailEnd/>
            </a:ln>
          </p:spPr>
        </p:pic>
      </p:gr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26929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8" grpId="0" animBg="1"/>
      <p:bldP spid="19" grpId="0" animBg="1"/>
      <p:bldP spid="20" grpId="0" animBg="1"/>
      <p:bldP spid="21" grpId="0" animBg="1"/>
      <p:bldP spid="22" grpId="0" animBg="1"/>
      <p:bldP spid="2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9"/>
          <p:cNvSpPr>
            <a:spLocks noGrp="1"/>
          </p:cNvSpPr>
          <p:nvPr>
            <p:ph type="title"/>
          </p:nvPr>
        </p:nvSpPr>
        <p:spPr/>
        <p:txBody>
          <a:bodyPr/>
          <a:lstStyle/>
          <a:p>
            <a:pPr marL="360000" indent="-36000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CZ-CLNC2</a:t>
            </a:r>
            <a:r>
              <a:rPr lang="de-DE" altLang="ja-JP" dirty="0" smtClean="0">
                <a:sym typeface="Wingdings" pitchFamily="2" charset="2"/>
              </a:rPr>
              <a:t> – LonWorks-Interface</a:t>
            </a:r>
            <a:endParaRPr lang="de-DE" altLang="ja-JP" dirty="0"/>
          </a:p>
        </p:txBody>
      </p:sp>
      <p:sp>
        <p:nvSpPr>
          <p:cNvPr id="7"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LED-Anzeige</a:t>
            </a:r>
            <a:endParaRPr lang="de-DE" dirty="0">
              <a:solidFill>
                <a:schemeClr val="accent1">
                  <a:lumMod val="60000"/>
                  <a:lumOff val="40000"/>
                </a:schemeClr>
              </a:solidFill>
              <a:latin typeface="Arial" pitchFamily="34" charset="0"/>
              <a:cs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251520" y="1652953"/>
            <a:ext cx="4018429" cy="4747847"/>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151904" y="1652953"/>
            <a:ext cx="4348088" cy="4700222"/>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4649805" y="2461846"/>
            <a:ext cx="4240544" cy="2850906"/>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
        <p:nvSpPr>
          <p:cNvPr id="2" name="1 Rectángulo"/>
          <p:cNvSpPr/>
          <p:nvPr/>
        </p:nvSpPr>
        <p:spPr>
          <a:xfrm>
            <a:off x="1440180" y="2019300"/>
            <a:ext cx="885768" cy="28956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7 Rectángulo"/>
          <p:cNvSpPr/>
          <p:nvPr/>
        </p:nvSpPr>
        <p:spPr>
          <a:xfrm rot="5400000">
            <a:off x="4686300" y="3505200"/>
            <a:ext cx="723900" cy="4953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8 Rectángulo"/>
          <p:cNvSpPr/>
          <p:nvPr/>
        </p:nvSpPr>
        <p:spPr>
          <a:xfrm rot="5400000">
            <a:off x="4867275" y="4048125"/>
            <a:ext cx="361950" cy="495300"/>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9 Rectángulo"/>
          <p:cNvSpPr/>
          <p:nvPr/>
        </p:nvSpPr>
        <p:spPr>
          <a:xfrm rot="5400000">
            <a:off x="2288194" y="2057056"/>
            <a:ext cx="299085" cy="223577"/>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10 Rectángulo"/>
          <p:cNvSpPr/>
          <p:nvPr/>
        </p:nvSpPr>
        <p:spPr>
          <a:xfrm rot="5400000">
            <a:off x="2511771" y="2053563"/>
            <a:ext cx="299085" cy="223577"/>
          </a:xfrm>
          <a:prstGeom prst="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11 Rectángulo"/>
          <p:cNvSpPr/>
          <p:nvPr/>
        </p:nvSpPr>
        <p:spPr>
          <a:xfrm rot="5400000">
            <a:off x="4862511" y="4414838"/>
            <a:ext cx="371475" cy="495300"/>
          </a:xfrm>
          <a:prstGeom prst="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3" name="2 Grupo"/>
          <p:cNvGrpSpPr/>
          <p:nvPr/>
        </p:nvGrpSpPr>
        <p:grpSpPr>
          <a:xfrm>
            <a:off x="1516063" y="2072323"/>
            <a:ext cx="1220656" cy="203822"/>
            <a:chOff x="1516063" y="2072323"/>
            <a:chExt cx="1220656" cy="203822"/>
          </a:xfrm>
        </p:grpSpPr>
        <p:sp>
          <p:nvSpPr>
            <p:cNvPr id="13" name="12 Rectángulo"/>
            <p:cNvSpPr/>
            <p:nvPr/>
          </p:nvSpPr>
          <p:spPr>
            <a:xfrm rot="5400000">
              <a:off x="1498441" y="2089945"/>
              <a:ext cx="186056" cy="150812"/>
            </a:xfrm>
            <a:prstGeom prst="rect">
              <a:avLst/>
            </a:prstGeom>
            <a:solidFill>
              <a:srgbClr val="FF0000">
                <a:alpha val="40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13 Rectángulo"/>
            <p:cNvSpPr/>
            <p:nvPr/>
          </p:nvSpPr>
          <p:spPr>
            <a:xfrm rot="5400000">
              <a:off x="1712753" y="2089945"/>
              <a:ext cx="186056" cy="150812"/>
            </a:xfrm>
            <a:prstGeom prst="rect">
              <a:avLst/>
            </a:prstGeom>
            <a:solidFill>
              <a:srgbClr val="FF0000">
                <a:alpha val="40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14 Rectángulo"/>
            <p:cNvSpPr/>
            <p:nvPr/>
          </p:nvSpPr>
          <p:spPr>
            <a:xfrm rot="5400000">
              <a:off x="1926270" y="2093438"/>
              <a:ext cx="186056" cy="150812"/>
            </a:xfrm>
            <a:prstGeom prst="rect">
              <a:avLst/>
            </a:prstGeom>
            <a:solidFill>
              <a:srgbClr val="FF0000">
                <a:alpha val="40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15 Rectángulo"/>
            <p:cNvSpPr/>
            <p:nvPr/>
          </p:nvSpPr>
          <p:spPr>
            <a:xfrm rot="5400000">
              <a:off x="2126300" y="2107711"/>
              <a:ext cx="186056" cy="150812"/>
            </a:xfrm>
            <a:prstGeom prst="rect">
              <a:avLst/>
            </a:prstGeom>
            <a:solidFill>
              <a:srgbClr val="FF0000">
                <a:alpha val="40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16 Rectángulo"/>
            <p:cNvSpPr/>
            <p:nvPr/>
          </p:nvSpPr>
          <p:spPr>
            <a:xfrm rot="5400000">
              <a:off x="2344708" y="2100078"/>
              <a:ext cx="186056" cy="150812"/>
            </a:xfrm>
            <a:prstGeom prst="rect">
              <a:avLst/>
            </a:prstGeom>
            <a:solidFill>
              <a:srgbClr val="FF0000">
                <a:alpha val="40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17 Rectángulo"/>
            <p:cNvSpPr/>
            <p:nvPr/>
          </p:nvSpPr>
          <p:spPr>
            <a:xfrm rot="5400000">
              <a:off x="2568285" y="2089945"/>
              <a:ext cx="186056" cy="150812"/>
            </a:xfrm>
            <a:prstGeom prst="rect">
              <a:avLst/>
            </a:prstGeom>
            <a:solidFill>
              <a:srgbClr val="FF0000">
                <a:alpha val="40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0" name="CasellaDiTesto 40"/>
          <p:cNvSpPr txBox="1"/>
          <p:nvPr/>
        </p:nvSpPr>
        <p:spPr>
          <a:xfrm>
            <a:off x="4640831" y="1674379"/>
            <a:ext cx="2232248" cy="27699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de-DE" sz="1200" smtClean="0">
                <a:latin typeface="Arial" pitchFamily="34" charset="0"/>
                <a:cs typeface="Arial" pitchFamily="34" charset="0"/>
              </a:rPr>
              <a:t>Servicefehler</a:t>
            </a:r>
            <a:endParaRPr lang="de-DE" sz="1200" dirty="0">
              <a:latin typeface="Arial" pitchFamily="34" charset="0"/>
              <a:cs typeface="Arial" pitchFamily="34" charset="0"/>
            </a:endParaRPr>
          </a:p>
        </p:txBody>
      </p:sp>
      <p:sp>
        <p:nvSpPr>
          <p:cNvPr id="21" name="CasellaDiTesto 40"/>
          <p:cNvSpPr txBox="1"/>
          <p:nvPr/>
        </p:nvSpPr>
        <p:spPr>
          <a:xfrm>
            <a:off x="5632096" y="5619674"/>
            <a:ext cx="3258253"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DE" sz="1200" b="1" smtClean="0">
                <a:solidFill>
                  <a:schemeClr val="tx1"/>
                </a:solidFill>
                <a:latin typeface="Arial" pitchFamily="34" charset="0"/>
              </a:rPr>
              <a:t>Nach Abschluss des Testbetriebs die Spannungsversorgung ZURÜCKSETZEN</a:t>
            </a:r>
            <a:endParaRPr lang="de-DE" sz="1200" b="1" dirty="0">
              <a:solidFill>
                <a:schemeClr val="tx1"/>
              </a:solidFill>
              <a:latin typeface="Arial" pitchFamily="34" charset="0"/>
              <a:cs typeface="Arial" pitchFamily="34" charset="0"/>
            </a:endParaRPr>
          </a:p>
        </p:txBody>
      </p:sp>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46360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17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1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20" grpId="0" animBg="1"/>
      <p:bldP spid="2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9"/>
          <p:cNvSpPr>
            <a:spLocks noGrp="1"/>
          </p:cNvSpPr>
          <p:nvPr>
            <p:ph type="title"/>
          </p:nvPr>
        </p:nvSpPr>
        <p:spPr/>
        <p:txBody>
          <a:bodyPr/>
          <a:lstStyle/>
          <a:p>
            <a:pPr marL="360000" indent="-360000" defTabSz="914400"/>
            <a:r>
              <a:rPr lang="de-DE" altLang="ja-JP" dirty="0" smtClean="0"/>
              <a:t>3.	Interfaces mit voller Kommunikation</a:t>
            </a:r>
            <a:br>
              <a:rPr lang="de-DE" altLang="ja-JP" dirty="0" smtClean="0"/>
            </a:br>
            <a:r>
              <a:rPr lang="de-DE" altLang="ja-JP" dirty="0" smtClean="0">
                <a:solidFill>
                  <a:srgbClr val="FF0000"/>
                </a:solidFill>
                <a:sym typeface="Wingdings" pitchFamily="2" charset="2"/>
              </a:rPr>
              <a:t>CZ-CLNC2</a:t>
            </a:r>
            <a:r>
              <a:rPr lang="de-DE" altLang="ja-JP" dirty="0" smtClean="0">
                <a:sym typeface="Wingdings" pitchFamily="2" charset="2"/>
              </a:rPr>
              <a:t> – LonWorks-Interface</a:t>
            </a:r>
            <a:endParaRPr lang="de-DE" altLang="ja-JP" dirty="0"/>
          </a:p>
        </p:txBody>
      </p:sp>
      <p:sp>
        <p:nvSpPr>
          <p:cNvPr id="7" name="CasellaDiTesto 14"/>
          <p:cNvSpPr txBox="1"/>
          <p:nvPr/>
        </p:nvSpPr>
        <p:spPr>
          <a:xfrm>
            <a:off x="251520" y="1124744"/>
            <a:ext cx="84969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smtClean="0">
                <a:latin typeface="Arial" pitchFamily="34" charset="0"/>
              </a:rPr>
              <a:t>LON: Konfigurationsbeispiel </a:t>
            </a:r>
            <a:endParaRPr lang="de-DE" dirty="0">
              <a:solidFill>
                <a:schemeClr val="accent1">
                  <a:lumMod val="60000"/>
                  <a:lumOff val="40000"/>
                </a:schemeClr>
              </a:solidFill>
              <a:latin typeface="Arial" pitchFamily="34" charset="0"/>
              <a:cs typeface="Arial" pitchFamily="34" charset="0"/>
            </a:endParaRPr>
          </a:p>
        </p:txBody>
      </p:sp>
      <p:pic>
        <p:nvPicPr>
          <p:cNvPr id="8195" name="Picture 3"/>
          <p:cNvPicPr>
            <a:picLocks noChangeAspect="1" noChangeArrowheads="1"/>
          </p:cNvPicPr>
          <p:nvPr/>
        </p:nvPicPr>
        <p:blipFill>
          <a:blip r:embed="rId2">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251520" y="1746737"/>
            <a:ext cx="8496944" cy="2397369"/>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5262262" y="1591405"/>
            <a:ext cx="2731576" cy="2458896"/>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833287" y="1591405"/>
            <a:ext cx="3604401" cy="2184832"/>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403920" y="4050321"/>
            <a:ext cx="2791506" cy="2344866"/>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a:extLst>
              <a:ext uri="{28A0092B-C50C-407E-A947-70E740481C1C}">
                <a14:useLocalDpi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val="0"/>
              </a:ext>
            </a:extLst>
          </a:blip>
          <a:srcRect/>
          <a:stretch>
            <a:fillRect/>
          </a:stretch>
        </p:blipFill>
        <p:spPr bwMode="auto">
          <a:xfrm>
            <a:off x="5087388" y="4340036"/>
            <a:ext cx="3661076" cy="1955256"/>
          </a:xfrm>
          <a:prstGeom prst="rect">
            <a:avLst/>
          </a:prstGeom>
          <a:noFill/>
          <a:ln>
            <a:noFill/>
          </a:ln>
          <a:effectLst/>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chemeClr val="accent1"/>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4="http://schemas.microsoft.com/office/powerpoint/2010/main" val="46360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6"/>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8195"/>
                                        </p:tgtEl>
                                      </p:cBhvr>
                                    </p:animEffect>
                                    <p:set>
                                      <p:cBhvr>
                                        <p:cTn id="11" dur="1" fill="hold">
                                          <p:stCondLst>
                                            <p:cond delay="499"/>
                                          </p:stCondLst>
                                        </p:cTn>
                                        <p:tgtEl>
                                          <p:spTgt spid="819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anim calcmode="lin" valueType="num">
                                      <p:cBhvr additive="base">
                                        <p:cTn id="16" dur="500" fill="hold"/>
                                        <p:tgtEl>
                                          <p:spTgt spid="8198"/>
                                        </p:tgtEl>
                                        <p:attrNameLst>
                                          <p:attrName>ppt_x</p:attrName>
                                        </p:attrNameLst>
                                      </p:cBhvr>
                                      <p:tavLst>
                                        <p:tav tm="0">
                                          <p:val>
                                            <p:strVal val="#ppt_x"/>
                                          </p:val>
                                        </p:tav>
                                        <p:tav tm="100000">
                                          <p:val>
                                            <p:strVal val="#ppt_x"/>
                                          </p:val>
                                        </p:tav>
                                      </p:tavLst>
                                    </p:anim>
                                    <p:anim calcmode="lin" valueType="num">
                                      <p:cBhvr additive="base">
                                        <p:cTn id="17" dur="500" fill="hold"/>
                                        <p:tgtEl>
                                          <p:spTgt spid="819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199"/>
                                        </p:tgtEl>
                                        <p:attrNameLst>
                                          <p:attrName>style.visibility</p:attrName>
                                        </p:attrNameLst>
                                      </p:cBhvr>
                                      <p:to>
                                        <p:strVal val="visible"/>
                                      </p:to>
                                    </p:set>
                                    <p:anim calcmode="lin" valueType="num">
                                      <p:cBhvr additive="base">
                                        <p:cTn id="20" dur="500" fill="hold"/>
                                        <p:tgtEl>
                                          <p:spTgt spid="8199"/>
                                        </p:tgtEl>
                                        <p:attrNameLst>
                                          <p:attrName>ppt_x</p:attrName>
                                        </p:attrNameLst>
                                      </p:cBhvr>
                                      <p:tavLst>
                                        <p:tav tm="0">
                                          <p:val>
                                            <p:strVal val="#ppt_x"/>
                                          </p:val>
                                        </p:tav>
                                        <p:tav tm="100000">
                                          <p:val>
                                            <p:strVal val="#ppt_x"/>
                                          </p:val>
                                        </p:tav>
                                      </p:tavLst>
                                    </p:anim>
                                    <p:anim calcmode="lin" valueType="num">
                                      <p:cBhvr additive="base">
                                        <p:cTn id="21"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75x95Faw9EeXVOVuLBu5hQ"/>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TEMPLATE_PRESENTATION_GENERAL_13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LATE_PRESENTATION_GENERAL_13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TEMPLATE_PRESENTATION_GENERAL_13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PLATE_PRESENTATION_GENERAL_13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TEMPLATE_PRESENTATION_GENERAL_13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TEMPLATE_PRESENTATION_GENERAL_13_2.pot</Template>
  <TotalTime>0</TotalTime>
  <Words>6343</Words>
  <Application>Microsoft Office PowerPoint</Application>
  <PresentationFormat>Bildschirmpräsentation (4:3)</PresentationFormat>
  <Paragraphs>1582</Paragraphs>
  <Slides>158</Slides>
  <Notes>8</Notes>
  <HiddenSlides>3</HiddenSlides>
  <MMClips>0</MMClips>
  <ScaleCrop>false</ScaleCrop>
  <HeadingPairs>
    <vt:vector size="4" baseType="variant">
      <vt:variant>
        <vt:lpstr>Design</vt:lpstr>
      </vt:variant>
      <vt:variant>
        <vt:i4>12</vt:i4>
      </vt:variant>
      <vt:variant>
        <vt:lpstr>Folientitel</vt:lpstr>
      </vt:variant>
      <vt:variant>
        <vt:i4>158</vt:i4>
      </vt:variant>
    </vt:vector>
  </HeadingPairs>
  <TitlesOfParts>
    <vt:vector size="170" baseType="lpstr">
      <vt:lpstr>Tema de Office</vt:lpstr>
      <vt:lpstr>1_TEMPLATE_PRESENTATION_GENERAL_13_2</vt:lpstr>
      <vt:lpstr>1_Tema de Office</vt:lpstr>
      <vt:lpstr>2_TEMPLATE_PRESENTATION_GENERAL_13_2</vt:lpstr>
      <vt:lpstr>2_Tema de Office</vt:lpstr>
      <vt:lpstr>TEMPLATE_PRESENTATION_GENERAL_13_2</vt:lpstr>
      <vt:lpstr>3_Tema de Office</vt:lpstr>
      <vt:lpstr>3_TEMPLATE_PRESENTATION_GENERAL_13_2</vt:lpstr>
      <vt:lpstr>4_Tema de Office</vt:lpstr>
      <vt:lpstr>4_TEMPLATE_PRESENTATION_GENERAL_13_2</vt:lpstr>
      <vt:lpstr>5_Tema de Office</vt:lpstr>
      <vt:lpstr>6_Tema de Office</vt:lpstr>
      <vt:lpstr>Folie 1</vt:lpstr>
      <vt:lpstr>Schnittstellen für VRF und PACi</vt:lpstr>
      <vt:lpstr>Verbindungsarten</vt:lpstr>
      <vt:lpstr>Kommunikation für externe Regelungen – ECOi und PACi</vt:lpstr>
      <vt:lpstr>1. Geräteeigene Kontakte</vt:lpstr>
      <vt:lpstr>1. Geräteeigene Kontakte</vt:lpstr>
      <vt:lpstr>1. Geräteeigene Kontakte Kontakte auf Innengeräteplatine</vt:lpstr>
      <vt:lpstr>1. Geräteeigene Kontakte Kontakte auf Innengeräteplatine</vt:lpstr>
      <vt:lpstr>1. Geräteeigene Kontakte T10 (CN061)</vt:lpstr>
      <vt:lpstr>1. Geräteeigene Kontakte T10 (CN061)</vt:lpstr>
      <vt:lpstr>1. Geräteeigene Kontakte T10 (CN061)</vt:lpstr>
      <vt:lpstr>1. Geräteeigene Kontakte T10 (CN061)</vt:lpstr>
      <vt:lpstr>1. Geräteeigene Kontakte T10 (CN061)</vt:lpstr>
      <vt:lpstr>1. Geräteeigene Kontakte T10 (CN061)</vt:lpstr>
      <vt:lpstr>1. Geräteeigene Kontakte T10 (CN061)</vt:lpstr>
      <vt:lpstr>1. Geräteeigene Kontakte T10 (CN061)</vt:lpstr>
      <vt:lpstr>1. Geräteeigene Kontakte T10 (CN061)</vt:lpstr>
      <vt:lpstr>1. Geräteeigene Kontakte T10 (CN061)</vt:lpstr>
      <vt:lpstr>1. Geräteeigene Kontakte EXCT (CN073)</vt:lpstr>
      <vt:lpstr>1. Geräteeigene Kontakte  FAN DRIVE (CN032)</vt:lpstr>
      <vt:lpstr>1. Geräteeigene Kontakte  OPTION (CN060)</vt:lpstr>
      <vt:lpstr>1. Geräteeigene Kontakte Kontakte auf Außengeräteplatine</vt:lpstr>
      <vt:lpstr>1. Geräteeigene Kontakte Kältemittelfüllmengenprüfung (ME1 + MF2)</vt:lpstr>
      <vt:lpstr>1. Geräteeigene Kontakte Schneefall- und Flüsterfunktionen</vt:lpstr>
      <vt:lpstr>1. Geräteeigene Kontakte Schneefallfunktion</vt:lpstr>
      <vt:lpstr>1. Geräteeigene Kontakte Flüsterfunktion</vt:lpstr>
      <vt:lpstr>2. Kontakte in externen Geräten</vt:lpstr>
      <vt:lpstr>2. Kontakte in externen Geräten  Schnittstellentypen</vt:lpstr>
      <vt:lpstr>2. Kontakte in externen Geräten  Übersicht</vt:lpstr>
      <vt:lpstr>2. Kontakte in externen Geräten  Kontakte in zentraler Bedienstation</vt:lpstr>
      <vt:lpstr>2. Kontakte in externen Geräten  Schnittstellen ab Werk</vt:lpstr>
      <vt:lpstr>2. Kontakte in externen Geräten  CZ-CAPC2 – Schnittstellenadapter für EIN/AUS-Schaltung externer Geräte</vt:lpstr>
      <vt:lpstr>2. Kontakte in externen Geräten  CZ-CAPC2 – Schnittstellenadapter für EIN/AUS-Schaltung externer Geräte</vt:lpstr>
      <vt:lpstr>2. Kontakte in externen Geräten  CZ-CAPC2 – Schnittstellenadapter für EIN/AUS-Schaltung externer Geräte</vt:lpstr>
      <vt:lpstr>2. Kontakte in externen Geräten  CZ-CAPDC2 – seriell-parallele Schnittstelleneinheit für Außengeräte</vt:lpstr>
      <vt:lpstr>2. Kontakte in externen Geräten  CZ-CAPDC2 – Anschluss</vt:lpstr>
      <vt:lpstr>2. Kontakte in externen Geräten  CZ-CAPDC2 – Aufbau</vt:lpstr>
      <vt:lpstr>2. Kontakte in externen Geräten  CZ-CAPDC2 – Buskommunikation</vt:lpstr>
      <vt:lpstr>2. Kontakte in externen Geräten  CZ-CAPDC2 – Spannungsversorgung</vt:lpstr>
      <vt:lpstr>2. Kontakte in externen Geräten  CZ-CAPDC2 – Adresseneinstellung</vt:lpstr>
      <vt:lpstr>2. Kontakte in externen Geräten  CZ-CAPDC2 – Eingänge</vt:lpstr>
      <vt:lpstr>2. Kontakte in externen Geräten  CZ-CAPDC2 – Ausgänge</vt:lpstr>
      <vt:lpstr>2. Kontakte in externen Geräten  CZ-CAPDC2 – Ausgänge</vt:lpstr>
      <vt:lpstr>2. Kontakte in externen Geräten  CZ-CAPDC3 – Lastabwurf &amp; Not-Aus</vt:lpstr>
      <vt:lpstr>2. Kontakte in externen Geräten  CZ-CAPDC3 – Lastabwurf &amp; Not-Aus</vt:lpstr>
      <vt:lpstr>2. Kontakte in externen Geräten  CZ-CAPDC3 – Lastabwurf &amp; Not-Aus</vt:lpstr>
      <vt:lpstr>2. Kontakte in externen Geräten  CZ-CAPDC3 – Lastabwurf &amp; Not-Aus</vt:lpstr>
      <vt:lpstr>2. Kontakte in externen Geräten CZ-CAPBC2 – Schnittstellenadapter für Innengeräte</vt:lpstr>
      <vt:lpstr>2. Kontakte in externen Geräten CZ-CAPBC2 – Schnittstellenadapter für Innengeräte</vt:lpstr>
      <vt:lpstr>2. Kontakte in externen Geräten CZ-CAPBC2 – Schnittstellenadapter für Innengeräte</vt:lpstr>
      <vt:lpstr>2. Kontakte in externen Geräten CZ-CAPBC2 – Schnittstellenadapter für Innengeräte</vt:lpstr>
      <vt:lpstr>2. Kontakte in externen Geräten CZ-CAPBC2 – Schnittstellenadapter für Innengeräte</vt:lpstr>
      <vt:lpstr>2. Kontakte in externen Geräten CZ-CAPBC2 – Schnittstellenadapter für Innengeräte</vt:lpstr>
      <vt:lpstr>2. Kontakte in externen Geräten CZ-CAPBC2 – Schnittstellenadapter für Innengeräte</vt:lpstr>
      <vt:lpstr>2. Kontakte in externen Geräten CZ-CAPBC2 – Schnittstellenadapter für Innengeräte</vt:lpstr>
      <vt:lpstr>2. Kontakte in externen Geräten CZ-CAPBC2 – Schnittstellenadapter für Innengeräte</vt:lpstr>
      <vt:lpstr>2. Kontakte in externen Geräten CZ-CAPBC2 – Schnittstellenadapter für Innengeräte</vt:lpstr>
      <vt:lpstr>2. Kontakte in externen Geräten CZ-CAPBC2 – Schnittstellenadapter für Innengeräte</vt:lpstr>
      <vt:lpstr>2. Kontakte in externen Geräten CZ-CAPBC2 – Schnittstellenadapter für Innengeräte</vt:lpstr>
      <vt:lpstr>2. Kontakte in externen Geräten CZ-CAPBC2 – Schnittstellenadapter für Innengeräte</vt:lpstr>
      <vt:lpstr>2. Kontakte in externen Geräten CZ-T10 / PAW-T10 – Verbindung zu externen Geräten</vt:lpstr>
      <vt:lpstr>2. Kontakte in externen Geräten PAW-T10 – Platine für Verbindung zu ext. Geräten</vt:lpstr>
      <vt:lpstr>2. Kontakte in externen Geräten PAW-T10 – Platine für Verbindung zu ext. Geräten</vt:lpstr>
      <vt:lpstr>2. Kontakte in externen Geräten PAW-PACR3 – Redundanzschaltung für PACi </vt:lpstr>
      <vt:lpstr>2. Kontakte in externen Geräten PAW-PACR3</vt:lpstr>
      <vt:lpstr>2. Kontakte in externen Geräten PAW-PACR3 – Grundlegende Verdrahtung</vt:lpstr>
      <vt:lpstr>2. Kontakte in externen Geräten PAW-PACR3 – Grundlegende Verdrahtung</vt:lpstr>
      <vt:lpstr>2. Kontakte in externen Geräten PAW-PACR3 – Grundlegende Verdrahtung</vt:lpstr>
      <vt:lpstr>2. Kontakte in externen Geräten PAW-PACR3 – Installationsvoraussetzungen</vt:lpstr>
      <vt:lpstr>2. Kontakte in externen Geräten PAW-PACR3 – Betrieb (1)</vt:lpstr>
      <vt:lpstr>2. Kontakte in externen Geräten PAW-PACR3 – Betrieb (2) </vt:lpstr>
      <vt:lpstr>2. Kontakte in externen Geräten PAW-PACR3 – Betrieb (3)</vt:lpstr>
      <vt:lpstr>2. Kontakte in externen Geräten PAW-PACR3 – Betrieb (4)</vt:lpstr>
      <vt:lpstr>2. Kontakte in externen Geräten PAW-PACR3 – Technische Daten</vt:lpstr>
      <vt:lpstr>2. Kontakte in externen Geräten PAW-SERVER-PKEA – GLT-Steuerung (PKEA)</vt:lpstr>
      <vt:lpstr>2. Kontakte in externen Geräten PAW-SERVER-PKEA – Übersicht</vt:lpstr>
      <vt:lpstr>2. Kontakte in externen Geräten PAW-SERVER-PKEA – Funktionsweise</vt:lpstr>
      <vt:lpstr>2. Kontakte in externen Geräten PAW-SERVER-PKEA – Funktionsweise</vt:lpstr>
      <vt:lpstr>2. Kontakte in externen Geräten PAW-SERVER-PKEA – Funktionsweise</vt:lpstr>
      <vt:lpstr>2. Kontakte in externen Geräten PAW-SERVER-PKEA – Funktionsweise</vt:lpstr>
      <vt:lpstr>2. Kontakte in externen Geräten PAW-SERVER-PKEA – Funktionsweise</vt:lpstr>
      <vt:lpstr>2. Kontakte in externen Geräten PAW-SERVER-PKEA – Installation</vt:lpstr>
      <vt:lpstr>2. Kontakte in externen Geräten PAW-SERVER-PKEA – Installation</vt:lpstr>
      <vt:lpstr>2. Kontakte in externen Geräten PAW-SERVER-PKEA – Anschlussbeispiel</vt:lpstr>
      <vt:lpstr>2. Kontakte in externen Geräten PAW-SERVER-PKEA – Außenabmessungen</vt:lpstr>
      <vt:lpstr>3. Interfaces mit voller Kommunikation</vt:lpstr>
      <vt:lpstr>3. Interfaces mit voller Kommunikation</vt:lpstr>
      <vt:lpstr>3. Interfaces mit voller Kommunikation  Interfaces für mehrere Innengeräte/IG-Gruppen</vt:lpstr>
      <vt:lpstr>3. Interfaces mit voller Kommunikation  CZ-CWEBC2</vt:lpstr>
      <vt:lpstr>3. Interfaces mit voller Kommunikation  CZ-256ESMC2</vt:lpstr>
      <vt:lpstr>3. Interfaces mit voller Kommunikation  CZ-256ESMC2</vt:lpstr>
      <vt:lpstr>3. Interfaces mit voller Kommunikation  CZ-CLNC2 – LonWorks-Interface</vt:lpstr>
      <vt:lpstr>3. Interfaces mit voller Kommunikation CZ-CLNC2 – LonWorks-Interface</vt:lpstr>
      <vt:lpstr>3. Interfaces mit voller Kommunikation CZ-CLNC2 – LonWorks-Interface</vt:lpstr>
      <vt:lpstr>3. Interfaces mit voller Kommunikation CZ-CLNC2 – LonWorks-Interface</vt:lpstr>
      <vt:lpstr>3. Interfaces mit voller Kommunikation CZ-CLNC2 – LonWorks-Interface</vt:lpstr>
      <vt:lpstr>3. Interfaces mit voller Kommunikation CZ-CLNC2 – LonWorks-Interface</vt:lpstr>
      <vt:lpstr>3. Interfaces mit voller Kommunikation CZ-CLNC2 – LonWorks-Interface</vt:lpstr>
      <vt:lpstr>3. Interfaces mit voller Kommunikation CZ-CLNC2 – LonWorks-Interface</vt:lpstr>
      <vt:lpstr>3. Interfaces mit voller Kommunikation CZ-CLNC2 – LonWorks-Interface</vt:lpstr>
      <vt:lpstr>3. Interfaces mit voller Kommunikation CZ-CFUNC2 - Kommunikationsadapter</vt:lpstr>
      <vt:lpstr>3. Interfaces mit voller Kommunikation CZ-CFUNC2 - Kommunikationsadapter</vt:lpstr>
      <vt:lpstr>3. Interfaces mit voller Kommunikation CZ-CFUNC2 - Kommunikationsadapter</vt:lpstr>
      <vt:lpstr>3. Interfaces mit voller Kommunikation CZ-CFUNC2 - Kommunikationsadapter</vt:lpstr>
      <vt:lpstr>3. Interfaces mit voller Kommunikation CZ-CFUNC2 - Kommunikationsadapter</vt:lpstr>
      <vt:lpstr>3. Interfaces mit voller Kommunikation CZ-CFUNC2 - Kommunikationsadapter</vt:lpstr>
      <vt:lpstr>3. Interfaces mit voller Kommunikation  Panasonic-eigene und individuelle Lösungen</vt:lpstr>
      <vt:lpstr>3. Interfaces mit voller Kommunikation  Anbindung in externes Protokoll</vt:lpstr>
      <vt:lpstr>3. Interfaces mit voller Kommunikation  Interfaces für  je 1 Innengerät/IG-Gruppe</vt:lpstr>
      <vt:lpstr>3. Interfaces mit voller Kommunikation Modbus-Interface für ECOi-/ PACi-Einzelgeräte</vt:lpstr>
      <vt:lpstr>3. Interfaces mit voller Kommunikation Modbus-Interface für ECOi-/ PACi-Einzelgeräte</vt:lpstr>
      <vt:lpstr>3. Interfaces mit voller Kommunikation Modbus-Interface für ECOi-/ PACi-Einzelgeräte</vt:lpstr>
      <vt:lpstr>3. Interfaces mit voller Kommunikation KNX-Interface für ECOi-/ PACi-Einzelgeräte</vt:lpstr>
      <vt:lpstr>3. Interfaces mit voller Kommunikation KNX-Interface für ECOi-/ PACi-Einzelgeräte</vt:lpstr>
      <vt:lpstr>3. Interfaces mit voller Kommunikation KNX-Interface für ECOi-/ PACi-Einzelgeräte</vt:lpstr>
      <vt:lpstr>3. Interfaces mit voller Kommunikation WIFI-Interface für ECOi-/ PACi-Einzelgeräte</vt:lpstr>
      <vt:lpstr>3. Interfaces mit voller Kommunikation WIFI-Interface für ECOi-/ PACi-Einzelgeräte</vt:lpstr>
      <vt:lpstr>3. Interfaces mit voller Kommunikation  Interfaces für  mehrere Innengeräte/IG-Gruppen (PACi/VRF) (2) </vt:lpstr>
      <vt:lpstr>3. Interfaces mit voller Kommunikation CZ-CFUNC2 + Modbus</vt:lpstr>
      <vt:lpstr>3. Interfaces mit voller Kommunikation CZ-CFUNC2 + Modbus RTU (t-mac)</vt:lpstr>
      <vt:lpstr>3. Interfaces mit voller Kommunikation CZ-CFUNC2 + Modbus RTU (t-mac) – Installation</vt:lpstr>
      <vt:lpstr>3. Interfaces mit voller Kommunikation CZ-CFUNC2 + Modbus RTU (t-mac) – Einstellung 1</vt:lpstr>
      <vt:lpstr>3. Interfaces mit voller Kommunikation CZ-CFUNC2 + Modbus RTU (t-mac) – Einstellung 2</vt:lpstr>
      <vt:lpstr>3. Interfaces mit voller Kommunikation CZ-CFUNC2 + Modbus RTU (t-mac) – Einstellung 3</vt:lpstr>
      <vt:lpstr>3. Interfaces mit voller Kommunikation CZ-CFUNC2 + Modbus RTU (t-mac) – Einstellung 4</vt:lpstr>
      <vt:lpstr>3. Interfaces mit voller Kommunikation CZ-CFUNC2 + Modbus RTU (t-mac) – Einstellung 5</vt:lpstr>
      <vt:lpstr>3. Interfaces mit voller Kommunikation CZ-CFUNC2 + Modbus RTU (t-mac) – Einstellung 6</vt:lpstr>
      <vt:lpstr>3. Interfaces mit voller Kommunikation CZ-CFUNC2 + Modbus RTU (t-mac) – Einstellung 7</vt:lpstr>
      <vt:lpstr>3. Interfaces mit voller Kommunikation CZ-CFUNC2 + Modbus RTU (t-mac) – Einstellung 8</vt:lpstr>
      <vt:lpstr>3. Interfaces mit voller Kommunikation CZ-CFUNC2 + Modbus TCP (PAW-TM-MBS-TCP-128)</vt:lpstr>
      <vt:lpstr>3. Interfaces mit voller Kommunikation CZ-CFUNC2 + Modbus TCP (PAW-TM-MBS-TCP-128)</vt:lpstr>
      <vt:lpstr>3. Interfaces mit voller Kommunikation CZ-CFUNC2 + Modbus TCP – Installation</vt:lpstr>
      <vt:lpstr>3. Interfaces mit voller Kommunikation CZ-CFUNC2 + Modbus TCP – Einstellung 1</vt:lpstr>
      <vt:lpstr>3. Interfaces mit voller Kommunikation CZ-CFUNC2 + Modbus TCP – Einstellung 2</vt:lpstr>
      <vt:lpstr>3. Interfaces mit voller Kommunikation CZ-CFUNC2 + Modbus TCP – Einstellung 3</vt:lpstr>
      <vt:lpstr>3. Interfaces mit voller Kommunikation CZ-CFUNC2 + Modbus TCP – Einstellung 4</vt:lpstr>
      <vt:lpstr>3. Interfaces mit voller Kommunikation CZ-CFUNC2 + Modbus TCP – Software-Konfiguration 1</vt:lpstr>
      <vt:lpstr>3. Interfaces mit voller Kommunikation CZ-CFUNC2 + Modbus TCP – Software-Konfiguration 2</vt:lpstr>
      <vt:lpstr>3. Interfaces mit voller Kommunikation CZ-CFUNC2 + Modbus TCP – Software-Konfiguration 3</vt:lpstr>
      <vt:lpstr>3. Interfaces mit voller Kommunikation CZ-CFUNC2 + Modbus TCP – Software-Konfiguration 4</vt:lpstr>
      <vt:lpstr>3. Interfaces mit voller Kommunikation CZ-CFUNC2 + Modbus TCP – Software-Konfiguration 5</vt:lpstr>
      <vt:lpstr>3. Interfaces mit voller Kommunikation CZ-CFUNC2 + Modbus TCP – Software-Konfiguration 6</vt:lpstr>
      <vt:lpstr>3. Interfaces mit voller Kommunikation CZ-CFUNC2 + Modbus TCP – TCP-Einstellung 1</vt:lpstr>
      <vt:lpstr>3. Interfaces mit voller Kommunikation CZ-CFUNC2 + Modbus TCP – TCP-Einstellung 2</vt:lpstr>
      <vt:lpstr>3. Interfaces mit voller Kommunikation CZ-CFUNC2 + Modbus TCP – Einschalten</vt:lpstr>
      <vt:lpstr>3. Interfaces mit voller Kommunikation CZ-CFUNC2 + Modbus TCP – TCP-Einstellung 3</vt:lpstr>
      <vt:lpstr>3. Interfaces mit voller Kommunikation CZ-CFUNC2 + Modbus TCP – TCP-Einstellung 4</vt:lpstr>
      <vt:lpstr>3. Interfaces mit voller Kommunikation CZ-CFUNC2 + Modbus TCP – TCP-Einstellung 5</vt:lpstr>
      <vt:lpstr>3. Interfaces mit voller Kommunikation CZ-CFUNC2 + Modbus RTU/TCP – Testen</vt:lpstr>
      <vt:lpstr>3. Interfaces mit voller Kommunikation CZ-CFUNC2 + KNX</vt:lpstr>
      <vt:lpstr>3. Interfaces mit voller Kommunikation CZ-CFUNC2 + KNX</vt:lpstr>
      <vt:lpstr>3. Interfaces mit voller Kommunikation CZ-CFUNC2 + KNX</vt:lpstr>
      <vt:lpstr>3. Interfaces mit voller Kommunikation CZ-CFUNC2 + KNX</vt:lpstr>
      <vt:lpstr>3. Interfaces mit voller Kommunikation CZ-CFUNC2 + BACnet</vt:lpstr>
      <vt:lpstr>3. Interfaces mit voller Kommunikation CZ-CFUNC2 + BACnet</vt:lpstr>
      <vt:lpstr>3. Interfaces mit voller Kommunikation CZ-CFUNC2 + BACnet</vt:lpstr>
      <vt:lpstr>CONNECTIVITY INTERFACES SINGLE FS – FSM INDOOR UNIT KNX INTERFACE</vt:lpstr>
      <vt:lpstr>Folie 158</vt:lpstr>
    </vt:vector>
  </TitlesOfParts>
  <Company>0000</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Connectivity</dc:title>
  <dc:creator>Jose Abdon Rodrigo A.</dc:creator>
  <cp:lastModifiedBy>Uwe</cp:lastModifiedBy>
  <cp:revision>456</cp:revision>
  <dcterms:created xsi:type="dcterms:W3CDTF">2013-04-15T14:05:36Z</dcterms:created>
  <dcterms:modified xsi:type="dcterms:W3CDTF">2014-05-05T12:10:10Z</dcterms:modified>
</cp:coreProperties>
</file>